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90" r:id="rId3"/>
    <p:sldId id="291" r:id="rId4"/>
    <p:sldId id="295" r:id="rId5"/>
    <p:sldId id="308" r:id="rId6"/>
    <p:sldId id="292" r:id="rId7"/>
    <p:sldId id="293" r:id="rId8"/>
    <p:sldId id="309" r:id="rId9"/>
    <p:sldId id="310" r:id="rId10"/>
    <p:sldId id="311" r:id="rId11"/>
    <p:sldId id="301" r:id="rId12"/>
    <p:sldId id="312" r:id="rId13"/>
    <p:sldId id="313" r:id="rId14"/>
    <p:sldId id="314" r:id="rId15"/>
    <p:sldId id="30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8" autoAdjust="0"/>
    <p:restoredTop sz="59140" autoAdjust="0"/>
  </p:normalViewPr>
  <p:slideViewPr>
    <p:cSldViewPr snapToGrid="0">
      <p:cViewPr varScale="1">
        <p:scale>
          <a:sx n="88" d="100"/>
          <a:sy n="88" d="100"/>
        </p:scale>
        <p:origin x="-51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F2587-C438-4F81-B8AB-F3D2650D302C}" type="datetimeFigureOut">
              <a:rPr lang="tr-TR" smtClean="0"/>
              <a:pPr/>
              <a:t>12.05.2020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2EBA6-B2FB-4C02-AB95-979F8C33BC0D}" type="slidenum">
              <a:rPr lang="tr-TR" smtClean="0"/>
              <a:pPr/>
              <a:t>‹#›</a:t>
            </a:fld>
            <a:endParaRPr lang="tr-TR"/>
          </a:p>
        </p:txBody>
      </p:sp>
    </p:spTree>
    <p:extLst>
      <p:ext uri="{BB962C8B-B14F-4D97-AF65-F5344CB8AC3E}">
        <p14:creationId xmlns:p14="http://schemas.microsoft.com/office/powerpoint/2010/main" val="334456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08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80042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305903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1927640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0E9B32-FD19-44FA-BFE3-8EBEDBB01FD9}"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67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141789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59185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52860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37088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65E9084-4E33-441F-8B43-EA6D76897DAE}" type="datetimeFigureOut">
              <a:rPr lang="tr-TR" smtClean="0"/>
              <a:pPr/>
              <a:t>12.05.2020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0E9B32-FD19-44FA-BFE3-8EBEDBB01FD9}" type="slidenum">
              <a:rPr lang="tr-TR" smtClean="0"/>
              <a:pPr/>
              <a:t>‹#›</a:t>
            </a:fld>
            <a:endParaRPr lang="tr-TR"/>
          </a:p>
        </p:txBody>
      </p:sp>
    </p:spTree>
    <p:extLst>
      <p:ext uri="{BB962C8B-B14F-4D97-AF65-F5344CB8AC3E}">
        <p14:creationId xmlns:p14="http://schemas.microsoft.com/office/powerpoint/2010/main" val="8339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65E9084-4E33-441F-8B43-EA6D76897DAE}" type="datetimeFigureOut">
              <a:rPr lang="tr-TR" smtClean="0"/>
              <a:pPr/>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0E9B32-FD19-44FA-BFE3-8EBEDBB01FD9}" type="slidenum">
              <a:rPr lang="tr-TR" smtClean="0"/>
              <a:pPr/>
              <a:t>‹#›</a:t>
            </a:fld>
            <a:endParaRPr lang="tr-TR"/>
          </a:p>
        </p:txBody>
      </p:sp>
    </p:spTree>
    <p:extLst>
      <p:ext uri="{BB962C8B-B14F-4D97-AF65-F5344CB8AC3E}">
        <p14:creationId xmlns:p14="http://schemas.microsoft.com/office/powerpoint/2010/main" val="234880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65E9084-4E33-441F-8B43-EA6D76897DAE}" type="datetimeFigureOut">
              <a:rPr lang="tr-TR" smtClean="0"/>
              <a:pPr/>
              <a:t>12.05.2020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0E9B32-FD19-44FA-BFE3-8EBEDBB01FD9}"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860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ogep@oka.org.tr"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Cazibe </a:t>
            </a:r>
            <a:r>
              <a:rPr lang="tr-TR" dirty="0" smtClean="0"/>
              <a:t>Merkezlerini Destekleme Programı</a:t>
            </a:r>
            <a:endParaRPr lang="tr-TR" dirty="0"/>
          </a:p>
        </p:txBody>
      </p:sp>
      <p:sp>
        <p:nvSpPr>
          <p:cNvPr id="3" name="Alt Başlık 2"/>
          <p:cNvSpPr>
            <a:spLocks noGrp="1"/>
          </p:cNvSpPr>
          <p:nvPr>
            <p:ph type="subTitle" idx="1"/>
          </p:nvPr>
        </p:nvSpPr>
        <p:spPr/>
        <p:txBody>
          <a:bodyPr>
            <a:normAutofit/>
          </a:bodyPr>
          <a:lstStyle/>
          <a:p>
            <a:r>
              <a:rPr lang="tr-TR" dirty="0" smtClean="0"/>
              <a:t>2020 CMDP</a:t>
            </a:r>
          </a:p>
          <a:p>
            <a:r>
              <a:rPr lang="tr-TR" dirty="0"/>
              <a:t>Orta Karadeniz </a:t>
            </a:r>
            <a:r>
              <a:rPr lang="tr-TR" dirty="0" smtClean="0"/>
              <a:t>kalkInma ajansI</a:t>
            </a:r>
            <a:endParaRPr lang="tr-TR" dirty="0"/>
          </a:p>
          <a:p>
            <a:endParaRPr lang="tr-TR" dirty="0"/>
          </a:p>
        </p:txBody>
      </p:sp>
      <p:pic>
        <p:nvPicPr>
          <p:cNvPr id="7" name="Resim 6" descr="Logo[1]"/>
          <p:cNvPicPr/>
          <p:nvPr/>
        </p:nvPicPr>
        <p:blipFill>
          <a:blip r:embed="rId2" cstate="print"/>
          <a:srcRect/>
          <a:stretch>
            <a:fillRect/>
          </a:stretch>
        </p:blipFill>
        <p:spPr bwMode="auto">
          <a:xfrm>
            <a:off x="693989" y="443804"/>
            <a:ext cx="1592011" cy="1428127"/>
          </a:xfrm>
          <a:prstGeom prst="rect">
            <a:avLst/>
          </a:prstGeom>
          <a:noFill/>
          <a:ln w="9525">
            <a:noFill/>
            <a:miter lim="800000"/>
            <a:headEnd/>
            <a:tailEnd/>
          </a:ln>
        </p:spPr>
      </p:pic>
      <p:pic>
        <p:nvPicPr>
          <p:cNvPr id="10" name="Resim 9"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46257" y="362919"/>
            <a:ext cx="1604439" cy="1509012"/>
          </a:xfrm>
          <a:prstGeom prst="rect">
            <a:avLst/>
          </a:prstGeom>
          <a:noFill/>
          <a:ln>
            <a:noFill/>
          </a:ln>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0596" y="314021"/>
            <a:ext cx="1587404" cy="1699152"/>
          </a:xfrm>
          <a:prstGeom prst="rect">
            <a:avLst/>
          </a:prstGeom>
        </p:spPr>
      </p:pic>
    </p:spTree>
    <p:extLst>
      <p:ext uri="{BB962C8B-B14F-4D97-AF65-F5344CB8AC3E}">
        <p14:creationId xmlns:p14="http://schemas.microsoft.com/office/powerpoint/2010/main" val="3385051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öncelikleri</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lvl="0" fontAlgn="base"/>
            <a:r>
              <a:rPr lang="tr-TR" b="1" dirty="0" smtClean="0"/>
              <a:t>5. İhracat </a:t>
            </a:r>
            <a:r>
              <a:rPr lang="tr-TR" b="1" dirty="0"/>
              <a:t>kapasitenin </a:t>
            </a:r>
            <a:r>
              <a:rPr lang="tr-TR" b="1" dirty="0" smtClean="0"/>
              <a:t>artırılması</a:t>
            </a:r>
          </a:p>
          <a:p>
            <a:pPr lvl="0" fontAlgn="base"/>
            <a:endParaRPr lang="tr-TR" dirty="0"/>
          </a:p>
          <a:p>
            <a:pPr lvl="1" fontAlgn="base"/>
            <a:r>
              <a:rPr lang="tr-TR" dirty="0"/>
              <a:t>Ulaştırma ve Altyapı Bakanlığı tarafından Türkiye Lojistik Master Planı kapsamında belirlenen lojistik merkezlerinin hizmet altyapısının </a:t>
            </a:r>
            <a:r>
              <a:rPr lang="tr-TR" dirty="0" smtClean="0"/>
              <a:t>geliştirilmesi</a:t>
            </a:r>
          </a:p>
          <a:p>
            <a:pPr lvl="1" fontAlgn="base"/>
            <a:endParaRPr lang="tr-TR" dirty="0"/>
          </a:p>
          <a:p>
            <a:pPr lvl="1" fontAlgn="base"/>
            <a:r>
              <a:rPr lang="tr-TR" dirty="0"/>
              <a:t>İhracatın geliştirilmesine yönelik ortak kullanım </a:t>
            </a:r>
            <a:r>
              <a:rPr lang="tr-TR" dirty="0" smtClean="0"/>
              <a:t>alanları</a:t>
            </a:r>
          </a:p>
          <a:p>
            <a:pPr lvl="1" fontAlgn="base"/>
            <a:endParaRPr lang="tr-TR" dirty="0"/>
          </a:p>
          <a:p>
            <a:pPr lvl="1" fontAlgn="base"/>
            <a:r>
              <a:rPr lang="tr-TR" dirty="0"/>
              <a:t>Tarımsal ürünlerin katma değerinin artırılması suretiyle bu ürünlerin ihracatının ve kent ekonomisine katkısının artırılması</a:t>
            </a: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3194450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Dikkat edilmesi gereken </a:t>
            </a:r>
            <a:r>
              <a:rPr lang="tr-TR" dirty="0" smtClean="0"/>
              <a:t>hususlar</a:t>
            </a:r>
            <a:endParaRPr lang="tr-TR" dirty="0"/>
          </a:p>
        </p:txBody>
      </p:sp>
      <p:sp>
        <p:nvSpPr>
          <p:cNvPr id="10" name="İçerik Yer Tutucusu 2"/>
          <p:cNvSpPr>
            <a:spLocks noGrp="1"/>
          </p:cNvSpPr>
          <p:nvPr>
            <p:ph idx="1"/>
          </p:nvPr>
        </p:nvSpPr>
        <p:spPr>
          <a:xfrm>
            <a:off x="1097279" y="1845734"/>
            <a:ext cx="9351646" cy="4023360"/>
          </a:xfrm>
        </p:spPr>
        <p:txBody>
          <a:bodyPr>
            <a:normAutofit lnSpcReduction="10000"/>
          </a:bodyPr>
          <a:lstStyle/>
          <a:p>
            <a:pPr lvl="1" algn="just">
              <a:lnSpc>
                <a:spcPct val="150000"/>
              </a:lnSpc>
            </a:pPr>
            <a:r>
              <a:rPr lang="tr-TR" dirty="0" smtClean="0"/>
              <a:t>Projeler </a:t>
            </a:r>
            <a:r>
              <a:rPr lang="tr-TR" dirty="0"/>
              <a:t>kapsamında yapım işi bütçesinin sınırlı tutulması, mümkün olduğunca bina ihtiyaçlarının atıl durumdaki yapıların kullanıma alınarak (küçük tadilatlar yolu ile) giderilmesi </a:t>
            </a:r>
            <a:endParaRPr lang="tr-TR" dirty="0" smtClean="0"/>
          </a:p>
          <a:p>
            <a:pPr lvl="1" algn="just">
              <a:lnSpc>
                <a:spcPct val="150000"/>
              </a:lnSpc>
            </a:pPr>
            <a:r>
              <a:rPr lang="tr-TR" dirty="0" smtClean="0"/>
              <a:t>Aşırı </a:t>
            </a:r>
            <a:r>
              <a:rPr lang="tr-TR" dirty="0"/>
              <a:t>yüksek bütçeli projelerin sunulmaması </a:t>
            </a:r>
            <a:endParaRPr lang="tr-TR" dirty="0" smtClean="0"/>
          </a:p>
          <a:p>
            <a:pPr lvl="1" algn="just">
              <a:lnSpc>
                <a:spcPct val="150000"/>
              </a:lnSpc>
            </a:pPr>
            <a:r>
              <a:rPr lang="tr-TR" dirty="0"/>
              <a:t>Program kapsamında; kent ekonomisinin geliştirilmesine ve istihdama katkısı yüksek, proje bütünlüğü sağlanmış, sürdürülebilir bir işletme ve yönetim modeline sahip, yerli, yenilikçi ve katma değeri yüksek üretimi destekleyen ve çarpan etkisi fazla olan projeler desteklenir</a:t>
            </a:r>
            <a:r>
              <a:rPr lang="tr-TR" dirty="0" smtClean="0"/>
              <a:t>.</a:t>
            </a:r>
          </a:p>
          <a:p>
            <a:pPr lvl="1" algn="just">
              <a:lnSpc>
                <a:spcPct val="150000"/>
              </a:lnSpc>
            </a:pPr>
            <a:r>
              <a:rPr lang="tr-TR" dirty="0" smtClean="0"/>
              <a:t> </a:t>
            </a:r>
            <a:r>
              <a:rPr lang="tr-TR" dirty="0"/>
              <a:t>Kadın ve genç istihdamını artırmayı, mesleki eğitimi güçlendirmeyi, yerel ve bölgesel işbirlikleri ve ortaklıkları geliştirmeyi hedefleyen ve atıl kapasiteyi ekonomiye kazandırmaya dönük projelere değerlendirmede öncelik tanınır.</a:t>
            </a:r>
          </a:p>
          <a:p>
            <a:pPr lvl="1" algn="just">
              <a:lnSpc>
                <a:spcPct val="150000"/>
              </a:lnSpc>
            </a:pPr>
            <a:endParaRPr lang="tr-TR" dirty="0"/>
          </a:p>
          <a:p>
            <a:pPr lvl="1" algn="just">
              <a:lnSpc>
                <a:spcPct val="150000"/>
              </a:lnSpc>
            </a:pPr>
            <a:endParaRPr lang="tr-TR" dirty="0" smtClean="0"/>
          </a:p>
          <a:p>
            <a:pPr lvl="1" algn="just">
              <a:lnSpc>
                <a:spcPct val="150000"/>
              </a:lnSpc>
            </a:pPr>
            <a:endParaRPr lang="tr-TR" dirty="0"/>
          </a:p>
          <a:p>
            <a:pPr lvl="1" algn="just">
              <a:lnSpc>
                <a:spcPct val="150000"/>
              </a:lnSpc>
            </a:pPr>
            <a:endParaRPr lang="tr-TR"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11"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12"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2906190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Desteklenmeyecek </a:t>
            </a:r>
            <a:r>
              <a:rPr lang="tr-TR" dirty="0" smtClean="0"/>
              <a:t>Konular</a:t>
            </a:r>
            <a:endParaRPr lang="tr-TR" dirty="0"/>
          </a:p>
        </p:txBody>
      </p:sp>
      <p:sp>
        <p:nvSpPr>
          <p:cNvPr id="10" name="İçerik Yer Tutucusu 2"/>
          <p:cNvSpPr>
            <a:spLocks noGrp="1"/>
          </p:cNvSpPr>
          <p:nvPr>
            <p:ph idx="1"/>
          </p:nvPr>
        </p:nvSpPr>
        <p:spPr>
          <a:xfrm>
            <a:off x="1097279" y="1845734"/>
            <a:ext cx="9351646" cy="4023360"/>
          </a:xfrm>
        </p:spPr>
        <p:txBody>
          <a:bodyPr>
            <a:normAutofit fontScale="92500" lnSpcReduction="10000"/>
          </a:bodyPr>
          <a:lstStyle/>
          <a:p>
            <a:pPr lvl="1" algn="just">
              <a:lnSpc>
                <a:spcPct val="150000"/>
              </a:lnSpc>
            </a:pPr>
            <a:r>
              <a:rPr lang="tr-TR" sz="2400" dirty="0" smtClean="0"/>
              <a:t>Mevcut </a:t>
            </a:r>
            <a:r>
              <a:rPr lang="tr-TR" sz="2400" dirty="0"/>
              <a:t>durumda başka bir devlet desteği ile yürütülen faaliyetler, </a:t>
            </a:r>
          </a:p>
          <a:p>
            <a:pPr lvl="1" algn="just">
              <a:lnSpc>
                <a:spcPct val="150000"/>
              </a:lnSpc>
            </a:pPr>
            <a:r>
              <a:rPr lang="tr-TR" sz="2400" dirty="0" smtClean="0"/>
              <a:t>6306 </a:t>
            </a:r>
            <a:r>
              <a:rPr lang="tr-TR" sz="2400" dirty="0"/>
              <a:t>sayılı Kanun kapsamında yürütülmesi öngörülen kentsel dönüşüm uygulamaları, </a:t>
            </a:r>
          </a:p>
          <a:p>
            <a:pPr lvl="1" algn="just">
              <a:lnSpc>
                <a:spcPct val="150000"/>
              </a:lnSpc>
            </a:pPr>
            <a:r>
              <a:rPr lang="tr-TR" sz="2400" dirty="0" smtClean="0"/>
              <a:t>Sosyal </a:t>
            </a:r>
            <a:r>
              <a:rPr lang="tr-TR" sz="2400" dirty="0"/>
              <a:t>hizmet projeleri, </a:t>
            </a:r>
          </a:p>
          <a:p>
            <a:pPr lvl="1" algn="just">
              <a:lnSpc>
                <a:spcPct val="150000"/>
              </a:lnSpc>
            </a:pPr>
            <a:r>
              <a:rPr lang="tr-TR" sz="2400" dirty="0" smtClean="0"/>
              <a:t>Sokak </a:t>
            </a:r>
            <a:r>
              <a:rPr lang="tr-TR" sz="2400" dirty="0" err="1"/>
              <a:t>sağlıklaştırma</a:t>
            </a:r>
            <a:r>
              <a:rPr lang="tr-TR" sz="2400" dirty="0"/>
              <a:t> ve cephe iyileştirme uygulamaları, </a:t>
            </a:r>
          </a:p>
          <a:p>
            <a:pPr lvl="1" algn="just">
              <a:lnSpc>
                <a:spcPct val="150000"/>
              </a:lnSpc>
            </a:pPr>
            <a:r>
              <a:rPr lang="tr-TR" sz="2400" dirty="0" smtClean="0"/>
              <a:t>Birincil </a:t>
            </a:r>
            <a:r>
              <a:rPr lang="tr-TR" sz="2400" dirty="0"/>
              <a:t>tarım ve hayvancılık faaliyetleri, </a:t>
            </a:r>
          </a:p>
          <a:p>
            <a:pPr lvl="1" algn="just">
              <a:lnSpc>
                <a:spcPct val="150000"/>
              </a:lnSpc>
            </a:pPr>
            <a:r>
              <a:rPr lang="tr-TR" sz="2400" dirty="0" smtClean="0"/>
              <a:t>Kamu </a:t>
            </a:r>
            <a:r>
              <a:rPr lang="tr-TR" sz="2400" dirty="0"/>
              <a:t>kurumları ile yerel idarelerin asli görev alanlarına giren projeler.</a:t>
            </a:r>
          </a:p>
          <a:p>
            <a:pPr lvl="1" algn="just">
              <a:lnSpc>
                <a:spcPct val="150000"/>
              </a:lnSpc>
            </a:pPr>
            <a:endParaRPr lang="tr-TR" dirty="0"/>
          </a:p>
          <a:p>
            <a:pPr lvl="1" algn="just">
              <a:lnSpc>
                <a:spcPct val="150000"/>
              </a:lnSpc>
            </a:pPr>
            <a:endParaRPr lang="tr-TR" dirty="0" smtClean="0"/>
          </a:p>
          <a:p>
            <a:pPr lvl="1" algn="just">
              <a:lnSpc>
                <a:spcPct val="150000"/>
              </a:lnSpc>
            </a:pPr>
            <a:endParaRPr lang="tr-TR" dirty="0"/>
          </a:p>
          <a:p>
            <a:pPr lvl="1" algn="just">
              <a:lnSpc>
                <a:spcPct val="150000"/>
              </a:lnSpc>
            </a:pPr>
            <a:endParaRPr lang="tr-TR"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33613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Program Kapsamında Sağlanabilecek Diğer Destek </a:t>
            </a:r>
            <a:r>
              <a:rPr lang="tr-TR" dirty="0" smtClean="0"/>
              <a:t>Türleri</a:t>
            </a:r>
            <a:endParaRPr lang="tr-TR" dirty="0"/>
          </a:p>
        </p:txBody>
      </p:sp>
      <p:sp>
        <p:nvSpPr>
          <p:cNvPr id="10" name="İçerik Yer Tutucusu 2"/>
          <p:cNvSpPr>
            <a:spLocks noGrp="1"/>
          </p:cNvSpPr>
          <p:nvPr>
            <p:ph idx="1"/>
          </p:nvPr>
        </p:nvSpPr>
        <p:spPr>
          <a:xfrm>
            <a:off x="1097279" y="1845734"/>
            <a:ext cx="9351646" cy="4023360"/>
          </a:xfrm>
        </p:spPr>
        <p:txBody>
          <a:bodyPr>
            <a:normAutofit fontScale="85000" lnSpcReduction="10000"/>
          </a:bodyPr>
          <a:lstStyle/>
          <a:p>
            <a:pPr lvl="1" algn="just">
              <a:lnSpc>
                <a:spcPct val="150000"/>
              </a:lnSpc>
            </a:pPr>
            <a:r>
              <a:rPr lang="tr-TR" sz="2400" b="1" dirty="0"/>
              <a:t>Fizibilite Desteği: </a:t>
            </a:r>
            <a:r>
              <a:rPr lang="tr-TR" sz="2400" dirty="0"/>
              <a:t>Programın öncelikleri çerçevesinde yatırım, üretim ve istihdama katkısı yüksek olabilecek büyük ölçekli yenilikçi projeler için program kapsamında yararlanıcılara fizibilite hazırlama desteği verilebilir. Destek kapsamında en fazla </a:t>
            </a:r>
            <a:r>
              <a:rPr lang="tr-TR" sz="2400" b="1" dirty="0"/>
              <a:t>%75 </a:t>
            </a:r>
            <a:r>
              <a:rPr lang="tr-TR" sz="2400" dirty="0"/>
              <a:t>oranında katkı sunulabilecek olup en az </a:t>
            </a:r>
            <a:r>
              <a:rPr lang="tr-TR" sz="2400" b="1" dirty="0"/>
              <a:t>%25 </a:t>
            </a:r>
            <a:r>
              <a:rPr lang="tr-TR" sz="2400" dirty="0"/>
              <a:t>oranında eş finansman gerekmektedir. </a:t>
            </a:r>
          </a:p>
          <a:p>
            <a:pPr lvl="1" algn="just">
              <a:lnSpc>
                <a:spcPct val="150000"/>
              </a:lnSpc>
            </a:pPr>
            <a:r>
              <a:rPr lang="tr-TR" sz="2400" b="1" dirty="0"/>
              <a:t>Mekânsal Gelişme Projeleri: </a:t>
            </a:r>
            <a:r>
              <a:rPr lang="tr-TR" sz="2400" dirty="0"/>
              <a:t>Bölge planının uygulanmasının sağlanması ile bölgesel ve </a:t>
            </a:r>
            <a:r>
              <a:rPr lang="tr-TR" sz="2400" dirty="0" err="1"/>
              <a:t>sektörel</a:t>
            </a:r>
            <a:r>
              <a:rPr lang="tr-TR" sz="2400" dirty="0"/>
              <a:t> hedeflerle mekânsal gelişme önceliklerinin ilişkilendirilmesi amacıyla büyük ölçekli yatırımlar için yol gösterici nitelikte il, bölge veya havza düzeyinde mekânsal gelişme projeleri, Program kapsamında desteklenebilir.</a:t>
            </a:r>
          </a:p>
          <a:p>
            <a:pPr lvl="1" algn="just">
              <a:lnSpc>
                <a:spcPct val="150000"/>
              </a:lnSpc>
            </a:pPr>
            <a:endParaRPr lang="tr-TR" dirty="0"/>
          </a:p>
          <a:p>
            <a:pPr lvl="1" algn="just">
              <a:lnSpc>
                <a:spcPct val="150000"/>
              </a:lnSpc>
            </a:pPr>
            <a:endParaRPr lang="tr-TR" dirty="0" smtClean="0"/>
          </a:p>
          <a:p>
            <a:pPr lvl="1" algn="just">
              <a:lnSpc>
                <a:spcPct val="150000"/>
              </a:lnSpc>
            </a:pPr>
            <a:endParaRPr lang="tr-TR" dirty="0"/>
          </a:p>
          <a:p>
            <a:pPr lvl="1" algn="just">
              <a:lnSpc>
                <a:spcPct val="150000"/>
              </a:lnSpc>
            </a:pPr>
            <a:endParaRPr lang="tr-TR"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descr="Logo[1]"/>
          <p:cNvPicPr/>
          <p:nvPr/>
        </p:nvPicPr>
        <p:blipFill>
          <a:blip r:embed="rId2" cstate="print"/>
          <a:srcRect/>
          <a:stretch>
            <a:fillRect/>
          </a:stretch>
        </p:blipFill>
        <p:spPr bwMode="auto">
          <a:xfrm>
            <a:off x="234988" y="178229"/>
            <a:ext cx="862291" cy="787117"/>
          </a:xfrm>
          <a:prstGeom prst="rect">
            <a:avLst/>
          </a:prstGeom>
          <a:noFill/>
          <a:ln w="9525">
            <a:noFill/>
            <a:miter lim="800000"/>
            <a:headEnd/>
            <a:tailEnd/>
          </a:ln>
        </p:spPr>
      </p:pic>
      <p:pic>
        <p:nvPicPr>
          <p:cNvPr id="6"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2071" y="90305"/>
            <a:ext cx="1007207" cy="962963"/>
          </a:xfrm>
          <a:prstGeom prst="rect">
            <a:avLst/>
          </a:prstGeom>
          <a:noFill/>
          <a:ln>
            <a:noFill/>
          </a:ln>
        </p:spPr>
      </p:pic>
    </p:spTree>
    <p:extLst>
      <p:ext uri="{BB962C8B-B14F-4D97-AF65-F5344CB8AC3E}">
        <p14:creationId xmlns:p14="http://schemas.microsoft.com/office/powerpoint/2010/main" val="3524172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Başvuru Süreci</a:t>
            </a:r>
            <a:endParaRPr lang="tr-TR" dirty="0"/>
          </a:p>
        </p:txBody>
      </p:sp>
      <p:sp>
        <p:nvSpPr>
          <p:cNvPr id="10" name="İçerik Yer Tutucusu 2"/>
          <p:cNvSpPr>
            <a:spLocks noGrp="1"/>
          </p:cNvSpPr>
          <p:nvPr>
            <p:ph idx="1"/>
          </p:nvPr>
        </p:nvSpPr>
        <p:spPr>
          <a:xfrm>
            <a:off x="1097279" y="1845734"/>
            <a:ext cx="9351646" cy="4023360"/>
          </a:xfrm>
        </p:spPr>
        <p:txBody>
          <a:bodyPr>
            <a:normAutofit/>
          </a:bodyPr>
          <a:lstStyle/>
          <a:p>
            <a:pPr fontAlgn="base">
              <a:buFont typeface="Wingdings" panose="05000000000000000000" pitchFamily="2" charset="2"/>
              <a:buChar char="§"/>
            </a:pPr>
            <a:r>
              <a:rPr lang="tr-TR" dirty="0"/>
              <a:t>Ö</a:t>
            </a:r>
            <a:r>
              <a:rPr lang="tr-TR" dirty="0" smtClean="0"/>
              <a:t>n başvuru formunun iletilmesi: </a:t>
            </a:r>
            <a:r>
              <a:rPr lang="tr-TR" b="1" dirty="0" smtClean="0"/>
              <a:t>8 Mayıs 2020 </a:t>
            </a:r>
            <a:r>
              <a:rPr lang="tr-TR" b="1" dirty="0"/>
              <a:t>Cuma günü Saat 17:00’a </a:t>
            </a:r>
            <a:r>
              <a:rPr lang="tr-TR" b="1" dirty="0" smtClean="0"/>
              <a:t>kadar. </a:t>
            </a:r>
          </a:p>
          <a:p>
            <a:pPr fontAlgn="base">
              <a:buFont typeface="Wingdings" panose="05000000000000000000" pitchFamily="2" charset="2"/>
              <a:buChar char="§"/>
            </a:pPr>
            <a:r>
              <a:rPr lang="tr-TR" dirty="0" smtClean="0"/>
              <a:t>Samsun </a:t>
            </a:r>
            <a:r>
              <a:rPr lang="tr-TR" dirty="0"/>
              <a:t>Organize Sanayi Bölgesi No:62, Tekkeköy, Samsun </a:t>
            </a:r>
            <a:r>
              <a:rPr lang="tr-TR" dirty="0" smtClean="0"/>
              <a:t>Evrak </a:t>
            </a:r>
            <a:r>
              <a:rPr lang="tr-TR" dirty="0"/>
              <a:t>K</a:t>
            </a:r>
            <a:r>
              <a:rPr lang="tr-TR" dirty="0" smtClean="0"/>
              <a:t>ayıt Birimi </a:t>
            </a:r>
          </a:p>
          <a:p>
            <a:pPr fontAlgn="base">
              <a:buFont typeface="Wingdings" panose="05000000000000000000" pitchFamily="2" charset="2"/>
              <a:buChar char="§"/>
            </a:pPr>
            <a:r>
              <a:rPr lang="tr-TR" dirty="0" smtClean="0"/>
              <a:t>Proje </a:t>
            </a:r>
            <a:r>
              <a:rPr lang="tr-TR" dirty="0"/>
              <a:t>ön başvuru formlarının ayrıca pyb@oka.org.tr adresine de iletilmesi gerekmektedir. </a:t>
            </a:r>
            <a:endParaRPr lang="tr-TR" dirty="0" smtClean="0"/>
          </a:p>
          <a:p>
            <a:pPr fontAlgn="base">
              <a:buFont typeface="Wingdings" panose="05000000000000000000" pitchFamily="2" charset="2"/>
              <a:buChar char="§"/>
            </a:pPr>
            <a:r>
              <a:rPr lang="tr-TR" dirty="0" smtClean="0"/>
              <a:t>Uygun </a:t>
            </a:r>
            <a:r>
              <a:rPr lang="tr-TR" dirty="0"/>
              <a:t>bulunan proje fikirleri nihai başvuru aşamasına alınacak olup bu noktadan sonra proje geliştirme çalışmaları doğrudan Ajansımızın koordinasyonunda yürütülecektir.</a:t>
            </a:r>
          </a:p>
          <a:p>
            <a:pPr fontAlgn="base">
              <a:buFont typeface="Wingdings" panose="05000000000000000000" pitchFamily="2" charset="2"/>
              <a:buChar char="§"/>
            </a:pPr>
            <a:r>
              <a:rPr lang="tr-TR" dirty="0" smtClean="0"/>
              <a:t>CMDP bir </a:t>
            </a:r>
            <a:r>
              <a:rPr lang="tr-TR" dirty="0"/>
              <a:t>teklif çağrısı </a:t>
            </a:r>
            <a:r>
              <a:rPr lang="tr-TR" dirty="0" smtClean="0"/>
              <a:t>olmayıp, Sanayi </a:t>
            </a:r>
            <a:r>
              <a:rPr lang="tr-TR" dirty="0"/>
              <a:t>ve Teknoloji Bakanlığı tarafından yürütülmektedir. Program için 2020 yılında </a:t>
            </a:r>
            <a:r>
              <a:rPr lang="tr-TR" dirty="0" smtClean="0"/>
              <a:t>14 il için </a:t>
            </a:r>
            <a:r>
              <a:rPr lang="tr-TR" dirty="0"/>
              <a:t>ayrılan toplam mali kaynak tutarı 119 Milyon TL olup proje bütçesinin asgari 1 Milyon TL olması gerekmektedir. </a:t>
            </a:r>
          </a:p>
          <a:p>
            <a:pPr lvl="1" algn="just">
              <a:lnSpc>
                <a:spcPct val="150000"/>
              </a:lnSpc>
            </a:pPr>
            <a:endParaRPr lang="tr-TR" dirty="0"/>
          </a:p>
          <a:p>
            <a:pPr lvl="1" algn="just">
              <a:lnSpc>
                <a:spcPct val="150000"/>
              </a:lnSpc>
            </a:pPr>
            <a:endParaRPr lang="tr-TR" dirty="0" smtClean="0"/>
          </a:p>
          <a:p>
            <a:pPr lvl="1" algn="just">
              <a:lnSpc>
                <a:spcPct val="150000"/>
              </a:lnSpc>
            </a:pPr>
            <a:endParaRPr lang="tr-TR" dirty="0"/>
          </a:p>
          <a:p>
            <a:pPr lvl="1" algn="just">
              <a:lnSpc>
                <a:spcPct val="150000"/>
              </a:lnSpc>
            </a:pPr>
            <a:endParaRPr lang="tr-TR"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1973160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2020 Yılı Cazibe Merkezlerini </a:t>
            </a:r>
            <a:br>
              <a:rPr lang="tr-TR" sz="4000" dirty="0" smtClean="0"/>
            </a:br>
            <a:r>
              <a:rPr lang="tr-TR" sz="4000" dirty="0" smtClean="0"/>
              <a:t>Destekleme Programı (CMDP)</a:t>
            </a:r>
            <a:r>
              <a:rPr lang="tr-TR" sz="4000" dirty="0"/>
              <a:t/>
            </a:r>
            <a:br>
              <a:rPr lang="tr-TR" sz="4000" dirty="0"/>
            </a:br>
            <a:r>
              <a:rPr lang="tr-TR" sz="4000" dirty="0" smtClean="0"/>
              <a:t>Orta </a:t>
            </a:r>
            <a:r>
              <a:rPr lang="tr-TR" sz="4000" dirty="0"/>
              <a:t>Karadeniz </a:t>
            </a:r>
            <a:r>
              <a:rPr lang="tr-TR" sz="4000" dirty="0" smtClean="0"/>
              <a:t>Kalkınma Ajansı</a:t>
            </a:r>
            <a:r>
              <a:rPr lang="tr-TR" sz="4400" dirty="0"/>
              <a:t/>
            </a:r>
            <a:br>
              <a:rPr lang="tr-TR" sz="4400" dirty="0"/>
            </a:br>
            <a:endParaRPr lang="tr-TR" sz="4400" dirty="0"/>
          </a:p>
        </p:txBody>
      </p:sp>
      <p:sp>
        <p:nvSpPr>
          <p:cNvPr id="8" name="Unvan 1"/>
          <p:cNvSpPr txBox="1">
            <a:spLocks/>
          </p:cNvSpPr>
          <p:nvPr/>
        </p:nvSpPr>
        <p:spPr>
          <a:xfrm>
            <a:off x="711573" y="3965333"/>
            <a:ext cx="10058400" cy="1842868"/>
          </a:xfrm>
          <a:prstGeom prst="rect">
            <a:avLst/>
          </a:prstGeom>
        </p:spPr>
        <p:txBody>
          <a:bodyPr vert="horz" lIns="91440" tIns="45720" rIns="91440" bIns="45720" rtlCol="0" anchor="b">
            <a:normAutofit fontScale="60000" lnSpcReduction="2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tr-TR" sz="4000" dirty="0" smtClean="0"/>
              <a:t/>
            </a:r>
            <a:br>
              <a:rPr lang="tr-TR" sz="4000" dirty="0" smtClean="0"/>
            </a:br>
            <a:r>
              <a:rPr lang="tr-TR" sz="4000" dirty="0" smtClean="0"/>
              <a:t/>
            </a:r>
            <a:br>
              <a:rPr lang="tr-TR" sz="4000" dirty="0" smtClean="0"/>
            </a:br>
            <a:r>
              <a:rPr lang="tr-TR" sz="6200" dirty="0" smtClean="0"/>
              <a:t>Teşekkür ederiz.</a:t>
            </a:r>
            <a:br>
              <a:rPr lang="tr-TR" sz="6200" dirty="0" smtClean="0"/>
            </a:br>
            <a:r>
              <a:rPr lang="tr-TR" sz="3100" dirty="0" smtClean="0"/>
              <a:t>Barış ŞAHİN, Program Yönetim Birimi (Dahili: 2203)</a:t>
            </a:r>
            <a:br>
              <a:rPr lang="tr-TR" sz="3100" dirty="0" smtClean="0"/>
            </a:br>
            <a:r>
              <a:rPr lang="tr-TR" sz="3100" dirty="0" smtClean="0"/>
              <a:t>Emre ARSLANBAY, Samsun Yatırım Destek Ofisi (Dahili: 3201)</a:t>
            </a:r>
            <a:br>
              <a:rPr lang="tr-TR" sz="3100" dirty="0" smtClean="0"/>
            </a:br>
            <a:r>
              <a:rPr lang="tr-TR" sz="3100" dirty="0" smtClean="0"/>
              <a:t>Tel: 0 362 431 24 00</a:t>
            </a:r>
            <a:br>
              <a:rPr lang="tr-TR" sz="3100" dirty="0" smtClean="0"/>
            </a:br>
            <a:r>
              <a:rPr lang="tr-TR" sz="3100" dirty="0" smtClean="0"/>
              <a:t>E-posta: </a:t>
            </a:r>
            <a:r>
              <a:rPr lang="tr-TR" sz="3100" dirty="0" smtClean="0">
                <a:hlinkClick r:id="rId2"/>
              </a:rPr>
              <a:t>pyb@oka.org.tr</a:t>
            </a:r>
            <a:r>
              <a:rPr lang="tr-TR" sz="2200" dirty="0" smtClean="0"/>
              <a:t/>
            </a:r>
            <a:br>
              <a:rPr lang="tr-TR" sz="2200" dirty="0" smtClean="0"/>
            </a:br>
            <a:endParaRPr lang="tr-TR" sz="2200" dirty="0"/>
          </a:p>
        </p:txBody>
      </p:sp>
      <p:pic>
        <p:nvPicPr>
          <p:cNvPr id="6" name="Resim 4" descr="Logo[1]"/>
          <p:cNvPicPr/>
          <p:nvPr/>
        </p:nvPicPr>
        <p:blipFill>
          <a:blip r:embed="rId3" cstate="print"/>
          <a:srcRect/>
          <a:stretch>
            <a:fillRect/>
          </a:stretch>
        </p:blipFill>
        <p:spPr bwMode="auto">
          <a:xfrm>
            <a:off x="307086" y="162451"/>
            <a:ext cx="1435450" cy="1269534"/>
          </a:xfrm>
          <a:prstGeom prst="rect">
            <a:avLst/>
          </a:prstGeom>
          <a:noFill/>
          <a:ln w="9525">
            <a:noFill/>
            <a:miter lim="800000"/>
            <a:headEnd/>
            <a:tailEnd/>
          </a:ln>
        </p:spPr>
      </p:pic>
      <p:pic>
        <p:nvPicPr>
          <p:cNvPr id="9" name="Resim 5" descr="C:\Users\dursun.demir\Documents\Bakanlık Yeni Log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18786" y="74529"/>
            <a:ext cx="1504646" cy="1435094"/>
          </a:xfrm>
          <a:prstGeom prst="rect">
            <a:avLst/>
          </a:prstGeom>
          <a:noFill/>
          <a:ln>
            <a:noFill/>
          </a:ln>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14904" y="227417"/>
            <a:ext cx="3100043" cy="1204567"/>
          </a:xfrm>
          <a:prstGeom prst="rect">
            <a:avLst/>
          </a:prstGeom>
        </p:spPr>
      </p:pic>
    </p:spTree>
    <p:extLst>
      <p:ext uri="{BB962C8B-B14F-4D97-AF65-F5344CB8AC3E}">
        <p14:creationId xmlns:p14="http://schemas.microsoft.com/office/powerpoint/2010/main" val="3015648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İçindekiler</a:t>
            </a:r>
            <a:endParaRPr lang="tr-TR" dirty="0"/>
          </a:p>
        </p:txBody>
      </p:sp>
      <p:sp>
        <p:nvSpPr>
          <p:cNvPr id="3" name="İçerik Yer Tutucusu 2"/>
          <p:cNvSpPr>
            <a:spLocks noGrp="1"/>
          </p:cNvSpPr>
          <p:nvPr>
            <p:ph idx="1"/>
          </p:nvPr>
        </p:nvSpPr>
        <p:spPr>
          <a:xfrm>
            <a:off x="1097280" y="2127088"/>
            <a:ext cx="9351646" cy="4023360"/>
          </a:xfrm>
        </p:spPr>
        <p:txBody>
          <a:bodyPr>
            <a:normAutofit/>
          </a:bodyPr>
          <a:lstStyle/>
          <a:p>
            <a:pPr lvl="1"/>
            <a:r>
              <a:rPr lang="tr-TR" sz="2400" dirty="0" smtClean="0"/>
              <a:t>Program Otoritesi ve Sözleşme Makamı</a:t>
            </a:r>
          </a:p>
          <a:p>
            <a:pPr lvl="1"/>
            <a:r>
              <a:rPr lang="tr-TR" sz="2400" dirty="0" smtClean="0"/>
              <a:t>Programın Amacı</a:t>
            </a:r>
          </a:p>
          <a:p>
            <a:pPr lvl="1"/>
            <a:r>
              <a:rPr lang="tr-TR" sz="2400" dirty="0"/>
              <a:t>Program </a:t>
            </a:r>
            <a:r>
              <a:rPr lang="tr-TR" sz="2400" dirty="0" smtClean="0"/>
              <a:t>Künyesi</a:t>
            </a:r>
          </a:p>
          <a:p>
            <a:pPr lvl="1"/>
            <a:r>
              <a:rPr lang="tr-TR" sz="2400" dirty="0" smtClean="0"/>
              <a:t>Programın Öncelikleri</a:t>
            </a:r>
          </a:p>
          <a:p>
            <a:pPr lvl="1"/>
            <a:r>
              <a:rPr lang="tr-TR" sz="2400" dirty="0" smtClean="0"/>
              <a:t>Dikkat Edilmesi Gereken Hususlar</a:t>
            </a:r>
          </a:p>
          <a:p>
            <a:pPr lvl="1"/>
            <a:r>
              <a:rPr lang="tr-TR" sz="2400" dirty="0" smtClean="0"/>
              <a:t>Desteklenmeyecek Konular</a:t>
            </a:r>
          </a:p>
          <a:p>
            <a:pPr lvl="1"/>
            <a:r>
              <a:rPr lang="tr-TR" sz="2400" dirty="0" smtClean="0"/>
              <a:t>Program Kapsamında Verilebilecek Diğer Destek Türleri</a:t>
            </a:r>
          </a:p>
          <a:p>
            <a:pPr lvl="1"/>
            <a:endParaRPr lang="tr-TR" sz="1900" dirty="0" smtClean="0"/>
          </a:p>
          <a:p>
            <a:pPr lvl="1"/>
            <a:endParaRPr lang="tr-TR" sz="56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6"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2313139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1427" y="1037492"/>
            <a:ext cx="10058400" cy="1450757"/>
          </a:xfrm>
        </p:spPr>
        <p:txBody>
          <a:bodyPr/>
          <a:lstStyle/>
          <a:p>
            <a:r>
              <a:rPr lang="tr-TR" dirty="0" smtClean="0"/>
              <a:t>Program </a:t>
            </a:r>
            <a:r>
              <a:rPr lang="tr-TR" dirty="0" smtClean="0"/>
              <a:t>Otoritesi ve </a:t>
            </a:r>
            <a:br>
              <a:rPr lang="tr-TR" dirty="0" smtClean="0"/>
            </a:br>
            <a:r>
              <a:rPr lang="tr-TR" dirty="0" smtClean="0"/>
              <a:t>Sözleşme Makamı</a:t>
            </a:r>
            <a:endParaRPr lang="tr-TR" dirty="0"/>
          </a:p>
        </p:txBody>
      </p:sp>
      <p:sp>
        <p:nvSpPr>
          <p:cNvPr id="3" name="İçerik Yer Tutucusu 2"/>
          <p:cNvSpPr>
            <a:spLocks noGrp="1"/>
          </p:cNvSpPr>
          <p:nvPr>
            <p:ph idx="1"/>
          </p:nvPr>
        </p:nvSpPr>
        <p:spPr>
          <a:xfrm>
            <a:off x="1061424" y="3015795"/>
            <a:ext cx="9351646" cy="4023360"/>
          </a:xfrm>
        </p:spPr>
        <p:txBody>
          <a:bodyPr>
            <a:normAutofit/>
          </a:bodyPr>
          <a:lstStyle/>
          <a:p>
            <a:pPr marL="201168" lvl="1" indent="0" algn="just">
              <a:buNone/>
            </a:pPr>
            <a:r>
              <a:rPr lang="tr-TR" sz="2400" b="1" dirty="0" smtClean="0"/>
              <a:t>Program Otoritesi: </a:t>
            </a:r>
            <a:r>
              <a:rPr lang="tr-TR" sz="2400" dirty="0" smtClean="0"/>
              <a:t>Sanayi ve Teknoloji Bakanlığı Kalkınma Ajansları Genel Müdürlüğü</a:t>
            </a:r>
          </a:p>
          <a:p>
            <a:pPr lvl="3" algn="just"/>
            <a:r>
              <a:rPr lang="tr-TR" sz="1800" dirty="0" smtClean="0"/>
              <a:t>Projelerin teknik değerlendirmesinden ve seçilmesinden sorumlu kuruluş.</a:t>
            </a:r>
          </a:p>
          <a:p>
            <a:pPr marL="566928" lvl="3" indent="0" algn="just">
              <a:buNone/>
            </a:pPr>
            <a:endParaRPr lang="tr-TR" sz="1800" dirty="0" smtClean="0"/>
          </a:p>
          <a:p>
            <a:pPr marL="201168" lvl="1" indent="0" algn="just">
              <a:buNone/>
            </a:pPr>
            <a:r>
              <a:rPr lang="tr-TR" sz="2400" b="1" dirty="0" smtClean="0"/>
              <a:t>Sözleşme Makamı: </a:t>
            </a:r>
            <a:r>
              <a:rPr lang="tr-TR" sz="2400" dirty="0"/>
              <a:t>Kalkınma Ajansları</a:t>
            </a:r>
          </a:p>
          <a:p>
            <a:pPr lvl="3" algn="just"/>
            <a:r>
              <a:rPr lang="tr-TR" sz="1800" dirty="0" smtClean="0"/>
              <a:t>Proje geliştirme sürecinden sorumlu.</a:t>
            </a:r>
          </a:p>
          <a:p>
            <a:pPr lvl="3" algn="just"/>
            <a:r>
              <a:rPr lang="tr-TR" sz="1800" dirty="0" smtClean="0"/>
              <a:t>Onaylanan projeler ile sözleşmelerin imzalanması ve uygulama sürecinin takibinden sorumlu.</a:t>
            </a:r>
            <a:endParaRPr lang="tr-TR" sz="1800" dirty="0"/>
          </a:p>
          <a:p>
            <a:pPr marL="201168" lvl="1" indent="0">
              <a:buNone/>
            </a:pPr>
            <a:endParaRPr lang="tr-TR" sz="24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5" name="Resim 4" descr="Logo[1]"/>
          <p:cNvPicPr/>
          <p:nvPr/>
        </p:nvPicPr>
        <p:blipFill>
          <a:blip r:embed="rId2" cstate="print"/>
          <a:srcRect/>
          <a:stretch>
            <a:fillRect/>
          </a:stretch>
        </p:blipFill>
        <p:spPr bwMode="auto">
          <a:xfrm>
            <a:off x="234988" y="178229"/>
            <a:ext cx="862291" cy="787117"/>
          </a:xfrm>
          <a:prstGeom prst="rect">
            <a:avLst/>
          </a:prstGeom>
          <a:noFill/>
          <a:ln w="9525">
            <a:noFill/>
            <a:miter lim="800000"/>
            <a:headEnd/>
            <a:tailEnd/>
          </a:ln>
        </p:spPr>
      </p:pic>
      <p:pic>
        <p:nvPicPr>
          <p:cNvPr id="6"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2071" y="49018"/>
            <a:ext cx="1007207" cy="962963"/>
          </a:xfrm>
          <a:prstGeom prst="rect">
            <a:avLst/>
          </a:prstGeom>
          <a:noFill/>
          <a:ln>
            <a:noFill/>
          </a:ln>
        </p:spPr>
      </p:pic>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1354176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amacı</a:t>
            </a:r>
            <a:endParaRPr lang="tr-TR" dirty="0"/>
          </a:p>
        </p:txBody>
      </p:sp>
      <p:sp>
        <p:nvSpPr>
          <p:cNvPr id="3" name="İçerik Yer Tutucusu 2"/>
          <p:cNvSpPr>
            <a:spLocks noGrp="1"/>
          </p:cNvSpPr>
          <p:nvPr>
            <p:ph idx="1"/>
          </p:nvPr>
        </p:nvSpPr>
        <p:spPr>
          <a:xfrm>
            <a:off x="1097279" y="2056750"/>
            <a:ext cx="9351646" cy="4023360"/>
          </a:xfrm>
        </p:spPr>
        <p:txBody>
          <a:bodyPr>
            <a:normAutofit/>
          </a:bodyPr>
          <a:lstStyle/>
          <a:p>
            <a:pPr lvl="1" algn="just">
              <a:lnSpc>
                <a:spcPct val="150000"/>
              </a:lnSpc>
            </a:pPr>
            <a:r>
              <a:rPr lang="tr-TR" sz="2400" dirty="0"/>
              <a:t>Ülke sathında daha dengeli bir yerleşme düzeninin sağlanması ve göçün kademeli olarak yönlendirilebilmesi için nispeten geri kalmış ve göç veren bölgelerde, bölgesel çekim merkezi niteliğini haiz şehirlerin katma değeri yüksek üretim, ihracat, istihdam, verimlilik ve teknoloji ve yenilikçilik kapasitelerinin artırılmasıdır.</a:t>
            </a:r>
            <a:endParaRPr lang="tr-TR" sz="24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11"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12"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2313228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 Künyesi</a:t>
            </a:r>
            <a:endParaRPr lang="tr-TR" dirty="0"/>
          </a:p>
        </p:txBody>
      </p:sp>
      <p:sp>
        <p:nvSpPr>
          <p:cNvPr id="3" name="İçerik Yer Tutucusu 2"/>
          <p:cNvSpPr>
            <a:spLocks noGrp="1"/>
          </p:cNvSpPr>
          <p:nvPr>
            <p:ph idx="1"/>
          </p:nvPr>
        </p:nvSpPr>
        <p:spPr>
          <a:xfrm>
            <a:off x="1097279" y="2329962"/>
            <a:ext cx="8908367" cy="3253153"/>
          </a:xfrm>
        </p:spPr>
        <p:txBody>
          <a:bodyPr>
            <a:normAutofit fontScale="92500" lnSpcReduction="10000"/>
          </a:bodyPr>
          <a:lstStyle/>
          <a:p>
            <a:pPr marL="201168" lvl="1" indent="0">
              <a:lnSpc>
                <a:spcPct val="110000"/>
              </a:lnSpc>
              <a:buNone/>
            </a:pPr>
            <a:r>
              <a:rPr lang="tr-TR" sz="2400" b="1" dirty="0"/>
              <a:t>Proje Bütçesi: </a:t>
            </a:r>
            <a:r>
              <a:rPr lang="tr-TR" sz="2400" dirty="0"/>
              <a:t>En az 1 Milyon TL</a:t>
            </a:r>
            <a:r>
              <a:rPr lang="tr-TR" sz="2400" dirty="0" smtClean="0"/>
              <a:t>.</a:t>
            </a:r>
            <a:endParaRPr lang="tr-TR" sz="2400" dirty="0"/>
          </a:p>
          <a:p>
            <a:pPr marL="201168" lvl="1" indent="0">
              <a:lnSpc>
                <a:spcPct val="110000"/>
              </a:lnSpc>
              <a:buNone/>
            </a:pPr>
            <a:r>
              <a:rPr lang="tr-TR" sz="2400" b="1" dirty="0"/>
              <a:t>Destek oranı: </a:t>
            </a:r>
            <a:r>
              <a:rPr lang="tr-TR" sz="2400" dirty="0"/>
              <a:t>En fazla </a:t>
            </a:r>
            <a:r>
              <a:rPr lang="tr-TR" sz="2400" b="1" dirty="0"/>
              <a:t>%90</a:t>
            </a:r>
            <a:r>
              <a:rPr lang="tr-TR" sz="2400" dirty="0"/>
              <a:t>, en az </a:t>
            </a:r>
            <a:r>
              <a:rPr lang="tr-TR" sz="2400" b="1" dirty="0"/>
              <a:t>%50</a:t>
            </a:r>
            <a:r>
              <a:rPr lang="tr-TR" sz="2400" dirty="0" smtClean="0"/>
              <a:t>.</a:t>
            </a:r>
            <a:endParaRPr lang="tr-TR" sz="2400" dirty="0"/>
          </a:p>
          <a:p>
            <a:pPr marL="201168" lvl="1" indent="0">
              <a:lnSpc>
                <a:spcPct val="110000"/>
              </a:lnSpc>
              <a:buNone/>
            </a:pPr>
            <a:r>
              <a:rPr lang="tr-TR" sz="2400" b="1" dirty="0"/>
              <a:t>Proje Uygulama Süresi: </a:t>
            </a:r>
            <a:r>
              <a:rPr lang="tr-TR" sz="2400" dirty="0"/>
              <a:t>En fazla 18 ay</a:t>
            </a:r>
            <a:r>
              <a:rPr lang="tr-TR" sz="2400" dirty="0" smtClean="0"/>
              <a:t>.</a:t>
            </a:r>
            <a:endParaRPr lang="tr-TR" sz="2400" dirty="0"/>
          </a:p>
          <a:p>
            <a:pPr marL="201168" lvl="1" indent="0">
              <a:lnSpc>
                <a:spcPct val="110000"/>
              </a:lnSpc>
              <a:buNone/>
            </a:pPr>
            <a:r>
              <a:rPr lang="tr-TR" sz="2400" b="1" dirty="0"/>
              <a:t>Uygulama Yeri:  </a:t>
            </a:r>
            <a:r>
              <a:rPr lang="tr-TR" sz="2400" dirty="0"/>
              <a:t>Samsun</a:t>
            </a:r>
            <a:r>
              <a:rPr lang="tr-TR" sz="2400" dirty="0" smtClean="0"/>
              <a:t>.</a:t>
            </a:r>
          </a:p>
          <a:p>
            <a:pPr marL="201168" lvl="1" indent="0">
              <a:lnSpc>
                <a:spcPct val="110000"/>
              </a:lnSpc>
              <a:buNone/>
            </a:pPr>
            <a:r>
              <a:rPr lang="tr-TR" sz="2400" b="1" dirty="0" smtClean="0"/>
              <a:t>Uygun Başvuru Sahipleri:</a:t>
            </a:r>
          </a:p>
          <a:p>
            <a:pPr marL="201168" lvl="1" indent="0">
              <a:lnSpc>
                <a:spcPct val="110000"/>
              </a:lnSpc>
              <a:buNone/>
            </a:pPr>
            <a:r>
              <a:rPr lang="tr-TR" sz="2400" dirty="0" smtClean="0"/>
              <a:t>Kamu kurum ve kuruluşları, üniversiteler, kamu kurumu niteliğindeki meslek kuruluşları, belediyeler ve mahalli idare birlikleri, organize sanayi bölgeleri ve teknoloji geliştirme bölgeleri.</a:t>
            </a:r>
          </a:p>
          <a:p>
            <a:pPr marL="201168" lvl="1" indent="0">
              <a:buNone/>
            </a:pPr>
            <a:endParaRPr lang="tr-TR" sz="2400" dirty="0" smtClean="0"/>
          </a:p>
          <a:p>
            <a:pPr marL="201168" lvl="1" indent="0">
              <a:buNone/>
            </a:pPr>
            <a:endParaRPr lang="tr-TR" sz="24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3" y="232788"/>
            <a:ext cx="1844687" cy="716780"/>
          </a:xfrm>
          <a:prstGeom prst="rect">
            <a:avLst/>
          </a:prstGeom>
        </p:spPr>
      </p:pic>
    </p:spTree>
    <p:extLst>
      <p:ext uri="{BB962C8B-B14F-4D97-AF65-F5344CB8AC3E}">
        <p14:creationId xmlns:p14="http://schemas.microsoft.com/office/powerpoint/2010/main" val="3647285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öncelikleri</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lvl="0" fontAlgn="base"/>
            <a:r>
              <a:rPr lang="tr-TR" b="1" dirty="0" smtClean="0"/>
              <a:t>1. İstihdam </a:t>
            </a:r>
            <a:r>
              <a:rPr lang="tr-TR" b="1" dirty="0"/>
              <a:t>kapasitenin artırılması</a:t>
            </a:r>
            <a:endParaRPr lang="tr-TR" dirty="0"/>
          </a:p>
          <a:p>
            <a:pPr lvl="1" algn="just"/>
            <a:endParaRPr lang="tr-TR" sz="1900" dirty="0"/>
          </a:p>
          <a:p>
            <a:pPr lvl="1" fontAlgn="base"/>
            <a:r>
              <a:rPr lang="tr-TR" dirty="0"/>
              <a:t>Organize Sanayi Bölgelerinde (OSB) ve uygun Küçük Sanayi Sitelerinde (KSS) mesleki eğitime yönelik uygulamalı eğitim merkezlerinin </a:t>
            </a:r>
            <a:r>
              <a:rPr lang="tr-TR" dirty="0" smtClean="0"/>
              <a:t>kurulması</a:t>
            </a:r>
          </a:p>
          <a:p>
            <a:pPr lvl="1" fontAlgn="base"/>
            <a:endParaRPr lang="tr-TR" dirty="0"/>
          </a:p>
          <a:p>
            <a:pPr lvl="1" fontAlgn="base"/>
            <a:r>
              <a:rPr lang="tr-TR" dirty="0"/>
              <a:t>Kentsel istihdamın artırılmasına hızla katkı sağlayabilecek yeni iş alanları (lojistik, eğitim ve sağlık hizmetleri gibi) veya üretim aşamalarının (düşük teknolojili imalat, operasyon hizmetleri, çağrı merkezleri gibi) geliştirilmesi</a:t>
            </a:r>
          </a:p>
          <a:p>
            <a:pPr marL="201168" lvl="1" indent="0" algn="just">
              <a:buNone/>
            </a:pPr>
            <a:endParaRPr lang="tr-TR" sz="1900" dirty="0"/>
          </a:p>
          <a:p>
            <a:pPr lvl="1" algn="just"/>
            <a:endParaRPr lang="tr-TR" sz="1900" dirty="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94132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öncelikleri</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lvl="0" fontAlgn="base"/>
            <a:r>
              <a:rPr lang="tr-TR" b="1" dirty="0" smtClean="0"/>
              <a:t>2. Üretim </a:t>
            </a:r>
            <a:r>
              <a:rPr lang="tr-TR" b="1" dirty="0"/>
              <a:t>kapasitenin </a:t>
            </a:r>
            <a:r>
              <a:rPr lang="tr-TR" b="1" dirty="0" smtClean="0"/>
              <a:t>artırılması</a:t>
            </a:r>
          </a:p>
          <a:p>
            <a:pPr lvl="0" fontAlgn="base"/>
            <a:endParaRPr lang="tr-TR" dirty="0"/>
          </a:p>
          <a:p>
            <a:pPr lvl="1" fontAlgn="base"/>
            <a:r>
              <a:rPr lang="tr-TR" dirty="0"/>
              <a:t>Sanayileşmenin organize alanlara yönlendirilmesi</a:t>
            </a:r>
          </a:p>
          <a:p>
            <a:pPr lvl="1" fontAlgn="base"/>
            <a:r>
              <a:rPr lang="tr-TR" dirty="0"/>
              <a:t>Yüksek katma değer yaratan sektörlerde gelişme gösteren kümelerin desteklenmesi</a:t>
            </a:r>
          </a:p>
          <a:p>
            <a:pPr lvl="1" fontAlgn="base"/>
            <a:r>
              <a:rPr lang="tr-TR" dirty="0"/>
              <a:t>Kümelenme odaklı ihtisas OSB’lerin oluşturulması</a:t>
            </a:r>
          </a:p>
          <a:p>
            <a:pPr lvl="1" fontAlgn="base"/>
            <a:r>
              <a:rPr lang="tr-TR" dirty="0"/>
              <a:t>Şehir içinde kalmış sanayi alanlarının yenilikçi işlevlerle yerinde dönüşümünün desteklenmesi</a:t>
            </a:r>
          </a:p>
          <a:p>
            <a:pPr lvl="1" fontAlgn="base"/>
            <a:r>
              <a:rPr lang="tr-TR" dirty="0"/>
              <a:t>OSB elektrik, su, kanalizasyon, doğalgaz, arıtma tesisi, yol ihtiyaçlarına yönelik altyapıların geliştirilmesi</a:t>
            </a: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339384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öncelikleri</a:t>
            </a:r>
            <a:endParaRPr lang="tr-TR" dirty="0"/>
          </a:p>
        </p:txBody>
      </p:sp>
      <p:sp>
        <p:nvSpPr>
          <p:cNvPr id="3" name="İçerik Yer Tutucusu 2"/>
          <p:cNvSpPr>
            <a:spLocks noGrp="1"/>
          </p:cNvSpPr>
          <p:nvPr>
            <p:ph idx="1"/>
          </p:nvPr>
        </p:nvSpPr>
        <p:spPr>
          <a:xfrm>
            <a:off x="1097279" y="1845734"/>
            <a:ext cx="9351646" cy="4023360"/>
          </a:xfrm>
        </p:spPr>
        <p:txBody>
          <a:bodyPr>
            <a:normAutofit/>
          </a:bodyPr>
          <a:lstStyle/>
          <a:p>
            <a:pPr lvl="0" fontAlgn="base"/>
            <a:r>
              <a:rPr lang="tr-TR" b="1" dirty="0" smtClean="0"/>
              <a:t>3. Verimliliğinin desteklenmesi</a:t>
            </a:r>
          </a:p>
          <a:p>
            <a:pPr lvl="0" fontAlgn="base"/>
            <a:endParaRPr lang="tr-TR" dirty="0"/>
          </a:p>
          <a:p>
            <a:pPr lvl="1" fontAlgn="base"/>
            <a:r>
              <a:rPr lang="tr-TR" dirty="0"/>
              <a:t>Endüstriyel </a:t>
            </a:r>
            <a:r>
              <a:rPr lang="tr-TR" dirty="0" err="1"/>
              <a:t>simbiyoz</a:t>
            </a:r>
            <a:r>
              <a:rPr lang="tr-TR" dirty="0"/>
              <a:t> faaliyetlerine ilişkin projeler</a:t>
            </a:r>
          </a:p>
          <a:p>
            <a:pPr lvl="1" fontAlgn="base"/>
            <a:r>
              <a:rPr lang="tr-TR" dirty="0"/>
              <a:t>Verimlilik ve kalite artışı ile kişiye özel tasarım alanlarında model fabrikaların kurulması gibi üretim sürecinin iyileştirilmesine yönelik uygulamaların geliştirilmesi</a:t>
            </a:r>
          </a:p>
          <a:p>
            <a:pPr lvl="1" fontAlgn="base"/>
            <a:r>
              <a:rPr lang="tr-TR" dirty="0"/>
              <a:t>KOBİ'lere yönelik iş destek hizmetlerinin, verimliliği artıracak yönde geliştirilmesi</a:t>
            </a: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2034125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Programın öncelikleri</a:t>
            </a:r>
            <a:endParaRPr lang="tr-TR" dirty="0"/>
          </a:p>
        </p:txBody>
      </p:sp>
      <p:sp>
        <p:nvSpPr>
          <p:cNvPr id="3" name="İçerik Yer Tutucusu 2"/>
          <p:cNvSpPr>
            <a:spLocks noGrp="1"/>
          </p:cNvSpPr>
          <p:nvPr>
            <p:ph idx="1"/>
          </p:nvPr>
        </p:nvSpPr>
        <p:spPr>
          <a:xfrm>
            <a:off x="1097279" y="1845734"/>
            <a:ext cx="9351646" cy="4023360"/>
          </a:xfrm>
        </p:spPr>
        <p:txBody>
          <a:bodyPr>
            <a:normAutofit fontScale="92500" lnSpcReduction="10000"/>
          </a:bodyPr>
          <a:lstStyle/>
          <a:p>
            <a:pPr lvl="0" fontAlgn="base"/>
            <a:r>
              <a:rPr lang="tr-TR" b="1" dirty="0" smtClean="0"/>
              <a:t>4. Teknoloji </a:t>
            </a:r>
            <a:r>
              <a:rPr lang="tr-TR" b="1" dirty="0"/>
              <a:t>ve yenilikçiliğin desteklenmesi</a:t>
            </a:r>
            <a:endParaRPr lang="tr-TR" dirty="0"/>
          </a:p>
          <a:p>
            <a:pPr lvl="1" fontAlgn="base"/>
            <a:r>
              <a:rPr lang="tr-TR" dirty="0"/>
              <a:t>Çekim merkezlerinin önceliklerine uygun olarak yeni teknolojilerin yaygınlaştırılması ve yenilik kapasitesinin artırılması amacıyla üniversite-özel sektör işbirliğinin güçlendirilmesi</a:t>
            </a:r>
          </a:p>
          <a:p>
            <a:pPr lvl="1" fontAlgn="base"/>
            <a:r>
              <a:rPr lang="tr-TR" dirty="0"/>
              <a:t>OSB ve </a:t>
            </a:r>
            <a:r>
              <a:rPr lang="tr-TR" dirty="0" err="1"/>
              <a:t>TGB’lerde</a:t>
            </a:r>
            <a:r>
              <a:rPr lang="tr-TR" dirty="0"/>
              <a:t> firmaların ortak ihtiyaçlarına yönelik olarak ihracat, yenilikçilik, tasarım, dijital dönüşüm ve kurumsal gelişim vb. konularda destek hizmetleri sağlanması amaçlı danışmanlık merkezlerinin oluşturulması</a:t>
            </a:r>
          </a:p>
          <a:p>
            <a:pPr lvl="1" fontAlgn="base"/>
            <a:r>
              <a:rPr lang="tr-TR" dirty="0"/>
              <a:t>Bölgede mevcut olan ortak kullanıma yönelik kalite kontrol, tahlil ve test laboratuvarlarının makine ekipman ve teknoloji altyapıları ile kapasitelerinin geliştirilmesi ya da ilave ihtiyacın belirlenmesi halinde yenilerinin kurulması</a:t>
            </a:r>
          </a:p>
          <a:p>
            <a:pPr lvl="1" fontAlgn="base"/>
            <a:r>
              <a:rPr lang="tr-TR" dirty="0"/>
              <a:t>Bölge Planında belirlenmiş öncelikli sektörlerde yenilikçi girişimciliği desteklemek amacıyla yenilik aktarım merkezlerinin, kuluçka merkezlerinin, tasarım merkezlerinin, iş geliştirme merkezlerinin ve genç girişimci merkezlerinin geliştirilmesi</a:t>
            </a:r>
          </a:p>
          <a:p>
            <a:pPr lvl="1" fontAlgn="base"/>
            <a:r>
              <a:rPr lang="tr-TR" dirty="0"/>
              <a:t>Kentsel hizmetlerin sunumunda etkinliği artırıcı akıllı uygulamaların geliştirilmesi, uygulanması ve bunlara dönük yerli üretimleri teşvik edilmesi</a:t>
            </a:r>
          </a:p>
          <a:p>
            <a:pPr lvl="1" fontAlgn="base"/>
            <a:r>
              <a:rPr lang="tr-TR" dirty="0"/>
              <a:t>Kentsel yaşam kalitesinin artırılmasına dönük sosyal girişimcilik, akıllı şehir gibi alanlarda uygulama boyutunun ötesinde yenilikçi modeller geliştirilmesi</a:t>
            </a:r>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1"/>
            <a:endParaRPr lang="tr-TR" sz="2800" dirty="0" smtClean="0"/>
          </a:p>
          <a:p>
            <a:pPr lvl="3"/>
            <a:endParaRPr lang="tr-TR" sz="2800" dirty="0" smtClean="0"/>
          </a:p>
          <a:p>
            <a:pPr lvl="2"/>
            <a:endParaRPr lang="tr-TR" sz="2800" dirty="0" smtClean="0"/>
          </a:p>
          <a:p>
            <a:pPr lvl="1"/>
            <a:endParaRPr lang="tr-TR" dirty="0" smtClean="0"/>
          </a:p>
          <a:p>
            <a:pPr lvl="1"/>
            <a:endParaRPr lang="tr-TR" dirty="0" smtClean="0"/>
          </a:p>
          <a:p>
            <a:pPr lvl="1"/>
            <a:endParaRPr lang="tr-TR" dirty="0" smtClean="0"/>
          </a:p>
          <a:p>
            <a:pPr lvl="1"/>
            <a:endParaRPr lang="tr-TR" dirty="0" smtClean="0"/>
          </a:p>
          <a:p>
            <a:pPr lvl="1"/>
            <a:endParaRPr lang="tr-TR" dirty="0" smtClean="0"/>
          </a:p>
          <a:p>
            <a:pPr lvl="2"/>
            <a:endParaRPr lang="tr-TR" dirty="0" smtClean="0"/>
          </a:p>
          <a:p>
            <a:pPr lvl="1"/>
            <a:endParaRPr lang="tr-TR" dirty="0" smtClean="0"/>
          </a:p>
          <a:p>
            <a:pPr lvl="1"/>
            <a:endParaRPr lang="tr-TR" dirty="0" smtClean="0"/>
          </a:p>
          <a:p>
            <a:pPr lvl="1"/>
            <a:endParaRPr lang="tr-TR" dirty="0" smtClean="0"/>
          </a:p>
          <a:p>
            <a:endParaRPr lang="tr-TR" dirty="0"/>
          </a:p>
        </p:txBody>
      </p:sp>
      <p:pic>
        <p:nvPicPr>
          <p:cNvPr id="7" name="Resim 4" descr="Logo[1]"/>
          <p:cNvPicPr/>
          <p:nvPr/>
        </p:nvPicPr>
        <p:blipFill>
          <a:blip r:embed="rId2" cstate="print"/>
          <a:srcRect/>
          <a:stretch>
            <a:fillRect/>
          </a:stretch>
        </p:blipFill>
        <p:spPr bwMode="auto">
          <a:xfrm>
            <a:off x="307086" y="162451"/>
            <a:ext cx="862291" cy="787117"/>
          </a:xfrm>
          <a:prstGeom prst="rect">
            <a:avLst/>
          </a:prstGeom>
          <a:noFill/>
          <a:ln w="9525">
            <a:noFill/>
            <a:miter lim="800000"/>
            <a:headEnd/>
            <a:tailEnd/>
          </a:ln>
        </p:spPr>
      </p:pic>
      <p:pic>
        <p:nvPicPr>
          <p:cNvPr id="8" name="Resim 5" descr="C:\Users\dursun.demir\Documents\Bakanlık Yeni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6224" y="74529"/>
            <a:ext cx="1007207" cy="962963"/>
          </a:xfrm>
          <a:prstGeom prst="rect">
            <a:avLst/>
          </a:prstGeom>
          <a:noFill/>
          <a:ln>
            <a:noFill/>
          </a:ln>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14904" y="227418"/>
            <a:ext cx="1844687" cy="716780"/>
          </a:xfrm>
          <a:prstGeom prst="rect">
            <a:avLst/>
          </a:prstGeom>
        </p:spPr>
      </p:pic>
    </p:spTree>
    <p:extLst>
      <p:ext uri="{BB962C8B-B14F-4D97-AF65-F5344CB8AC3E}">
        <p14:creationId xmlns:p14="http://schemas.microsoft.com/office/powerpoint/2010/main" val="1652424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4472</TotalTime>
  <Words>880</Words>
  <Application>Microsoft Office PowerPoint</Application>
  <PresentationFormat>Custom</PresentationFormat>
  <Paragraphs>316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Geçmişe bakış</vt:lpstr>
      <vt:lpstr>Cazibe Merkezlerini Destekleme Programı</vt:lpstr>
      <vt:lpstr>İçindekiler</vt:lpstr>
      <vt:lpstr>Program Otoritesi ve  Sözleşme Makamı</vt:lpstr>
      <vt:lpstr>Programın amacı</vt:lpstr>
      <vt:lpstr>Program Künyesi</vt:lpstr>
      <vt:lpstr>Programın öncelikleri</vt:lpstr>
      <vt:lpstr>Programın öncelikleri</vt:lpstr>
      <vt:lpstr>Programın öncelikleri</vt:lpstr>
      <vt:lpstr>Programın öncelikleri</vt:lpstr>
      <vt:lpstr>Programın öncelikleri</vt:lpstr>
      <vt:lpstr>Dikkat edilmesi gereken hususlar</vt:lpstr>
      <vt:lpstr>Desteklenmeyecek Konular</vt:lpstr>
      <vt:lpstr>Program Kapsamında Sağlanabilecek Diğer Destek Türleri</vt:lpstr>
      <vt:lpstr>Başvuru Süreci</vt:lpstr>
      <vt:lpstr>2020 Yılı Cazibe Merkezlerini  Destekleme Programı (CMDP) Orta Karadeniz Kalkınma Ajansı </vt:lpstr>
    </vt:vector>
  </TitlesOfParts>
  <Company>OKA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ve Araştırma</dc:title>
  <dc:creator>Dursun DEMİR</dc:creator>
  <cp:lastModifiedBy>Barış Şahin</cp:lastModifiedBy>
  <cp:revision>409</cp:revision>
  <dcterms:created xsi:type="dcterms:W3CDTF">2018-10-30T08:50:40Z</dcterms:created>
  <dcterms:modified xsi:type="dcterms:W3CDTF">2020-05-12T21:05:12Z</dcterms:modified>
</cp:coreProperties>
</file>