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handoutMasterIdLst>
    <p:handoutMasterId r:id="rId25"/>
  </p:handoutMasterIdLst>
  <p:sldIdLst>
    <p:sldId id="257" r:id="rId2"/>
    <p:sldId id="258" r:id="rId3"/>
    <p:sldId id="411" r:id="rId4"/>
    <p:sldId id="402" r:id="rId5"/>
    <p:sldId id="406" r:id="rId6"/>
    <p:sldId id="407" r:id="rId7"/>
    <p:sldId id="408" r:id="rId8"/>
    <p:sldId id="409" r:id="rId9"/>
    <p:sldId id="403" r:id="rId10"/>
    <p:sldId id="404" r:id="rId11"/>
    <p:sldId id="405" r:id="rId12"/>
    <p:sldId id="400" r:id="rId13"/>
    <p:sldId id="399" r:id="rId14"/>
    <p:sldId id="401" r:id="rId15"/>
    <p:sldId id="410" r:id="rId16"/>
    <p:sldId id="419" r:id="rId17"/>
    <p:sldId id="418" r:id="rId18"/>
    <p:sldId id="414" r:id="rId19"/>
    <p:sldId id="417" r:id="rId20"/>
    <p:sldId id="415" r:id="rId21"/>
    <p:sldId id="416" r:id="rId22"/>
    <p:sldId id="420" r:id="rId23"/>
  </p:sldIdLst>
  <p:sldSz cx="12192000" cy="6858000"/>
  <p:notesSz cx="6797675" cy="987425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8C9F"/>
    <a:srgbClr val="765A6B"/>
    <a:srgbClr val="ACE8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Açık Stil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Orta Stil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75814" autoAdjust="0"/>
  </p:normalViewPr>
  <p:slideViewPr>
    <p:cSldViewPr snapToGrid="0">
      <p:cViewPr varScale="1">
        <p:scale>
          <a:sx n="84" d="100"/>
          <a:sy n="84" d="100"/>
        </p:scale>
        <p:origin x="1014" y="72"/>
      </p:cViewPr>
      <p:guideLst/>
    </p:cSldViewPr>
  </p:slideViewPr>
  <p:outlineViewPr>
    <p:cViewPr>
      <p:scale>
        <a:sx n="33" d="100"/>
        <a:sy n="33" d="100"/>
      </p:scale>
      <p:origin x="0" y="0"/>
    </p:cViewPr>
  </p:outlineViewPr>
  <p:notesTextViewPr>
    <p:cViewPr>
      <p:scale>
        <a:sx n="125" d="100"/>
        <a:sy n="125" d="100"/>
      </p:scale>
      <p:origin x="0" y="0"/>
    </p:cViewPr>
  </p:notesTextViewPr>
  <p:notesViewPr>
    <p:cSldViewPr snapToGrid="0">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887191-7330-4351-8BDD-4008FD4D9C2E}" type="doc">
      <dgm:prSet loTypeId="urn:microsoft.com/office/officeart/2005/8/layout/matrix3" loCatId="matrix" qsTypeId="urn:microsoft.com/office/officeart/2005/8/quickstyle/simple1" qsCatId="simple" csTypeId="urn:microsoft.com/office/officeart/2005/8/colors/colorful2" csCatId="colorful" phldr="1"/>
      <dgm:spPr/>
      <dgm:t>
        <a:bodyPr/>
        <a:lstStyle/>
        <a:p>
          <a:endParaRPr lang="tr-TR"/>
        </a:p>
      </dgm:t>
    </dgm:pt>
    <dgm:pt modelId="{F21A16CA-D88C-4202-9F8A-B6CC5612A5BF}">
      <dgm:prSet phldrT="[Metin]"/>
      <dgm:spPr/>
      <dgm:t>
        <a:bodyPr/>
        <a:lstStyle/>
        <a:p>
          <a:r>
            <a:rPr lang="tr-TR" b="1" dirty="0" smtClean="0"/>
            <a:t>İstihdam Edilebilirliği Artırmak</a:t>
          </a:r>
          <a:endParaRPr lang="tr-TR" dirty="0"/>
        </a:p>
      </dgm:t>
    </dgm:pt>
    <dgm:pt modelId="{8CA69D7C-C150-4434-974E-C58D8D46C8DD}" type="parTrans" cxnId="{FEF44731-DF0F-4860-B1AB-B6B557A58B11}">
      <dgm:prSet/>
      <dgm:spPr/>
      <dgm:t>
        <a:bodyPr/>
        <a:lstStyle/>
        <a:p>
          <a:endParaRPr lang="tr-TR"/>
        </a:p>
      </dgm:t>
    </dgm:pt>
    <dgm:pt modelId="{B093E4AC-9E0C-408E-B392-2049B9940ABC}" type="sibTrans" cxnId="{FEF44731-DF0F-4860-B1AB-B6B557A58B11}">
      <dgm:prSet/>
      <dgm:spPr/>
      <dgm:t>
        <a:bodyPr/>
        <a:lstStyle/>
        <a:p>
          <a:endParaRPr lang="tr-TR"/>
        </a:p>
      </dgm:t>
    </dgm:pt>
    <dgm:pt modelId="{9718C4E5-99B1-4E30-9798-1E7E013EBB59}">
      <dgm:prSet phldrT="[Metin]"/>
      <dgm:spPr/>
      <dgm:t>
        <a:bodyPr/>
        <a:lstStyle/>
        <a:p>
          <a:r>
            <a:rPr lang="tr-TR" b="1" dirty="0" smtClean="0"/>
            <a:t>Sosyal Girişimcilik ve Yenilikçilik</a:t>
          </a:r>
          <a:endParaRPr lang="tr-TR" dirty="0"/>
        </a:p>
      </dgm:t>
    </dgm:pt>
    <dgm:pt modelId="{6EDE3466-9ADA-4D5F-9D19-C3C83C133CEA}" type="parTrans" cxnId="{CD5900C0-0C7A-4C34-951E-410656F718D0}">
      <dgm:prSet/>
      <dgm:spPr/>
      <dgm:t>
        <a:bodyPr/>
        <a:lstStyle/>
        <a:p>
          <a:endParaRPr lang="tr-TR"/>
        </a:p>
      </dgm:t>
    </dgm:pt>
    <dgm:pt modelId="{60EEB301-2D8A-4047-B53E-7F3C93CF4D49}" type="sibTrans" cxnId="{CD5900C0-0C7A-4C34-951E-410656F718D0}">
      <dgm:prSet/>
      <dgm:spPr/>
      <dgm:t>
        <a:bodyPr/>
        <a:lstStyle/>
        <a:p>
          <a:endParaRPr lang="tr-TR"/>
        </a:p>
      </dgm:t>
    </dgm:pt>
    <dgm:pt modelId="{5E8E79B3-86D1-4C21-A40A-5FC292E4CB67}">
      <dgm:prSet phldrT="[Metin]"/>
      <dgm:spPr/>
      <dgm:t>
        <a:bodyPr/>
        <a:lstStyle/>
        <a:p>
          <a:r>
            <a:rPr lang="tr-TR" b="1" dirty="0" smtClean="0"/>
            <a:t>Sosyal İçerme </a:t>
          </a:r>
          <a:endParaRPr lang="tr-TR" dirty="0"/>
        </a:p>
      </dgm:t>
    </dgm:pt>
    <dgm:pt modelId="{D98E74CC-91FA-4D11-B9A9-A0B0D9C7C863}" type="parTrans" cxnId="{11CDDBCE-4753-4E39-891F-935A0DC2855D}">
      <dgm:prSet/>
      <dgm:spPr/>
      <dgm:t>
        <a:bodyPr/>
        <a:lstStyle/>
        <a:p>
          <a:endParaRPr lang="tr-TR"/>
        </a:p>
      </dgm:t>
    </dgm:pt>
    <dgm:pt modelId="{2BA89D2B-DFEC-4721-9750-C9DA6DCA3E91}" type="sibTrans" cxnId="{11CDDBCE-4753-4E39-891F-935A0DC2855D}">
      <dgm:prSet/>
      <dgm:spPr/>
      <dgm:t>
        <a:bodyPr/>
        <a:lstStyle/>
        <a:p>
          <a:endParaRPr lang="tr-TR"/>
        </a:p>
      </dgm:t>
    </dgm:pt>
    <dgm:pt modelId="{D0F3F901-4055-440A-9A91-ED0A872BFF75}">
      <dgm:prSet phldrT="[Metin]"/>
      <dgm:spPr/>
      <dgm:t>
        <a:bodyPr/>
        <a:lstStyle/>
        <a:p>
          <a:r>
            <a:rPr lang="tr-TR" b="1" dirty="0" smtClean="0"/>
            <a:t>Sosyal Sorumluluk </a:t>
          </a:r>
          <a:endParaRPr lang="tr-TR" dirty="0"/>
        </a:p>
      </dgm:t>
    </dgm:pt>
    <dgm:pt modelId="{4EA1EF18-C9FB-4508-B811-BBDDB07E6260}" type="parTrans" cxnId="{2D5C267B-8038-49BA-BBE4-DE814028E340}">
      <dgm:prSet/>
      <dgm:spPr/>
      <dgm:t>
        <a:bodyPr/>
        <a:lstStyle/>
        <a:p>
          <a:endParaRPr lang="tr-TR"/>
        </a:p>
      </dgm:t>
    </dgm:pt>
    <dgm:pt modelId="{35A132CB-B058-4459-856F-37CD674B69E5}" type="sibTrans" cxnId="{2D5C267B-8038-49BA-BBE4-DE814028E340}">
      <dgm:prSet/>
      <dgm:spPr/>
      <dgm:t>
        <a:bodyPr/>
        <a:lstStyle/>
        <a:p>
          <a:endParaRPr lang="tr-TR"/>
        </a:p>
      </dgm:t>
    </dgm:pt>
    <dgm:pt modelId="{1EBBFB4D-653C-40EE-8971-7857F525A38D}" type="pres">
      <dgm:prSet presAssocID="{07887191-7330-4351-8BDD-4008FD4D9C2E}" presName="matrix" presStyleCnt="0">
        <dgm:presLayoutVars>
          <dgm:chMax val="1"/>
          <dgm:dir/>
          <dgm:resizeHandles val="exact"/>
        </dgm:presLayoutVars>
      </dgm:prSet>
      <dgm:spPr/>
      <dgm:t>
        <a:bodyPr/>
        <a:lstStyle/>
        <a:p>
          <a:endParaRPr lang="tr-TR"/>
        </a:p>
      </dgm:t>
    </dgm:pt>
    <dgm:pt modelId="{0CE28775-B9B3-4CAB-87A7-80D397C88E0C}" type="pres">
      <dgm:prSet presAssocID="{07887191-7330-4351-8BDD-4008FD4D9C2E}" presName="diamond" presStyleLbl="bgShp" presStyleIdx="0" presStyleCnt="1"/>
      <dgm:spPr/>
    </dgm:pt>
    <dgm:pt modelId="{50DBCAFC-A9E2-4AA1-A6AC-0A4B1378289C}" type="pres">
      <dgm:prSet presAssocID="{07887191-7330-4351-8BDD-4008FD4D9C2E}" presName="quad1" presStyleLbl="node1" presStyleIdx="0" presStyleCnt="4">
        <dgm:presLayoutVars>
          <dgm:chMax val="0"/>
          <dgm:chPref val="0"/>
          <dgm:bulletEnabled val="1"/>
        </dgm:presLayoutVars>
      </dgm:prSet>
      <dgm:spPr/>
      <dgm:t>
        <a:bodyPr/>
        <a:lstStyle/>
        <a:p>
          <a:endParaRPr lang="tr-TR"/>
        </a:p>
      </dgm:t>
    </dgm:pt>
    <dgm:pt modelId="{149424E2-AD2E-4528-8456-66F589C06800}" type="pres">
      <dgm:prSet presAssocID="{07887191-7330-4351-8BDD-4008FD4D9C2E}" presName="quad2" presStyleLbl="node1" presStyleIdx="1" presStyleCnt="4">
        <dgm:presLayoutVars>
          <dgm:chMax val="0"/>
          <dgm:chPref val="0"/>
          <dgm:bulletEnabled val="1"/>
        </dgm:presLayoutVars>
      </dgm:prSet>
      <dgm:spPr/>
      <dgm:t>
        <a:bodyPr/>
        <a:lstStyle/>
        <a:p>
          <a:endParaRPr lang="tr-TR"/>
        </a:p>
      </dgm:t>
    </dgm:pt>
    <dgm:pt modelId="{4A45CDAA-CB54-42FB-BD86-70F30AD61552}" type="pres">
      <dgm:prSet presAssocID="{07887191-7330-4351-8BDD-4008FD4D9C2E}" presName="quad3" presStyleLbl="node1" presStyleIdx="2" presStyleCnt="4">
        <dgm:presLayoutVars>
          <dgm:chMax val="0"/>
          <dgm:chPref val="0"/>
          <dgm:bulletEnabled val="1"/>
        </dgm:presLayoutVars>
      </dgm:prSet>
      <dgm:spPr/>
      <dgm:t>
        <a:bodyPr/>
        <a:lstStyle/>
        <a:p>
          <a:endParaRPr lang="tr-TR"/>
        </a:p>
      </dgm:t>
    </dgm:pt>
    <dgm:pt modelId="{FEF3EF83-BC17-4C65-B88A-E54BEE616A5E}" type="pres">
      <dgm:prSet presAssocID="{07887191-7330-4351-8BDD-4008FD4D9C2E}" presName="quad4" presStyleLbl="node1" presStyleIdx="3" presStyleCnt="4">
        <dgm:presLayoutVars>
          <dgm:chMax val="0"/>
          <dgm:chPref val="0"/>
          <dgm:bulletEnabled val="1"/>
        </dgm:presLayoutVars>
      </dgm:prSet>
      <dgm:spPr/>
      <dgm:t>
        <a:bodyPr/>
        <a:lstStyle/>
        <a:p>
          <a:endParaRPr lang="tr-TR"/>
        </a:p>
      </dgm:t>
    </dgm:pt>
  </dgm:ptLst>
  <dgm:cxnLst>
    <dgm:cxn modelId="{2D5C267B-8038-49BA-BBE4-DE814028E340}" srcId="{07887191-7330-4351-8BDD-4008FD4D9C2E}" destId="{D0F3F901-4055-440A-9A91-ED0A872BFF75}" srcOrd="3" destOrd="0" parTransId="{4EA1EF18-C9FB-4508-B811-BBDDB07E6260}" sibTransId="{35A132CB-B058-4459-856F-37CD674B69E5}"/>
    <dgm:cxn modelId="{40F76425-0680-45F1-975B-6F2957C3177E}" type="presOf" srcId="{D0F3F901-4055-440A-9A91-ED0A872BFF75}" destId="{FEF3EF83-BC17-4C65-B88A-E54BEE616A5E}" srcOrd="0" destOrd="0" presId="urn:microsoft.com/office/officeart/2005/8/layout/matrix3"/>
    <dgm:cxn modelId="{747F097D-B8A0-406E-8F9C-2F6A6FB77D48}" type="presOf" srcId="{07887191-7330-4351-8BDD-4008FD4D9C2E}" destId="{1EBBFB4D-653C-40EE-8971-7857F525A38D}" srcOrd="0" destOrd="0" presId="urn:microsoft.com/office/officeart/2005/8/layout/matrix3"/>
    <dgm:cxn modelId="{D8C01A5F-D57B-4D7A-ADCD-071970AB4CED}" type="presOf" srcId="{F21A16CA-D88C-4202-9F8A-B6CC5612A5BF}" destId="{50DBCAFC-A9E2-4AA1-A6AC-0A4B1378289C}" srcOrd="0" destOrd="0" presId="urn:microsoft.com/office/officeart/2005/8/layout/matrix3"/>
    <dgm:cxn modelId="{CB0025E1-EE1C-4B55-8C9E-8B85CB85088E}" type="presOf" srcId="{9718C4E5-99B1-4E30-9798-1E7E013EBB59}" destId="{149424E2-AD2E-4528-8456-66F589C06800}" srcOrd="0" destOrd="0" presId="urn:microsoft.com/office/officeart/2005/8/layout/matrix3"/>
    <dgm:cxn modelId="{4A22D913-3968-4025-A92C-673054912E85}" type="presOf" srcId="{5E8E79B3-86D1-4C21-A40A-5FC292E4CB67}" destId="{4A45CDAA-CB54-42FB-BD86-70F30AD61552}" srcOrd="0" destOrd="0" presId="urn:microsoft.com/office/officeart/2005/8/layout/matrix3"/>
    <dgm:cxn modelId="{CD5900C0-0C7A-4C34-951E-410656F718D0}" srcId="{07887191-7330-4351-8BDD-4008FD4D9C2E}" destId="{9718C4E5-99B1-4E30-9798-1E7E013EBB59}" srcOrd="1" destOrd="0" parTransId="{6EDE3466-9ADA-4D5F-9D19-C3C83C133CEA}" sibTransId="{60EEB301-2D8A-4047-B53E-7F3C93CF4D49}"/>
    <dgm:cxn modelId="{11CDDBCE-4753-4E39-891F-935A0DC2855D}" srcId="{07887191-7330-4351-8BDD-4008FD4D9C2E}" destId="{5E8E79B3-86D1-4C21-A40A-5FC292E4CB67}" srcOrd="2" destOrd="0" parTransId="{D98E74CC-91FA-4D11-B9A9-A0B0D9C7C863}" sibTransId="{2BA89D2B-DFEC-4721-9750-C9DA6DCA3E91}"/>
    <dgm:cxn modelId="{FEF44731-DF0F-4860-B1AB-B6B557A58B11}" srcId="{07887191-7330-4351-8BDD-4008FD4D9C2E}" destId="{F21A16CA-D88C-4202-9F8A-B6CC5612A5BF}" srcOrd="0" destOrd="0" parTransId="{8CA69D7C-C150-4434-974E-C58D8D46C8DD}" sibTransId="{B093E4AC-9E0C-408E-B392-2049B9940ABC}"/>
    <dgm:cxn modelId="{C3718EB1-8718-4D55-B6B8-5CA53B6A5664}" type="presParOf" srcId="{1EBBFB4D-653C-40EE-8971-7857F525A38D}" destId="{0CE28775-B9B3-4CAB-87A7-80D397C88E0C}" srcOrd="0" destOrd="0" presId="urn:microsoft.com/office/officeart/2005/8/layout/matrix3"/>
    <dgm:cxn modelId="{3C1788B9-8F1D-4CAC-A87D-E48D0C478867}" type="presParOf" srcId="{1EBBFB4D-653C-40EE-8971-7857F525A38D}" destId="{50DBCAFC-A9E2-4AA1-A6AC-0A4B1378289C}" srcOrd="1" destOrd="0" presId="urn:microsoft.com/office/officeart/2005/8/layout/matrix3"/>
    <dgm:cxn modelId="{05795A92-2CE8-418F-80F0-5A0E402B95A6}" type="presParOf" srcId="{1EBBFB4D-653C-40EE-8971-7857F525A38D}" destId="{149424E2-AD2E-4528-8456-66F589C06800}" srcOrd="2" destOrd="0" presId="urn:microsoft.com/office/officeart/2005/8/layout/matrix3"/>
    <dgm:cxn modelId="{34596B5D-EC9B-4669-8B31-A591C97E01D1}" type="presParOf" srcId="{1EBBFB4D-653C-40EE-8971-7857F525A38D}" destId="{4A45CDAA-CB54-42FB-BD86-70F30AD61552}" srcOrd="3" destOrd="0" presId="urn:microsoft.com/office/officeart/2005/8/layout/matrix3"/>
    <dgm:cxn modelId="{62FC4AF8-66ED-4F9F-972C-77B3B154244B}" type="presParOf" srcId="{1EBBFB4D-653C-40EE-8971-7857F525A38D}" destId="{FEF3EF83-BC17-4C65-B88A-E54BEE616A5E}" srcOrd="4" destOrd="0" presId="urn:microsoft.com/office/officeart/2005/8/layout/matrix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E28775-B9B3-4CAB-87A7-80D397C88E0C}">
      <dsp:nvSpPr>
        <dsp:cNvPr id="0" name=""/>
        <dsp:cNvSpPr/>
      </dsp:nvSpPr>
      <dsp:spPr>
        <a:xfrm>
          <a:off x="1354666" y="0"/>
          <a:ext cx="5418667" cy="5418667"/>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0DBCAFC-A9E2-4AA1-A6AC-0A4B1378289C}">
      <dsp:nvSpPr>
        <dsp:cNvPr id="0" name=""/>
        <dsp:cNvSpPr/>
      </dsp:nvSpPr>
      <dsp:spPr>
        <a:xfrm>
          <a:off x="1869439" y="514773"/>
          <a:ext cx="2113280" cy="21132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tr-TR" sz="2700" b="1" kern="1200" dirty="0" smtClean="0"/>
            <a:t>İstihdam Edilebilirliği Artırmak</a:t>
          </a:r>
          <a:endParaRPr lang="tr-TR" sz="2700" kern="1200" dirty="0"/>
        </a:p>
      </dsp:txBody>
      <dsp:txXfrm>
        <a:off x="1972601" y="617935"/>
        <a:ext cx="1906956" cy="1906956"/>
      </dsp:txXfrm>
    </dsp:sp>
    <dsp:sp modelId="{149424E2-AD2E-4528-8456-66F589C06800}">
      <dsp:nvSpPr>
        <dsp:cNvPr id="0" name=""/>
        <dsp:cNvSpPr/>
      </dsp:nvSpPr>
      <dsp:spPr>
        <a:xfrm>
          <a:off x="4145280" y="514773"/>
          <a:ext cx="2113280" cy="2113280"/>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tr-TR" sz="2700" b="1" kern="1200" dirty="0" smtClean="0"/>
            <a:t>Sosyal Girişimcilik ve Yenilikçilik</a:t>
          </a:r>
          <a:endParaRPr lang="tr-TR" sz="2700" kern="1200" dirty="0"/>
        </a:p>
      </dsp:txBody>
      <dsp:txXfrm>
        <a:off x="4248442" y="617935"/>
        <a:ext cx="1906956" cy="1906956"/>
      </dsp:txXfrm>
    </dsp:sp>
    <dsp:sp modelId="{4A45CDAA-CB54-42FB-BD86-70F30AD61552}">
      <dsp:nvSpPr>
        <dsp:cNvPr id="0" name=""/>
        <dsp:cNvSpPr/>
      </dsp:nvSpPr>
      <dsp:spPr>
        <a:xfrm>
          <a:off x="1869439" y="2790613"/>
          <a:ext cx="2113280" cy="2113280"/>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tr-TR" sz="2700" b="1" kern="1200" dirty="0" smtClean="0"/>
            <a:t>Sosyal İçerme </a:t>
          </a:r>
          <a:endParaRPr lang="tr-TR" sz="2700" kern="1200" dirty="0"/>
        </a:p>
      </dsp:txBody>
      <dsp:txXfrm>
        <a:off x="1972601" y="2893775"/>
        <a:ext cx="1906956" cy="1906956"/>
      </dsp:txXfrm>
    </dsp:sp>
    <dsp:sp modelId="{FEF3EF83-BC17-4C65-B88A-E54BEE616A5E}">
      <dsp:nvSpPr>
        <dsp:cNvPr id="0" name=""/>
        <dsp:cNvSpPr/>
      </dsp:nvSpPr>
      <dsp:spPr>
        <a:xfrm>
          <a:off x="4145280" y="2790613"/>
          <a:ext cx="2113280" cy="211328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tr-TR" sz="2700" b="1" kern="1200" dirty="0" smtClean="0"/>
            <a:t>Sosyal Sorumluluk </a:t>
          </a:r>
          <a:endParaRPr lang="tr-TR" sz="2700" kern="1200" dirty="0"/>
        </a:p>
      </dsp:txBody>
      <dsp:txXfrm>
        <a:off x="4248442" y="2893775"/>
        <a:ext cx="1906956" cy="1906956"/>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3" y="0"/>
            <a:ext cx="2945659" cy="495427"/>
          </a:xfrm>
          <a:prstGeom prst="rect">
            <a:avLst/>
          </a:prstGeom>
        </p:spPr>
        <p:txBody>
          <a:bodyPr vert="horz" lIns="91440" tIns="45720" rIns="91440" bIns="45720" rtlCol="0"/>
          <a:lstStyle>
            <a:lvl1pPr algn="r">
              <a:defRPr sz="1200"/>
            </a:lvl1pPr>
          </a:lstStyle>
          <a:p>
            <a:fld id="{461AB310-E990-43B6-A59D-45758794C407}" type="datetimeFigureOut">
              <a:rPr lang="tr-TR" smtClean="0"/>
              <a:t>4.03.2020</a:t>
            </a:fld>
            <a:endParaRPr lang="tr-TR"/>
          </a:p>
        </p:txBody>
      </p:sp>
      <p:sp>
        <p:nvSpPr>
          <p:cNvPr id="4" name="Altbilgi Yer Tutucusu 3"/>
          <p:cNvSpPr>
            <a:spLocks noGrp="1"/>
          </p:cNvSpPr>
          <p:nvPr>
            <p:ph type="ftr" sz="quarter" idx="2"/>
          </p:nvPr>
        </p:nvSpPr>
        <p:spPr>
          <a:xfrm>
            <a:off x="0" y="9378824"/>
            <a:ext cx="2945659" cy="495426"/>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3" y="9378824"/>
            <a:ext cx="2945659" cy="495426"/>
          </a:xfrm>
          <a:prstGeom prst="rect">
            <a:avLst/>
          </a:prstGeom>
        </p:spPr>
        <p:txBody>
          <a:bodyPr vert="horz" lIns="91440" tIns="45720" rIns="91440" bIns="45720" rtlCol="0" anchor="b"/>
          <a:lstStyle>
            <a:lvl1pPr algn="r">
              <a:defRPr sz="1200"/>
            </a:lvl1pPr>
          </a:lstStyle>
          <a:p>
            <a:fld id="{BCB2F949-A212-4C1B-94E5-FE955C9D930F}" type="slidenum">
              <a:rPr lang="tr-TR" smtClean="0"/>
              <a:t>‹#›</a:t>
            </a:fld>
            <a:endParaRPr lang="tr-TR"/>
          </a:p>
        </p:txBody>
      </p:sp>
    </p:spTree>
    <p:extLst>
      <p:ext uri="{BB962C8B-B14F-4D97-AF65-F5344CB8AC3E}">
        <p14:creationId xmlns:p14="http://schemas.microsoft.com/office/powerpoint/2010/main" val="21355174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A3123750-6E95-4B74-8162-43DDD144CE0B}" type="datetimeFigureOut">
              <a:rPr lang="tr-TR" smtClean="0"/>
              <a:t>4.03.2020</a:t>
            </a:fld>
            <a:endParaRPr lang="tr-TR"/>
          </a:p>
        </p:txBody>
      </p:sp>
      <p:sp>
        <p:nvSpPr>
          <p:cNvPr id="4" name="Slayt Resmi Yer Tutucusu 3"/>
          <p:cNvSpPr>
            <a:spLocks noGrp="1" noRot="1" noChangeAspect="1"/>
          </p:cNvSpPr>
          <p:nvPr>
            <p:ph type="sldImg" idx="2"/>
          </p:nvPr>
        </p:nvSpPr>
        <p:spPr>
          <a:xfrm>
            <a:off x="436563" y="1233488"/>
            <a:ext cx="5924550" cy="333375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CC8367BF-AD21-4E27-850C-428609A58B39}" type="slidenum">
              <a:rPr lang="tr-TR" smtClean="0"/>
              <a:t>‹#›</a:t>
            </a:fld>
            <a:endParaRPr lang="tr-TR"/>
          </a:p>
        </p:txBody>
      </p:sp>
    </p:spTree>
    <p:extLst>
      <p:ext uri="{BB962C8B-B14F-4D97-AF65-F5344CB8AC3E}">
        <p14:creationId xmlns:p14="http://schemas.microsoft.com/office/powerpoint/2010/main" val="1672690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C8367BF-AD21-4E27-850C-428609A58B39}" type="slidenum">
              <a:rPr lang="tr-TR" smtClean="0"/>
              <a:t>1</a:t>
            </a:fld>
            <a:endParaRPr lang="tr-TR"/>
          </a:p>
        </p:txBody>
      </p:sp>
    </p:spTree>
    <p:extLst>
      <p:ext uri="{BB962C8B-B14F-4D97-AF65-F5344CB8AC3E}">
        <p14:creationId xmlns:p14="http://schemas.microsoft.com/office/powerpoint/2010/main" val="31983272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C8367BF-AD21-4E27-850C-428609A58B39}" type="slidenum">
              <a:rPr lang="tr-TR" smtClean="0"/>
              <a:t>17</a:t>
            </a:fld>
            <a:endParaRPr lang="tr-TR"/>
          </a:p>
        </p:txBody>
      </p:sp>
    </p:spTree>
    <p:extLst>
      <p:ext uri="{BB962C8B-B14F-4D97-AF65-F5344CB8AC3E}">
        <p14:creationId xmlns:p14="http://schemas.microsoft.com/office/powerpoint/2010/main" val="28933451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C8367BF-AD21-4E27-850C-428609A58B39}" type="slidenum">
              <a:rPr lang="tr-TR" smtClean="0"/>
              <a:t>18</a:t>
            </a:fld>
            <a:endParaRPr lang="tr-TR"/>
          </a:p>
        </p:txBody>
      </p:sp>
    </p:spTree>
    <p:extLst>
      <p:ext uri="{BB962C8B-B14F-4D97-AF65-F5344CB8AC3E}">
        <p14:creationId xmlns:p14="http://schemas.microsoft.com/office/powerpoint/2010/main" val="587615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C8367BF-AD21-4E27-850C-428609A58B39}" type="slidenum">
              <a:rPr lang="tr-TR" smtClean="0"/>
              <a:t>19</a:t>
            </a:fld>
            <a:endParaRPr lang="tr-TR"/>
          </a:p>
        </p:txBody>
      </p:sp>
    </p:spTree>
    <p:extLst>
      <p:ext uri="{BB962C8B-B14F-4D97-AF65-F5344CB8AC3E}">
        <p14:creationId xmlns:p14="http://schemas.microsoft.com/office/powerpoint/2010/main" val="35539597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C8367BF-AD21-4E27-850C-428609A58B39}" type="slidenum">
              <a:rPr lang="tr-TR" smtClean="0"/>
              <a:t>20</a:t>
            </a:fld>
            <a:endParaRPr lang="tr-TR"/>
          </a:p>
        </p:txBody>
      </p:sp>
    </p:spTree>
    <p:extLst>
      <p:ext uri="{BB962C8B-B14F-4D97-AF65-F5344CB8AC3E}">
        <p14:creationId xmlns:p14="http://schemas.microsoft.com/office/powerpoint/2010/main" val="19341181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C8367BF-AD21-4E27-850C-428609A58B39}" type="slidenum">
              <a:rPr lang="tr-TR" smtClean="0"/>
              <a:t>21</a:t>
            </a:fld>
            <a:endParaRPr lang="tr-TR"/>
          </a:p>
        </p:txBody>
      </p:sp>
    </p:spTree>
    <p:extLst>
      <p:ext uri="{BB962C8B-B14F-4D97-AF65-F5344CB8AC3E}">
        <p14:creationId xmlns:p14="http://schemas.microsoft.com/office/powerpoint/2010/main" val="26364456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C8367BF-AD21-4E27-850C-428609A58B39}" type="slidenum">
              <a:rPr lang="tr-TR" smtClean="0"/>
              <a:t>22</a:t>
            </a:fld>
            <a:endParaRPr lang="tr-TR"/>
          </a:p>
        </p:txBody>
      </p:sp>
    </p:spTree>
    <p:extLst>
      <p:ext uri="{BB962C8B-B14F-4D97-AF65-F5344CB8AC3E}">
        <p14:creationId xmlns:p14="http://schemas.microsoft.com/office/powerpoint/2010/main" val="3633101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C8367BF-AD21-4E27-850C-428609A58B39}" type="slidenum">
              <a:rPr lang="tr-TR" smtClean="0"/>
              <a:t>3</a:t>
            </a:fld>
            <a:endParaRPr lang="tr-TR"/>
          </a:p>
        </p:txBody>
      </p:sp>
    </p:spTree>
    <p:extLst>
      <p:ext uri="{BB962C8B-B14F-4D97-AF65-F5344CB8AC3E}">
        <p14:creationId xmlns:p14="http://schemas.microsoft.com/office/powerpoint/2010/main" val="910948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C8367BF-AD21-4E27-850C-428609A58B39}" type="slidenum">
              <a:rPr lang="tr-TR" smtClean="0"/>
              <a:t>4</a:t>
            </a:fld>
            <a:endParaRPr lang="tr-TR"/>
          </a:p>
        </p:txBody>
      </p:sp>
    </p:spTree>
    <p:extLst>
      <p:ext uri="{BB962C8B-B14F-4D97-AF65-F5344CB8AC3E}">
        <p14:creationId xmlns:p14="http://schemas.microsoft.com/office/powerpoint/2010/main" val="3178061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1" kern="1200" dirty="0" smtClean="0">
                <a:solidFill>
                  <a:schemeClr val="tx1"/>
                </a:solidFill>
                <a:effectLst/>
                <a:latin typeface="+mn-lt"/>
                <a:ea typeface="+mn-ea"/>
                <a:cs typeface="+mn-cs"/>
              </a:rPr>
              <a:t>MADDE 8 – </a:t>
            </a:r>
            <a:r>
              <a:rPr lang="tr-TR" sz="1200" kern="1200" dirty="0" smtClean="0">
                <a:solidFill>
                  <a:schemeClr val="tx1"/>
                </a:solidFill>
                <a:effectLst/>
                <a:latin typeface="+mn-lt"/>
                <a:ea typeface="+mn-ea"/>
                <a:cs typeface="+mn-cs"/>
              </a:rPr>
              <a:t> (1) Ajans Ek 1’de yer alan program öncelikleri ile uyumlu olarak ve halihazırdaki sosyal analiz çalışmalarından yararlanarak, geliştirilecek projeler için öncelikli görülen temaları il bazında belirler ve Ajans internet sitesinde yayınlar.</a:t>
            </a:r>
            <a:endParaRPr lang="tr-TR" sz="1200" kern="1200" dirty="0">
              <a:solidFill>
                <a:schemeClr val="tx1"/>
              </a:solidFill>
              <a:effectLst/>
              <a:latin typeface="+mn-lt"/>
              <a:ea typeface="+mn-ea"/>
              <a:cs typeface="+mn-cs"/>
            </a:endParaRPr>
          </a:p>
        </p:txBody>
      </p:sp>
      <p:sp>
        <p:nvSpPr>
          <p:cNvPr id="4" name="Slayt Numarası Yer Tutucusu 3"/>
          <p:cNvSpPr>
            <a:spLocks noGrp="1"/>
          </p:cNvSpPr>
          <p:nvPr>
            <p:ph type="sldNum" sz="quarter" idx="10"/>
          </p:nvPr>
        </p:nvSpPr>
        <p:spPr/>
        <p:txBody>
          <a:bodyPr/>
          <a:lstStyle/>
          <a:p>
            <a:fld id="{CC8367BF-AD21-4E27-850C-428609A58B39}" type="slidenum">
              <a:rPr lang="tr-TR" smtClean="0"/>
              <a:t>11</a:t>
            </a:fld>
            <a:endParaRPr lang="tr-TR"/>
          </a:p>
        </p:txBody>
      </p:sp>
    </p:spTree>
    <p:extLst>
      <p:ext uri="{BB962C8B-B14F-4D97-AF65-F5344CB8AC3E}">
        <p14:creationId xmlns:p14="http://schemas.microsoft.com/office/powerpoint/2010/main" val="23547955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Bu yöntemin uygulanması halinde Değerlendirme</a:t>
            </a:r>
            <a:r>
              <a:rPr lang="tr-TR" baseline="0" dirty="0" smtClean="0"/>
              <a:t> Komisyonu kurulmaz. Proje bilgi formu Genel Sekreter onayı ile Bakanlığa iletilir.</a:t>
            </a:r>
            <a:endParaRPr lang="tr-TR" dirty="0"/>
          </a:p>
        </p:txBody>
      </p:sp>
      <p:sp>
        <p:nvSpPr>
          <p:cNvPr id="4" name="Slayt Numarası Yer Tutucusu 3"/>
          <p:cNvSpPr>
            <a:spLocks noGrp="1"/>
          </p:cNvSpPr>
          <p:nvPr>
            <p:ph type="sldNum" sz="quarter" idx="10"/>
          </p:nvPr>
        </p:nvSpPr>
        <p:spPr/>
        <p:txBody>
          <a:bodyPr/>
          <a:lstStyle/>
          <a:p>
            <a:fld id="{CC8367BF-AD21-4E27-850C-428609A58B39}" type="slidenum">
              <a:rPr lang="tr-TR" smtClean="0"/>
              <a:t>12</a:t>
            </a:fld>
            <a:endParaRPr lang="tr-TR"/>
          </a:p>
        </p:txBody>
      </p:sp>
    </p:spTree>
    <p:extLst>
      <p:ext uri="{BB962C8B-B14F-4D97-AF65-F5344CB8AC3E}">
        <p14:creationId xmlns:p14="http://schemas.microsoft.com/office/powerpoint/2010/main" val="3849616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C8367BF-AD21-4E27-850C-428609A58B39}" type="slidenum">
              <a:rPr lang="tr-TR" smtClean="0"/>
              <a:t>13</a:t>
            </a:fld>
            <a:endParaRPr lang="tr-TR"/>
          </a:p>
        </p:txBody>
      </p:sp>
    </p:spTree>
    <p:extLst>
      <p:ext uri="{BB962C8B-B14F-4D97-AF65-F5344CB8AC3E}">
        <p14:creationId xmlns:p14="http://schemas.microsoft.com/office/powerpoint/2010/main" val="3588811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smtClean="0"/>
              <a:t>Bu yöntemin uygulanması halinde Değerlendirme</a:t>
            </a:r>
            <a:r>
              <a:rPr lang="tr-TR" baseline="0" dirty="0" smtClean="0"/>
              <a:t> Komisyonu kurulmaz. Proje bilgi formu Genel Sekreter onayı ile Bakanlığa iletilir.</a:t>
            </a:r>
            <a:endParaRPr lang="tr-TR" dirty="0" smtClean="0"/>
          </a:p>
          <a:p>
            <a:endParaRPr lang="tr-TR" dirty="0"/>
          </a:p>
        </p:txBody>
      </p:sp>
      <p:sp>
        <p:nvSpPr>
          <p:cNvPr id="4" name="Slayt Numarası Yer Tutucusu 3"/>
          <p:cNvSpPr>
            <a:spLocks noGrp="1"/>
          </p:cNvSpPr>
          <p:nvPr>
            <p:ph type="sldNum" sz="quarter" idx="10"/>
          </p:nvPr>
        </p:nvSpPr>
        <p:spPr/>
        <p:txBody>
          <a:bodyPr/>
          <a:lstStyle/>
          <a:p>
            <a:fld id="{CC8367BF-AD21-4E27-850C-428609A58B39}" type="slidenum">
              <a:rPr lang="tr-TR" smtClean="0"/>
              <a:t>14</a:t>
            </a:fld>
            <a:endParaRPr lang="tr-TR"/>
          </a:p>
        </p:txBody>
      </p:sp>
    </p:spTree>
    <p:extLst>
      <p:ext uri="{BB962C8B-B14F-4D97-AF65-F5344CB8AC3E}">
        <p14:creationId xmlns:p14="http://schemas.microsoft.com/office/powerpoint/2010/main" val="28118888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C8367BF-AD21-4E27-850C-428609A58B39}" type="slidenum">
              <a:rPr lang="tr-TR" smtClean="0"/>
              <a:t>15</a:t>
            </a:fld>
            <a:endParaRPr lang="tr-TR"/>
          </a:p>
        </p:txBody>
      </p:sp>
    </p:spTree>
    <p:extLst>
      <p:ext uri="{BB962C8B-B14F-4D97-AF65-F5344CB8AC3E}">
        <p14:creationId xmlns:p14="http://schemas.microsoft.com/office/powerpoint/2010/main" val="8401957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C8367BF-AD21-4E27-850C-428609A58B39}" type="slidenum">
              <a:rPr lang="tr-TR" smtClean="0"/>
              <a:t>16</a:t>
            </a:fld>
            <a:endParaRPr lang="tr-TR"/>
          </a:p>
        </p:txBody>
      </p:sp>
    </p:spTree>
    <p:extLst>
      <p:ext uri="{BB962C8B-B14F-4D97-AF65-F5344CB8AC3E}">
        <p14:creationId xmlns:p14="http://schemas.microsoft.com/office/powerpoint/2010/main" val="2048547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fld id="{6AFAF857-B6C9-4DF8-B792-AB871A3FE470}" type="datetimeFigureOut">
              <a:rPr lang="tr-TR" smtClean="0"/>
              <a:t>4.03.2020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17ED276-A7DA-4FFD-9484-48F78B797752}" type="slidenum">
              <a:rPr lang="tr-TR" smtClean="0"/>
              <a:t>‹#›</a:t>
            </a:fld>
            <a:endParaRPr lang="tr-TR"/>
          </a:p>
        </p:txBody>
      </p:sp>
    </p:spTree>
    <p:extLst>
      <p:ext uri="{BB962C8B-B14F-4D97-AF65-F5344CB8AC3E}">
        <p14:creationId xmlns:p14="http://schemas.microsoft.com/office/powerpoint/2010/main" val="3239773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6AFAF857-B6C9-4DF8-B792-AB871A3FE470}" type="datetimeFigureOut">
              <a:rPr lang="tr-TR" smtClean="0"/>
              <a:t>4.03.2020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17ED276-A7DA-4FFD-9484-48F78B797752}" type="slidenum">
              <a:rPr lang="tr-TR" smtClean="0"/>
              <a:t>‹#›</a:t>
            </a:fld>
            <a:endParaRPr lang="tr-TR"/>
          </a:p>
        </p:txBody>
      </p:sp>
    </p:spTree>
    <p:extLst>
      <p:ext uri="{BB962C8B-B14F-4D97-AF65-F5344CB8AC3E}">
        <p14:creationId xmlns:p14="http://schemas.microsoft.com/office/powerpoint/2010/main" val="2847393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6AFAF857-B6C9-4DF8-B792-AB871A3FE470}" type="datetimeFigureOut">
              <a:rPr lang="tr-TR" smtClean="0"/>
              <a:t>4.03.2020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17ED276-A7DA-4FFD-9484-48F78B797752}" type="slidenum">
              <a:rPr lang="tr-TR" smtClean="0"/>
              <a:t>‹#›</a:t>
            </a:fld>
            <a:endParaRPr lang="tr-TR"/>
          </a:p>
        </p:txBody>
      </p:sp>
    </p:spTree>
    <p:extLst>
      <p:ext uri="{BB962C8B-B14F-4D97-AF65-F5344CB8AC3E}">
        <p14:creationId xmlns:p14="http://schemas.microsoft.com/office/powerpoint/2010/main" val="1480237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6AFAF857-B6C9-4DF8-B792-AB871A3FE470}" type="datetimeFigureOut">
              <a:rPr lang="tr-TR" smtClean="0"/>
              <a:t>4.03.2020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17ED276-A7DA-4FFD-9484-48F78B797752}" type="slidenum">
              <a:rPr lang="tr-TR" smtClean="0"/>
              <a:t>‹#›</a:t>
            </a:fld>
            <a:endParaRPr lang="tr-TR"/>
          </a:p>
        </p:txBody>
      </p:sp>
    </p:spTree>
    <p:extLst>
      <p:ext uri="{BB962C8B-B14F-4D97-AF65-F5344CB8AC3E}">
        <p14:creationId xmlns:p14="http://schemas.microsoft.com/office/powerpoint/2010/main" val="2869079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6AFAF857-B6C9-4DF8-B792-AB871A3FE470}" type="datetimeFigureOut">
              <a:rPr lang="tr-TR" smtClean="0"/>
              <a:t>4.03.2020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17ED276-A7DA-4FFD-9484-48F78B797752}" type="slidenum">
              <a:rPr lang="tr-TR" smtClean="0"/>
              <a:t>‹#›</a:t>
            </a:fld>
            <a:endParaRPr lang="tr-TR"/>
          </a:p>
        </p:txBody>
      </p:sp>
    </p:spTree>
    <p:extLst>
      <p:ext uri="{BB962C8B-B14F-4D97-AF65-F5344CB8AC3E}">
        <p14:creationId xmlns:p14="http://schemas.microsoft.com/office/powerpoint/2010/main" val="4027786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6AFAF857-B6C9-4DF8-B792-AB871A3FE470}" type="datetimeFigureOut">
              <a:rPr lang="tr-TR" smtClean="0"/>
              <a:t>4.03.2020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17ED276-A7DA-4FFD-9484-48F78B797752}" type="slidenum">
              <a:rPr lang="tr-TR" smtClean="0"/>
              <a:t>‹#›</a:t>
            </a:fld>
            <a:endParaRPr lang="tr-TR"/>
          </a:p>
        </p:txBody>
      </p:sp>
    </p:spTree>
    <p:extLst>
      <p:ext uri="{BB962C8B-B14F-4D97-AF65-F5344CB8AC3E}">
        <p14:creationId xmlns:p14="http://schemas.microsoft.com/office/powerpoint/2010/main" val="313075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6AFAF857-B6C9-4DF8-B792-AB871A3FE470}" type="datetimeFigureOut">
              <a:rPr lang="tr-TR" smtClean="0"/>
              <a:t>4.03.2020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17ED276-A7DA-4FFD-9484-48F78B797752}" type="slidenum">
              <a:rPr lang="tr-TR" smtClean="0"/>
              <a:t>‹#›</a:t>
            </a:fld>
            <a:endParaRPr lang="tr-TR"/>
          </a:p>
        </p:txBody>
      </p:sp>
    </p:spTree>
    <p:extLst>
      <p:ext uri="{BB962C8B-B14F-4D97-AF65-F5344CB8AC3E}">
        <p14:creationId xmlns:p14="http://schemas.microsoft.com/office/powerpoint/2010/main" val="791238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6AFAF857-B6C9-4DF8-B792-AB871A3FE470}" type="datetimeFigureOut">
              <a:rPr lang="tr-TR" smtClean="0"/>
              <a:t>4.03.2020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17ED276-A7DA-4FFD-9484-48F78B797752}" type="slidenum">
              <a:rPr lang="tr-TR" smtClean="0"/>
              <a:t>‹#›</a:t>
            </a:fld>
            <a:endParaRPr lang="tr-TR"/>
          </a:p>
        </p:txBody>
      </p:sp>
    </p:spTree>
    <p:extLst>
      <p:ext uri="{BB962C8B-B14F-4D97-AF65-F5344CB8AC3E}">
        <p14:creationId xmlns:p14="http://schemas.microsoft.com/office/powerpoint/2010/main" val="925970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AFAF857-B6C9-4DF8-B792-AB871A3FE470}" type="datetimeFigureOut">
              <a:rPr lang="tr-TR" smtClean="0"/>
              <a:t>4.03.2020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17ED276-A7DA-4FFD-9484-48F78B797752}" type="slidenum">
              <a:rPr lang="tr-TR" smtClean="0"/>
              <a:t>‹#›</a:t>
            </a:fld>
            <a:endParaRPr lang="tr-TR"/>
          </a:p>
        </p:txBody>
      </p:sp>
    </p:spTree>
    <p:extLst>
      <p:ext uri="{BB962C8B-B14F-4D97-AF65-F5344CB8AC3E}">
        <p14:creationId xmlns:p14="http://schemas.microsoft.com/office/powerpoint/2010/main" val="1969326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6AFAF857-B6C9-4DF8-B792-AB871A3FE470}" type="datetimeFigureOut">
              <a:rPr lang="tr-TR" smtClean="0"/>
              <a:t>4.03.2020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17ED276-A7DA-4FFD-9484-48F78B797752}" type="slidenum">
              <a:rPr lang="tr-TR" smtClean="0"/>
              <a:t>‹#›</a:t>
            </a:fld>
            <a:endParaRPr lang="tr-TR"/>
          </a:p>
        </p:txBody>
      </p:sp>
    </p:spTree>
    <p:extLst>
      <p:ext uri="{BB962C8B-B14F-4D97-AF65-F5344CB8AC3E}">
        <p14:creationId xmlns:p14="http://schemas.microsoft.com/office/powerpoint/2010/main" val="1905462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6AFAF857-B6C9-4DF8-B792-AB871A3FE470}" type="datetimeFigureOut">
              <a:rPr lang="tr-TR" smtClean="0"/>
              <a:t>4.03.2020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17ED276-A7DA-4FFD-9484-48F78B797752}" type="slidenum">
              <a:rPr lang="tr-TR" smtClean="0"/>
              <a:t>‹#›</a:t>
            </a:fld>
            <a:endParaRPr lang="tr-TR"/>
          </a:p>
        </p:txBody>
      </p:sp>
    </p:spTree>
    <p:extLst>
      <p:ext uri="{BB962C8B-B14F-4D97-AF65-F5344CB8AC3E}">
        <p14:creationId xmlns:p14="http://schemas.microsoft.com/office/powerpoint/2010/main" val="1904948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FAF857-B6C9-4DF8-B792-AB871A3FE470}" type="datetimeFigureOut">
              <a:rPr lang="tr-TR" smtClean="0"/>
              <a:t>4.03.2020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7ED276-A7DA-4FFD-9484-48F78B797752}" type="slidenum">
              <a:rPr lang="tr-TR" smtClean="0"/>
              <a:t>‹#›</a:t>
            </a:fld>
            <a:endParaRPr lang="tr-TR"/>
          </a:p>
        </p:txBody>
      </p:sp>
    </p:spTree>
    <p:extLst>
      <p:ext uri="{BB962C8B-B14F-4D97-AF65-F5344CB8AC3E}">
        <p14:creationId xmlns:p14="http://schemas.microsoft.com/office/powerpoint/2010/main" val="4090951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3622" y="339100"/>
            <a:ext cx="3121915" cy="3121915"/>
          </a:xfrm>
          <a:prstGeom prst="rect">
            <a:avLst/>
          </a:prstGeom>
        </p:spPr>
      </p:pic>
      <p:sp>
        <p:nvSpPr>
          <p:cNvPr id="3" name="Alt Başlık 2"/>
          <p:cNvSpPr>
            <a:spLocks noGrp="1"/>
          </p:cNvSpPr>
          <p:nvPr>
            <p:ph type="subTitle" idx="1"/>
          </p:nvPr>
        </p:nvSpPr>
        <p:spPr>
          <a:xfrm>
            <a:off x="0" y="6453050"/>
            <a:ext cx="12192000" cy="404949"/>
          </a:xfrm>
          <a:solidFill>
            <a:schemeClr val="bg1"/>
          </a:solidFill>
        </p:spPr>
        <p:txBody>
          <a:bodyPr>
            <a:noAutofit/>
          </a:bodyPr>
          <a:lstStyle/>
          <a:p>
            <a:r>
              <a:rPr lang="tr-TR" b="1" dirty="0" smtClean="0"/>
              <a:t>21</a:t>
            </a:r>
            <a:r>
              <a:rPr lang="tr-TR" dirty="0" smtClean="0"/>
              <a:t>/</a:t>
            </a:r>
            <a:r>
              <a:rPr lang="tr-TR" b="1" dirty="0" smtClean="0"/>
              <a:t>0</a:t>
            </a:r>
            <a:r>
              <a:rPr lang="tr-TR" b="1" kern="0" dirty="0" smtClean="0">
                <a:latin typeface="Calibri"/>
                <a:sym typeface="Oswald"/>
              </a:rPr>
              <a:t>2</a:t>
            </a:r>
            <a:r>
              <a:rPr lang="tr-TR" b="1" kern="0" dirty="0" smtClean="0">
                <a:latin typeface="Calibri"/>
                <a:ea typeface="Oswald"/>
                <a:cs typeface="Oswald"/>
                <a:sym typeface="Oswald"/>
              </a:rPr>
              <a:t>/2020</a:t>
            </a:r>
            <a:endParaRPr lang="tr-TR" b="1" kern="0" dirty="0">
              <a:latin typeface="Calibri"/>
              <a:ea typeface="Oswald"/>
              <a:cs typeface="Oswald"/>
              <a:sym typeface="Oswald"/>
            </a:endParaRPr>
          </a:p>
        </p:txBody>
      </p:sp>
      <p:sp>
        <p:nvSpPr>
          <p:cNvPr id="4" name="Metin kutusu 3">
            <a:extLst>
              <a:ext uri="{FF2B5EF4-FFF2-40B4-BE49-F238E27FC236}">
                <a16:creationId xmlns:a16="http://schemas.microsoft.com/office/drawing/2014/main" id="{61AE1042-ACFD-481D-BF45-026F0612F809}"/>
              </a:ext>
            </a:extLst>
          </p:cNvPr>
          <p:cNvSpPr txBox="1"/>
          <p:nvPr/>
        </p:nvSpPr>
        <p:spPr>
          <a:xfrm>
            <a:off x="1506416" y="3274357"/>
            <a:ext cx="9179167" cy="1532727"/>
          </a:xfrm>
          <a:prstGeom prst="rect">
            <a:avLst/>
          </a:prstGeom>
          <a:noFill/>
        </p:spPr>
        <p:txBody>
          <a:bodyPr wrap="square" rtlCol="0">
            <a:spAutoFit/>
          </a:bodyPr>
          <a:lstStyle/>
          <a:p>
            <a:pPr algn="ctr">
              <a:lnSpc>
                <a:spcPct val="90000"/>
              </a:lnSpc>
              <a:spcBef>
                <a:spcPct val="0"/>
              </a:spcBef>
            </a:pPr>
            <a:endParaRPr lang="tr-TR" sz="3200" dirty="0" smtClean="0"/>
          </a:p>
          <a:p>
            <a:pPr algn="ctr">
              <a:lnSpc>
                <a:spcPct val="90000"/>
              </a:lnSpc>
              <a:spcBef>
                <a:spcPct val="0"/>
              </a:spcBef>
            </a:pPr>
            <a:r>
              <a:rPr lang="tr-TR" sz="3600" dirty="0" smtClean="0">
                <a:solidFill>
                  <a:schemeClr val="accent5">
                    <a:lumMod val="50000"/>
                  </a:schemeClr>
                </a:solidFill>
              </a:rPr>
              <a:t>Sosyal Gelişmeyi Destekleme Programı </a:t>
            </a:r>
          </a:p>
          <a:p>
            <a:pPr algn="ctr">
              <a:lnSpc>
                <a:spcPct val="90000"/>
              </a:lnSpc>
              <a:spcBef>
                <a:spcPct val="0"/>
              </a:spcBef>
            </a:pPr>
            <a:r>
              <a:rPr lang="tr-TR" sz="3600" dirty="0" smtClean="0">
                <a:solidFill>
                  <a:schemeClr val="accent5">
                    <a:lumMod val="50000"/>
                  </a:schemeClr>
                </a:solidFill>
              </a:rPr>
              <a:t>2020 Yılı Usul ve Esasları</a:t>
            </a:r>
            <a:endParaRPr lang="tr-TR" sz="3600" b="1" dirty="0">
              <a:solidFill>
                <a:schemeClr val="accent5">
                  <a:lumMod val="50000"/>
                </a:schemeClr>
              </a:solidFill>
              <a:cs typeface="Times New Roman" panose="02020603050405020304" pitchFamily="18" charset="0"/>
            </a:endParaRPr>
          </a:p>
        </p:txBody>
      </p:sp>
      <p:cxnSp>
        <p:nvCxnSpPr>
          <p:cNvPr id="7" name="Düz Bağlayıcı 6"/>
          <p:cNvCxnSpPr/>
          <p:nvPr/>
        </p:nvCxnSpPr>
        <p:spPr>
          <a:xfrm>
            <a:off x="-14990" y="6363110"/>
            <a:ext cx="12191999" cy="29980"/>
          </a:xfrm>
          <a:prstGeom prst="line">
            <a:avLst/>
          </a:prstGeom>
          <a:ln w="25400" cap="sq">
            <a:solidFill>
              <a:srgbClr val="C00000"/>
            </a:solidFill>
            <a:prstDash val="solid"/>
          </a:ln>
        </p:spPr>
        <p:style>
          <a:lnRef idx="1">
            <a:schemeClr val="accent1"/>
          </a:lnRef>
          <a:fillRef idx="0">
            <a:schemeClr val="accent1"/>
          </a:fillRef>
          <a:effectRef idx="0">
            <a:schemeClr val="accent1"/>
          </a:effectRef>
          <a:fontRef idx="minor">
            <a:schemeClr val="tx1"/>
          </a:fontRef>
        </p:style>
      </p:cxnSp>
      <p:sp>
        <p:nvSpPr>
          <p:cNvPr id="2" name="Dikdörtgen 1"/>
          <p:cNvSpPr/>
          <p:nvPr/>
        </p:nvSpPr>
        <p:spPr>
          <a:xfrm>
            <a:off x="7833300" y="5438694"/>
            <a:ext cx="3984360" cy="400110"/>
          </a:xfrm>
          <a:prstGeom prst="rect">
            <a:avLst/>
          </a:prstGeom>
        </p:spPr>
        <p:txBody>
          <a:bodyPr wrap="none">
            <a:spAutoFit/>
          </a:bodyPr>
          <a:lstStyle/>
          <a:p>
            <a:r>
              <a:rPr lang="tr-TR" sz="2000" dirty="0"/>
              <a:t>Kalkınma Ajansları Genel Müdürlüğü</a:t>
            </a:r>
          </a:p>
        </p:txBody>
      </p:sp>
      <p:pic>
        <p:nvPicPr>
          <p:cNvPr id="6" name="Resi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5583497"/>
            <a:ext cx="1301262" cy="1274502"/>
          </a:xfrm>
          <a:prstGeom prst="rect">
            <a:avLst/>
          </a:prstGeom>
        </p:spPr>
      </p:pic>
    </p:spTree>
    <p:extLst>
      <p:ext uri="{BB962C8B-B14F-4D97-AF65-F5344CB8AC3E}">
        <p14:creationId xmlns:p14="http://schemas.microsoft.com/office/powerpoint/2010/main" val="15400513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lt Başlık 2"/>
          <p:cNvSpPr txBox="1">
            <a:spLocks/>
          </p:cNvSpPr>
          <p:nvPr/>
        </p:nvSpPr>
        <p:spPr>
          <a:xfrm>
            <a:off x="0" y="14990"/>
            <a:ext cx="12191999" cy="404949"/>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smtClean="0"/>
              <a:t>Desteklenmeyecek Projeler ve Proje Bileşenleri</a:t>
            </a:r>
            <a:endParaRPr lang="tr-TR" sz="2000" b="1" dirty="0"/>
          </a:p>
        </p:txBody>
      </p:sp>
      <p:cxnSp>
        <p:nvCxnSpPr>
          <p:cNvPr id="30" name="Düz Bağlayıcı 29"/>
          <p:cNvCxnSpPr/>
          <p:nvPr/>
        </p:nvCxnSpPr>
        <p:spPr>
          <a:xfrm>
            <a:off x="1" y="327858"/>
            <a:ext cx="12191999" cy="29980"/>
          </a:xfrm>
          <a:prstGeom prst="line">
            <a:avLst/>
          </a:prstGeom>
          <a:ln w="25400" cap="sq">
            <a:solidFill>
              <a:srgbClr val="C00000"/>
            </a:solidFill>
            <a:prstDash val="solid"/>
          </a:ln>
        </p:spPr>
        <p:style>
          <a:lnRef idx="1">
            <a:schemeClr val="accent1"/>
          </a:lnRef>
          <a:fillRef idx="0">
            <a:schemeClr val="accent1"/>
          </a:fillRef>
          <a:effectRef idx="0">
            <a:schemeClr val="accent1"/>
          </a:effectRef>
          <a:fontRef idx="minor">
            <a:schemeClr val="tx1"/>
          </a:fontRef>
        </p:style>
      </p:cxnSp>
      <p:sp>
        <p:nvSpPr>
          <p:cNvPr id="32" name="Alt Başlık 2"/>
          <p:cNvSpPr txBox="1">
            <a:spLocks/>
          </p:cNvSpPr>
          <p:nvPr/>
        </p:nvSpPr>
        <p:spPr>
          <a:xfrm>
            <a:off x="0" y="6453050"/>
            <a:ext cx="12192000" cy="404949"/>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sz="2000" b="1" dirty="0"/>
              <a:t>            Kalkınma Ajansları Genel Müdürlüğü</a:t>
            </a:r>
          </a:p>
          <a:p>
            <a:pPr algn="l"/>
            <a:endParaRPr lang="tr-TR" sz="2000" b="1" dirty="0"/>
          </a:p>
        </p:txBody>
      </p:sp>
      <p:cxnSp>
        <p:nvCxnSpPr>
          <p:cNvPr id="33" name="Düz Bağlayıcı 32"/>
          <p:cNvCxnSpPr/>
          <p:nvPr/>
        </p:nvCxnSpPr>
        <p:spPr>
          <a:xfrm>
            <a:off x="284810" y="6393090"/>
            <a:ext cx="11880000" cy="0"/>
          </a:xfrm>
          <a:prstGeom prst="line">
            <a:avLst/>
          </a:prstGeom>
          <a:ln w="25400" cap="sq">
            <a:solidFill>
              <a:srgbClr val="C00000"/>
            </a:solidFill>
            <a:prstDash val="solid"/>
          </a:ln>
        </p:spPr>
        <p:style>
          <a:lnRef idx="1">
            <a:schemeClr val="accent1"/>
          </a:lnRef>
          <a:fillRef idx="0">
            <a:schemeClr val="accent1"/>
          </a:fillRef>
          <a:effectRef idx="0">
            <a:schemeClr val="accent1"/>
          </a:effectRef>
          <a:fontRef idx="minor">
            <a:schemeClr val="tx1"/>
          </a:fontRef>
        </p:style>
      </p:cxnSp>
      <p:pic>
        <p:nvPicPr>
          <p:cNvPr id="34" name="Resim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981" y="6071016"/>
            <a:ext cx="790545" cy="774287"/>
          </a:xfrm>
          <a:prstGeom prst="rect">
            <a:avLst/>
          </a:prstGeom>
        </p:spPr>
      </p:pic>
      <p:sp>
        <p:nvSpPr>
          <p:cNvPr id="8" name="Metin kutusu 7">
            <a:extLst>
              <a:ext uri="{FF2B5EF4-FFF2-40B4-BE49-F238E27FC236}">
                <a16:creationId xmlns:a16="http://schemas.microsoft.com/office/drawing/2014/main" id="{ABA6D2F0-6B73-44FA-8866-4848096598AB}"/>
              </a:ext>
            </a:extLst>
          </p:cNvPr>
          <p:cNvSpPr txBox="1"/>
          <p:nvPr/>
        </p:nvSpPr>
        <p:spPr>
          <a:xfrm>
            <a:off x="782998" y="732807"/>
            <a:ext cx="10961173" cy="5016758"/>
          </a:xfrm>
          <a:prstGeom prst="rect">
            <a:avLst/>
          </a:prstGeom>
          <a:noFill/>
        </p:spPr>
        <p:txBody>
          <a:bodyPr wrap="square" rtlCol="0">
            <a:spAutoFit/>
          </a:bodyPr>
          <a:lstStyle/>
          <a:p>
            <a:pPr marL="457200" indent="-457200">
              <a:lnSpc>
                <a:spcPct val="200000"/>
              </a:lnSpc>
              <a:buFont typeface="+mj-lt"/>
              <a:buAutoNum type="arabicPeriod"/>
            </a:pPr>
            <a:r>
              <a:rPr lang="tr-TR" sz="2000" b="1" dirty="0" smtClean="0"/>
              <a:t>Temel </a:t>
            </a:r>
            <a:r>
              <a:rPr lang="tr-TR" sz="2000" b="1" dirty="0"/>
              <a:t>sosyal hizmet sunumuna yönelik yenilikçi niteliği olmayan projeler,</a:t>
            </a:r>
          </a:p>
          <a:p>
            <a:pPr marL="457200" indent="-457200">
              <a:lnSpc>
                <a:spcPct val="200000"/>
              </a:lnSpc>
              <a:buFont typeface="+mj-lt"/>
              <a:buAutoNum type="arabicPeriod"/>
            </a:pPr>
            <a:r>
              <a:rPr lang="tr-TR" sz="2000" b="1" dirty="0" smtClean="0"/>
              <a:t>Yurtdışı </a:t>
            </a:r>
            <a:r>
              <a:rPr lang="tr-TR" sz="2000" b="1" dirty="0"/>
              <a:t>gezi ile yurtdışı seminer, konferans, eğitim vb. faaliyetleri içeren proje kalemleri,</a:t>
            </a:r>
          </a:p>
          <a:p>
            <a:pPr marL="457200" indent="-457200">
              <a:lnSpc>
                <a:spcPct val="200000"/>
              </a:lnSpc>
              <a:buFont typeface="+mj-lt"/>
              <a:buAutoNum type="arabicPeriod"/>
            </a:pPr>
            <a:r>
              <a:rPr lang="tr-TR" sz="2000" b="1" dirty="0" smtClean="0"/>
              <a:t>Sosyal </a:t>
            </a:r>
            <a:r>
              <a:rPr lang="tr-TR" sz="2000" b="1" dirty="0"/>
              <a:t>yardım ve nakdi sosyal transfer mahiyetindeki unsurlar içeren projeler,</a:t>
            </a:r>
          </a:p>
          <a:p>
            <a:pPr marL="457200" indent="-457200">
              <a:lnSpc>
                <a:spcPct val="200000"/>
              </a:lnSpc>
              <a:buFont typeface="+mj-lt"/>
              <a:buAutoNum type="arabicPeriod"/>
            </a:pPr>
            <a:r>
              <a:rPr lang="tr-TR" sz="2000" b="1" dirty="0" smtClean="0"/>
              <a:t>Okul </a:t>
            </a:r>
            <a:r>
              <a:rPr lang="tr-TR" sz="2000" b="1" dirty="0"/>
              <a:t>derslerini takviye amaçlı etüt faaliyetleri ve sınavlara hazırlık amacı taşıyan kurs projeleri,</a:t>
            </a:r>
          </a:p>
          <a:p>
            <a:pPr marL="457200" indent="-457200">
              <a:lnSpc>
                <a:spcPct val="200000"/>
              </a:lnSpc>
              <a:buFont typeface="+mj-lt"/>
              <a:buAutoNum type="arabicPeriod"/>
            </a:pPr>
            <a:r>
              <a:rPr lang="tr-TR" sz="2000" b="1" dirty="0" smtClean="0"/>
              <a:t>Proje </a:t>
            </a:r>
            <a:r>
              <a:rPr lang="tr-TR" sz="2000" b="1" dirty="0"/>
              <a:t>amaçları ile ilişkilendirmemiş ve sürdürülebilirliği zayıf eğitim faaliyetlerine odaklanan projeler,</a:t>
            </a:r>
          </a:p>
          <a:p>
            <a:pPr marL="457200" indent="-457200">
              <a:lnSpc>
                <a:spcPct val="200000"/>
              </a:lnSpc>
              <a:buFont typeface="+mj-lt"/>
              <a:buAutoNum type="arabicPeriod"/>
            </a:pPr>
            <a:r>
              <a:rPr lang="tr-TR" sz="2000" b="1" dirty="0" smtClean="0"/>
              <a:t>Hâlihazırda </a:t>
            </a:r>
            <a:r>
              <a:rPr lang="tr-TR" sz="2000" b="1" dirty="0"/>
              <a:t>başka bir kurum tarafından rutin olarak sunulan hizmetleri içeren projeler,</a:t>
            </a:r>
          </a:p>
          <a:p>
            <a:pPr marL="457200" indent="-457200">
              <a:lnSpc>
                <a:spcPct val="200000"/>
              </a:lnSpc>
              <a:buFont typeface="+mj-lt"/>
              <a:buAutoNum type="arabicPeriod"/>
            </a:pPr>
            <a:r>
              <a:rPr lang="tr-TR" sz="2000" b="1" dirty="0" smtClean="0"/>
              <a:t>Hedef </a:t>
            </a:r>
            <a:r>
              <a:rPr lang="tr-TR" sz="2000" b="1" dirty="0"/>
              <a:t>kitle ile faaliyetleri arasında ilişki kurulamayan projeler</a:t>
            </a:r>
            <a:r>
              <a:rPr lang="tr-TR" sz="2000" b="1" dirty="0" smtClean="0"/>
              <a:t>.</a:t>
            </a:r>
          </a:p>
        </p:txBody>
      </p:sp>
      <p:pic>
        <p:nvPicPr>
          <p:cNvPr id="9" name="Resim 8"/>
          <p:cNvPicPr>
            <a:picLocks noChangeAspect="1"/>
          </p:cNvPicPr>
          <p:nvPr/>
        </p:nvPicPr>
        <p:blipFill>
          <a:blip r:embed="rId3"/>
          <a:stretch>
            <a:fillRect/>
          </a:stretch>
        </p:blipFill>
        <p:spPr>
          <a:xfrm>
            <a:off x="11035160" y="5703415"/>
            <a:ext cx="1156840" cy="1154585"/>
          </a:xfrm>
          <a:prstGeom prst="rect">
            <a:avLst/>
          </a:prstGeom>
        </p:spPr>
      </p:pic>
    </p:spTree>
    <p:extLst>
      <p:ext uri="{BB962C8B-B14F-4D97-AF65-F5344CB8AC3E}">
        <p14:creationId xmlns:p14="http://schemas.microsoft.com/office/powerpoint/2010/main" val="11822537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lt Başlık 2"/>
          <p:cNvSpPr txBox="1">
            <a:spLocks/>
          </p:cNvSpPr>
          <p:nvPr/>
        </p:nvSpPr>
        <p:spPr>
          <a:xfrm>
            <a:off x="0" y="14990"/>
            <a:ext cx="12191999" cy="404949"/>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smtClean="0"/>
              <a:t>2020 Dönemi Değişiklikleri</a:t>
            </a:r>
            <a:endParaRPr lang="tr-TR" sz="2000" b="1" dirty="0"/>
          </a:p>
        </p:txBody>
      </p:sp>
      <p:cxnSp>
        <p:nvCxnSpPr>
          <p:cNvPr id="30" name="Düz Bağlayıcı 29"/>
          <p:cNvCxnSpPr/>
          <p:nvPr/>
        </p:nvCxnSpPr>
        <p:spPr>
          <a:xfrm>
            <a:off x="1" y="327858"/>
            <a:ext cx="12191999" cy="29980"/>
          </a:xfrm>
          <a:prstGeom prst="line">
            <a:avLst/>
          </a:prstGeom>
          <a:ln w="25400" cap="sq">
            <a:solidFill>
              <a:srgbClr val="C00000"/>
            </a:solidFill>
            <a:prstDash val="solid"/>
          </a:ln>
        </p:spPr>
        <p:style>
          <a:lnRef idx="1">
            <a:schemeClr val="accent1"/>
          </a:lnRef>
          <a:fillRef idx="0">
            <a:schemeClr val="accent1"/>
          </a:fillRef>
          <a:effectRef idx="0">
            <a:schemeClr val="accent1"/>
          </a:effectRef>
          <a:fontRef idx="minor">
            <a:schemeClr val="tx1"/>
          </a:fontRef>
        </p:style>
      </p:cxnSp>
      <p:sp>
        <p:nvSpPr>
          <p:cNvPr id="32" name="Alt Başlık 2"/>
          <p:cNvSpPr txBox="1">
            <a:spLocks/>
          </p:cNvSpPr>
          <p:nvPr/>
        </p:nvSpPr>
        <p:spPr>
          <a:xfrm>
            <a:off x="0" y="6453050"/>
            <a:ext cx="12192000" cy="404949"/>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sz="2000" b="1" dirty="0"/>
              <a:t>            Kalkınma Ajansları Genel Müdürlüğü</a:t>
            </a:r>
          </a:p>
          <a:p>
            <a:pPr algn="l"/>
            <a:endParaRPr lang="tr-TR" sz="2000" b="1" dirty="0"/>
          </a:p>
        </p:txBody>
      </p:sp>
      <p:cxnSp>
        <p:nvCxnSpPr>
          <p:cNvPr id="33" name="Düz Bağlayıcı 32"/>
          <p:cNvCxnSpPr/>
          <p:nvPr/>
        </p:nvCxnSpPr>
        <p:spPr>
          <a:xfrm>
            <a:off x="284810" y="6393090"/>
            <a:ext cx="11880000" cy="0"/>
          </a:xfrm>
          <a:prstGeom prst="line">
            <a:avLst/>
          </a:prstGeom>
          <a:ln w="25400" cap="sq">
            <a:solidFill>
              <a:srgbClr val="C00000"/>
            </a:solidFill>
            <a:prstDash val="solid"/>
          </a:ln>
        </p:spPr>
        <p:style>
          <a:lnRef idx="1">
            <a:schemeClr val="accent1"/>
          </a:lnRef>
          <a:fillRef idx="0">
            <a:schemeClr val="accent1"/>
          </a:fillRef>
          <a:effectRef idx="0">
            <a:schemeClr val="accent1"/>
          </a:effectRef>
          <a:fontRef idx="minor">
            <a:schemeClr val="tx1"/>
          </a:fontRef>
        </p:style>
      </p:cxnSp>
      <p:pic>
        <p:nvPicPr>
          <p:cNvPr id="34" name="Resim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981" y="6071016"/>
            <a:ext cx="790545" cy="774287"/>
          </a:xfrm>
          <a:prstGeom prst="rect">
            <a:avLst/>
          </a:prstGeom>
        </p:spPr>
      </p:pic>
      <p:sp>
        <p:nvSpPr>
          <p:cNvPr id="8" name="Metin kutusu 7">
            <a:extLst>
              <a:ext uri="{FF2B5EF4-FFF2-40B4-BE49-F238E27FC236}">
                <a16:creationId xmlns:a16="http://schemas.microsoft.com/office/drawing/2014/main" id="{ABA6D2F0-6B73-44FA-8866-4848096598AB}"/>
              </a:ext>
            </a:extLst>
          </p:cNvPr>
          <p:cNvSpPr txBox="1"/>
          <p:nvPr/>
        </p:nvSpPr>
        <p:spPr>
          <a:xfrm>
            <a:off x="790545" y="670706"/>
            <a:ext cx="10961173" cy="6247864"/>
          </a:xfrm>
          <a:prstGeom prst="rect">
            <a:avLst/>
          </a:prstGeom>
          <a:noFill/>
        </p:spPr>
        <p:txBody>
          <a:bodyPr wrap="square" rtlCol="0">
            <a:spAutoFit/>
          </a:bodyPr>
          <a:lstStyle/>
          <a:p>
            <a:pPr>
              <a:lnSpc>
                <a:spcPct val="200000"/>
              </a:lnSpc>
            </a:pPr>
            <a:r>
              <a:rPr lang="tr-TR" sz="2000" b="1" dirty="0" smtClean="0"/>
              <a:t>Proje hazırlık süreci 3 şekilde yapılabilecektir:</a:t>
            </a:r>
          </a:p>
          <a:p>
            <a:pPr>
              <a:lnSpc>
                <a:spcPct val="200000"/>
              </a:lnSpc>
            </a:pPr>
            <a:endParaRPr lang="tr-TR" sz="2000" b="1" dirty="0" smtClean="0"/>
          </a:p>
          <a:p>
            <a:pPr marL="457200" indent="-457200">
              <a:lnSpc>
                <a:spcPct val="200000"/>
              </a:lnSpc>
              <a:buFont typeface="+mj-lt"/>
              <a:buAutoNum type="arabicPeriod"/>
            </a:pPr>
            <a:r>
              <a:rPr lang="tr-TR" sz="2000" b="1" dirty="0" smtClean="0"/>
              <a:t>Başvuru sahiplerinden proje tekliflerinin toplanması ve geliştirilmesi</a:t>
            </a:r>
          </a:p>
          <a:p>
            <a:pPr marL="457200" indent="-457200">
              <a:lnSpc>
                <a:spcPct val="200000"/>
              </a:lnSpc>
              <a:buFont typeface="+mj-lt"/>
              <a:buAutoNum type="arabicPeriod"/>
            </a:pPr>
            <a:endParaRPr lang="tr-TR" sz="2000" b="1" dirty="0" smtClean="0"/>
          </a:p>
          <a:p>
            <a:pPr marL="457200" indent="-457200">
              <a:lnSpc>
                <a:spcPct val="200000"/>
              </a:lnSpc>
              <a:buFont typeface="+mj-lt"/>
              <a:buAutoNum type="arabicPeriod"/>
            </a:pPr>
            <a:r>
              <a:rPr lang="tr-TR" sz="2000" b="1" dirty="0" smtClean="0"/>
              <a:t>Ajansın önceki çalışmalarına dayandırılması şartıyla Ajansın kendi proje geliştirmesi</a:t>
            </a:r>
          </a:p>
          <a:p>
            <a:pPr marL="457200" indent="-457200">
              <a:lnSpc>
                <a:spcPct val="200000"/>
              </a:lnSpc>
              <a:buFont typeface="+mj-lt"/>
              <a:buAutoNum type="arabicPeriod"/>
            </a:pPr>
            <a:endParaRPr lang="tr-TR" sz="2000" b="1" dirty="0" smtClean="0"/>
          </a:p>
          <a:p>
            <a:pPr marL="457200" indent="-457200">
              <a:lnSpc>
                <a:spcPct val="200000"/>
              </a:lnSpc>
              <a:buFont typeface="+mj-lt"/>
              <a:buAutoNum type="arabicPeriod"/>
            </a:pPr>
            <a:r>
              <a:rPr lang="tr-TR" sz="2000" b="1" dirty="0" smtClean="0"/>
              <a:t>Bakanlığın </a:t>
            </a:r>
            <a:r>
              <a:rPr lang="tr-TR" sz="2000" b="1" dirty="0"/>
              <a:t>gerekli gördüğü temalarda proje hazırlanması için Ajansa </a:t>
            </a:r>
            <a:r>
              <a:rPr lang="tr-TR" sz="2000" b="1" dirty="0" err="1"/>
              <a:t>re’sen</a:t>
            </a:r>
            <a:r>
              <a:rPr lang="tr-TR" sz="2000" b="1" dirty="0"/>
              <a:t> </a:t>
            </a:r>
            <a:r>
              <a:rPr lang="tr-TR" sz="2000" b="1" dirty="0" smtClean="0"/>
              <a:t>görev vermesi</a:t>
            </a:r>
          </a:p>
          <a:p>
            <a:pPr marL="457200" indent="-457200">
              <a:lnSpc>
                <a:spcPct val="200000"/>
              </a:lnSpc>
              <a:buFont typeface="+mj-lt"/>
              <a:buAutoNum type="arabicPeriod"/>
            </a:pPr>
            <a:endParaRPr lang="tr-TR" sz="2000" b="1" dirty="0" smtClean="0"/>
          </a:p>
          <a:p>
            <a:pPr marL="457200" indent="-457200">
              <a:lnSpc>
                <a:spcPct val="200000"/>
              </a:lnSpc>
              <a:buFont typeface="Arial" panose="020B0604020202020204" pitchFamily="34" charset="0"/>
              <a:buChar char="•"/>
            </a:pPr>
            <a:endParaRPr lang="tr-TR" sz="2000" b="1" dirty="0" smtClean="0"/>
          </a:p>
          <a:p>
            <a:pPr>
              <a:lnSpc>
                <a:spcPct val="200000"/>
              </a:lnSpc>
            </a:pPr>
            <a:endParaRPr lang="tr-TR" sz="2000" b="1" dirty="0"/>
          </a:p>
        </p:txBody>
      </p:sp>
      <p:pic>
        <p:nvPicPr>
          <p:cNvPr id="9" name="Resim 8"/>
          <p:cNvPicPr>
            <a:picLocks noChangeAspect="1"/>
          </p:cNvPicPr>
          <p:nvPr/>
        </p:nvPicPr>
        <p:blipFill>
          <a:blip r:embed="rId4"/>
          <a:stretch>
            <a:fillRect/>
          </a:stretch>
        </p:blipFill>
        <p:spPr>
          <a:xfrm>
            <a:off x="11035160" y="5703415"/>
            <a:ext cx="1156840" cy="1154585"/>
          </a:xfrm>
          <a:prstGeom prst="rect">
            <a:avLst/>
          </a:prstGeom>
        </p:spPr>
      </p:pic>
    </p:spTree>
    <p:extLst>
      <p:ext uri="{BB962C8B-B14F-4D97-AF65-F5344CB8AC3E}">
        <p14:creationId xmlns:p14="http://schemas.microsoft.com/office/powerpoint/2010/main" val="27700669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0530" y="309540"/>
            <a:ext cx="6180980" cy="6180980"/>
          </a:xfrm>
          <a:prstGeom prst="rect">
            <a:avLst/>
          </a:prstGeom>
        </p:spPr>
      </p:pic>
      <p:sp>
        <p:nvSpPr>
          <p:cNvPr id="13" name="Alt Başlık 2"/>
          <p:cNvSpPr txBox="1">
            <a:spLocks/>
          </p:cNvSpPr>
          <p:nvPr/>
        </p:nvSpPr>
        <p:spPr>
          <a:xfrm>
            <a:off x="0" y="14990"/>
            <a:ext cx="12191999" cy="404949"/>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sz="2000" b="1" dirty="0"/>
          </a:p>
        </p:txBody>
      </p:sp>
      <p:cxnSp>
        <p:nvCxnSpPr>
          <p:cNvPr id="14" name="Düz Bağlayıcı 13"/>
          <p:cNvCxnSpPr/>
          <p:nvPr/>
        </p:nvCxnSpPr>
        <p:spPr>
          <a:xfrm>
            <a:off x="1" y="327858"/>
            <a:ext cx="12191999" cy="29980"/>
          </a:xfrm>
          <a:prstGeom prst="line">
            <a:avLst/>
          </a:prstGeom>
          <a:ln w="25400" cap="sq">
            <a:solidFill>
              <a:srgbClr val="C00000"/>
            </a:solidFill>
            <a:prstDash val="solid"/>
          </a:ln>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284810" y="6393090"/>
            <a:ext cx="11880000" cy="0"/>
          </a:xfrm>
          <a:prstGeom prst="line">
            <a:avLst/>
          </a:prstGeom>
          <a:ln w="25400" cap="sq">
            <a:solidFill>
              <a:srgbClr val="C00000"/>
            </a:solidFill>
            <a:prstDash val="solid"/>
          </a:ln>
        </p:spPr>
        <p:style>
          <a:lnRef idx="1">
            <a:schemeClr val="accent1"/>
          </a:lnRef>
          <a:fillRef idx="0">
            <a:schemeClr val="accent1"/>
          </a:fillRef>
          <a:effectRef idx="0">
            <a:schemeClr val="accent1"/>
          </a:effectRef>
          <a:fontRef idx="minor">
            <a:schemeClr val="tx1"/>
          </a:fontRef>
        </p:style>
      </p:cxnSp>
      <p:sp>
        <p:nvSpPr>
          <p:cNvPr id="9" name="Alt Başlık 2"/>
          <p:cNvSpPr txBox="1">
            <a:spLocks/>
          </p:cNvSpPr>
          <p:nvPr/>
        </p:nvSpPr>
        <p:spPr>
          <a:xfrm>
            <a:off x="0" y="6453050"/>
            <a:ext cx="12192000" cy="404949"/>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sz="2000" b="1" dirty="0"/>
              <a:t>            </a:t>
            </a:r>
            <a:r>
              <a:rPr lang="tr-TR" sz="2000" b="1" dirty="0" smtClean="0"/>
              <a:t>Kalkınma Ajansları Genel Müdürlüğü</a:t>
            </a:r>
            <a:endParaRPr lang="tr-TR" sz="2000" b="1" dirty="0"/>
          </a:p>
        </p:txBody>
      </p:sp>
      <p:pic>
        <p:nvPicPr>
          <p:cNvPr id="17" name="Resim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981" y="6071016"/>
            <a:ext cx="790545" cy="774287"/>
          </a:xfrm>
          <a:prstGeom prst="rect">
            <a:avLst/>
          </a:prstGeom>
        </p:spPr>
      </p:pic>
      <p:sp>
        <p:nvSpPr>
          <p:cNvPr id="10" name="Metin kutusu 9"/>
          <p:cNvSpPr txBox="1"/>
          <p:nvPr/>
        </p:nvSpPr>
        <p:spPr>
          <a:xfrm>
            <a:off x="2302525" y="32798"/>
            <a:ext cx="8086381" cy="400110"/>
          </a:xfrm>
          <a:prstGeom prst="rect">
            <a:avLst/>
          </a:prstGeom>
          <a:noFill/>
        </p:spPr>
        <p:txBody>
          <a:bodyPr wrap="square" rtlCol="0">
            <a:spAutoFit/>
          </a:bodyPr>
          <a:lstStyle/>
          <a:p>
            <a:pPr algn="ctr"/>
            <a:r>
              <a:rPr lang="tr-TR" sz="2000" b="1" dirty="0" smtClean="0"/>
              <a:t>Proje Hazırlama Yöntemi-2</a:t>
            </a:r>
            <a:endParaRPr lang="tr-TR" sz="2000" b="1" dirty="0"/>
          </a:p>
        </p:txBody>
      </p:sp>
      <p:pic>
        <p:nvPicPr>
          <p:cNvPr id="11" name="Resim 10"/>
          <p:cNvPicPr>
            <a:picLocks noChangeAspect="1"/>
          </p:cNvPicPr>
          <p:nvPr/>
        </p:nvPicPr>
        <p:blipFill>
          <a:blip r:embed="rId5"/>
          <a:stretch>
            <a:fillRect/>
          </a:stretch>
        </p:blipFill>
        <p:spPr>
          <a:xfrm>
            <a:off x="11035160" y="5703415"/>
            <a:ext cx="1156840" cy="1154585"/>
          </a:xfrm>
          <a:prstGeom prst="rect">
            <a:avLst/>
          </a:prstGeom>
        </p:spPr>
      </p:pic>
      <p:sp>
        <p:nvSpPr>
          <p:cNvPr id="12" name="Dikdörtgen 11"/>
          <p:cNvSpPr/>
          <p:nvPr/>
        </p:nvSpPr>
        <p:spPr>
          <a:xfrm>
            <a:off x="6345715" y="2406317"/>
            <a:ext cx="4972702" cy="3136061"/>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smtClean="0">
                <a:solidFill>
                  <a:schemeClr val="tx1"/>
                </a:solidFill>
              </a:rPr>
              <a:t>Ajans </a:t>
            </a:r>
            <a:r>
              <a:rPr lang="tr-TR" sz="2000" b="1" dirty="0">
                <a:solidFill>
                  <a:schemeClr val="tx1"/>
                </a:solidFill>
              </a:rPr>
              <a:t>halihazırda tamamlanmış fizibiliteleri veya ön </a:t>
            </a:r>
            <a:r>
              <a:rPr lang="tr-TR" sz="2000" b="1" dirty="0" err="1">
                <a:solidFill>
                  <a:schemeClr val="tx1"/>
                </a:solidFill>
              </a:rPr>
              <a:t>etüd</a:t>
            </a:r>
            <a:r>
              <a:rPr lang="tr-TR" sz="2000" b="1" dirty="0">
                <a:solidFill>
                  <a:schemeClr val="tx1"/>
                </a:solidFill>
              </a:rPr>
              <a:t>, saha çalışmaları ve analizleri kullanarak oluşturduğu proje fikirlerini geliştirerek yararlanıcı olma niteliğini haiz ilgili kuruluşlarla proje teklifleri hazırlayarak Genel Sekreter kararıyla doğrudan Bakanlığa sunabilir.</a:t>
            </a:r>
          </a:p>
        </p:txBody>
      </p:sp>
    </p:spTree>
    <p:extLst>
      <p:ext uri="{BB962C8B-B14F-4D97-AF65-F5344CB8AC3E}">
        <p14:creationId xmlns:p14="http://schemas.microsoft.com/office/powerpoint/2010/main" val="14953235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0534" y="305700"/>
            <a:ext cx="4425108" cy="6087390"/>
          </a:xfrm>
          <a:prstGeom prst="rect">
            <a:avLst/>
          </a:prstGeom>
        </p:spPr>
      </p:pic>
      <p:sp>
        <p:nvSpPr>
          <p:cNvPr id="13" name="Alt Başlık 2"/>
          <p:cNvSpPr txBox="1">
            <a:spLocks/>
          </p:cNvSpPr>
          <p:nvPr/>
        </p:nvSpPr>
        <p:spPr>
          <a:xfrm>
            <a:off x="0" y="14990"/>
            <a:ext cx="12191999" cy="404949"/>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sz="2000" b="1" dirty="0"/>
          </a:p>
        </p:txBody>
      </p:sp>
      <p:cxnSp>
        <p:nvCxnSpPr>
          <p:cNvPr id="14" name="Düz Bağlayıcı 13"/>
          <p:cNvCxnSpPr/>
          <p:nvPr/>
        </p:nvCxnSpPr>
        <p:spPr>
          <a:xfrm>
            <a:off x="1" y="327858"/>
            <a:ext cx="12191999" cy="29980"/>
          </a:xfrm>
          <a:prstGeom prst="line">
            <a:avLst/>
          </a:prstGeom>
          <a:ln w="25400" cap="sq">
            <a:solidFill>
              <a:srgbClr val="C00000"/>
            </a:solidFill>
            <a:prstDash val="solid"/>
          </a:ln>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284810" y="6393090"/>
            <a:ext cx="11880000" cy="0"/>
          </a:xfrm>
          <a:prstGeom prst="line">
            <a:avLst/>
          </a:prstGeom>
          <a:ln w="25400" cap="sq">
            <a:solidFill>
              <a:srgbClr val="C00000"/>
            </a:solidFill>
            <a:prstDash val="solid"/>
          </a:ln>
        </p:spPr>
        <p:style>
          <a:lnRef idx="1">
            <a:schemeClr val="accent1"/>
          </a:lnRef>
          <a:fillRef idx="0">
            <a:schemeClr val="accent1"/>
          </a:fillRef>
          <a:effectRef idx="0">
            <a:schemeClr val="accent1"/>
          </a:effectRef>
          <a:fontRef idx="minor">
            <a:schemeClr val="tx1"/>
          </a:fontRef>
        </p:style>
      </p:cxnSp>
      <p:sp>
        <p:nvSpPr>
          <p:cNvPr id="9" name="Alt Başlık 2"/>
          <p:cNvSpPr txBox="1">
            <a:spLocks/>
          </p:cNvSpPr>
          <p:nvPr/>
        </p:nvSpPr>
        <p:spPr>
          <a:xfrm>
            <a:off x="0" y="6453050"/>
            <a:ext cx="12192000" cy="404949"/>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sz="2000" b="1" dirty="0"/>
              <a:t>            </a:t>
            </a:r>
            <a:r>
              <a:rPr lang="tr-TR" sz="2000" b="1" dirty="0" smtClean="0"/>
              <a:t>Kalkınma Ajansları Genel Müdürlüğü</a:t>
            </a:r>
            <a:endParaRPr lang="tr-TR" sz="2000" b="1" dirty="0"/>
          </a:p>
        </p:txBody>
      </p:sp>
      <p:pic>
        <p:nvPicPr>
          <p:cNvPr id="17" name="Resim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981" y="6071016"/>
            <a:ext cx="790545" cy="774287"/>
          </a:xfrm>
          <a:prstGeom prst="rect">
            <a:avLst/>
          </a:prstGeom>
        </p:spPr>
      </p:pic>
      <p:sp>
        <p:nvSpPr>
          <p:cNvPr id="10" name="Metin kutusu 9"/>
          <p:cNvSpPr txBox="1"/>
          <p:nvPr/>
        </p:nvSpPr>
        <p:spPr>
          <a:xfrm>
            <a:off x="2302525" y="32798"/>
            <a:ext cx="8086381" cy="400110"/>
          </a:xfrm>
          <a:prstGeom prst="rect">
            <a:avLst/>
          </a:prstGeom>
          <a:noFill/>
        </p:spPr>
        <p:txBody>
          <a:bodyPr wrap="square" rtlCol="0">
            <a:spAutoFit/>
          </a:bodyPr>
          <a:lstStyle/>
          <a:p>
            <a:pPr algn="ctr"/>
            <a:r>
              <a:rPr lang="tr-TR" sz="2000" b="1" dirty="0" smtClean="0"/>
              <a:t>Proje Hazırlama Yöntemi-1</a:t>
            </a:r>
            <a:endParaRPr lang="tr-TR" sz="2000" b="1" dirty="0"/>
          </a:p>
        </p:txBody>
      </p:sp>
      <p:pic>
        <p:nvPicPr>
          <p:cNvPr id="11" name="Resim 10"/>
          <p:cNvPicPr>
            <a:picLocks noChangeAspect="1"/>
          </p:cNvPicPr>
          <p:nvPr/>
        </p:nvPicPr>
        <p:blipFill>
          <a:blip r:embed="rId5"/>
          <a:stretch>
            <a:fillRect/>
          </a:stretch>
        </p:blipFill>
        <p:spPr>
          <a:xfrm>
            <a:off x="11035160" y="5703415"/>
            <a:ext cx="1156840" cy="1154585"/>
          </a:xfrm>
          <a:prstGeom prst="rect">
            <a:avLst/>
          </a:prstGeom>
        </p:spPr>
      </p:pic>
      <p:sp>
        <p:nvSpPr>
          <p:cNvPr id="2" name="Dikdörtgen 1"/>
          <p:cNvSpPr/>
          <p:nvPr/>
        </p:nvSpPr>
        <p:spPr>
          <a:xfrm>
            <a:off x="5416062" y="720969"/>
            <a:ext cx="6748748" cy="371035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smtClean="0">
                <a:solidFill>
                  <a:schemeClr val="tx1"/>
                </a:solidFill>
              </a:rPr>
              <a:t>Ajans </a:t>
            </a:r>
            <a:r>
              <a:rPr lang="tr-TR" sz="2000" b="1" dirty="0">
                <a:solidFill>
                  <a:schemeClr val="tx1"/>
                </a:solidFill>
              </a:rPr>
              <a:t>proje fikri geliştirme sürecinde Programla ilgili duyuru yaparak proje tekliflerini alabilir. Ajansa sunulan proje fikirlerinin değerlendirilmesi için gerekli görüldüğü durumlarda Ajans mevzuatındaki Değerlendirme Komitesine ilişkin hükümleri çerçevesinde Bakanlığa sunulacak projeler seçilebilir. Değerlendirme Komitesi kararı seçilen projelerle birlikte Genel Sekreter onayıyla Bakanlığa iletilir.</a:t>
            </a:r>
          </a:p>
        </p:txBody>
      </p:sp>
    </p:spTree>
    <p:extLst>
      <p:ext uri="{BB962C8B-B14F-4D97-AF65-F5344CB8AC3E}">
        <p14:creationId xmlns:p14="http://schemas.microsoft.com/office/powerpoint/2010/main" val="7825278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63088" y="232063"/>
            <a:ext cx="5233529" cy="6220987"/>
          </a:xfrm>
          <a:prstGeom prst="rect">
            <a:avLst/>
          </a:prstGeom>
        </p:spPr>
      </p:pic>
      <p:sp>
        <p:nvSpPr>
          <p:cNvPr id="13" name="Alt Başlık 2"/>
          <p:cNvSpPr txBox="1">
            <a:spLocks/>
          </p:cNvSpPr>
          <p:nvPr/>
        </p:nvSpPr>
        <p:spPr>
          <a:xfrm>
            <a:off x="0" y="14990"/>
            <a:ext cx="12191999" cy="404949"/>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sz="2000" b="1" dirty="0"/>
          </a:p>
        </p:txBody>
      </p:sp>
      <p:cxnSp>
        <p:nvCxnSpPr>
          <p:cNvPr id="14" name="Düz Bağlayıcı 13"/>
          <p:cNvCxnSpPr/>
          <p:nvPr/>
        </p:nvCxnSpPr>
        <p:spPr>
          <a:xfrm>
            <a:off x="1" y="327858"/>
            <a:ext cx="12191999" cy="29980"/>
          </a:xfrm>
          <a:prstGeom prst="line">
            <a:avLst/>
          </a:prstGeom>
          <a:ln w="25400" cap="sq">
            <a:solidFill>
              <a:srgbClr val="C00000"/>
            </a:solidFill>
            <a:prstDash val="solid"/>
          </a:ln>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284810" y="6393090"/>
            <a:ext cx="11880000" cy="0"/>
          </a:xfrm>
          <a:prstGeom prst="line">
            <a:avLst/>
          </a:prstGeom>
          <a:ln w="25400" cap="sq">
            <a:solidFill>
              <a:srgbClr val="C00000"/>
            </a:solidFill>
            <a:prstDash val="solid"/>
          </a:ln>
        </p:spPr>
        <p:style>
          <a:lnRef idx="1">
            <a:schemeClr val="accent1"/>
          </a:lnRef>
          <a:fillRef idx="0">
            <a:schemeClr val="accent1"/>
          </a:fillRef>
          <a:effectRef idx="0">
            <a:schemeClr val="accent1"/>
          </a:effectRef>
          <a:fontRef idx="minor">
            <a:schemeClr val="tx1"/>
          </a:fontRef>
        </p:style>
      </p:cxnSp>
      <p:sp>
        <p:nvSpPr>
          <p:cNvPr id="9" name="Alt Başlık 2"/>
          <p:cNvSpPr txBox="1">
            <a:spLocks/>
          </p:cNvSpPr>
          <p:nvPr/>
        </p:nvSpPr>
        <p:spPr>
          <a:xfrm>
            <a:off x="0" y="6453050"/>
            <a:ext cx="12192000" cy="404949"/>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sz="2000" b="1" dirty="0"/>
              <a:t>            </a:t>
            </a:r>
            <a:r>
              <a:rPr lang="tr-TR" sz="2000" b="1" dirty="0" smtClean="0"/>
              <a:t>Kalkınma Ajansları Genel Müdürlüğü</a:t>
            </a:r>
            <a:endParaRPr lang="tr-TR" sz="2000" b="1" dirty="0"/>
          </a:p>
        </p:txBody>
      </p:sp>
      <p:pic>
        <p:nvPicPr>
          <p:cNvPr id="17" name="Resim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981" y="6071016"/>
            <a:ext cx="790545" cy="774287"/>
          </a:xfrm>
          <a:prstGeom prst="rect">
            <a:avLst/>
          </a:prstGeom>
        </p:spPr>
      </p:pic>
      <p:sp>
        <p:nvSpPr>
          <p:cNvPr id="10" name="Metin kutusu 9"/>
          <p:cNvSpPr txBox="1"/>
          <p:nvPr/>
        </p:nvSpPr>
        <p:spPr>
          <a:xfrm>
            <a:off x="2302525" y="32798"/>
            <a:ext cx="8086381" cy="400110"/>
          </a:xfrm>
          <a:prstGeom prst="rect">
            <a:avLst/>
          </a:prstGeom>
          <a:noFill/>
        </p:spPr>
        <p:txBody>
          <a:bodyPr wrap="square" rtlCol="0">
            <a:spAutoFit/>
          </a:bodyPr>
          <a:lstStyle/>
          <a:p>
            <a:pPr algn="ctr"/>
            <a:r>
              <a:rPr lang="tr-TR" sz="2000" b="1" dirty="0" smtClean="0"/>
              <a:t>Proje Hazırlama Yöntemi-3</a:t>
            </a:r>
            <a:endParaRPr lang="tr-TR" sz="2000" b="1" dirty="0"/>
          </a:p>
        </p:txBody>
      </p:sp>
      <p:pic>
        <p:nvPicPr>
          <p:cNvPr id="11" name="Resim 10"/>
          <p:cNvPicPr>
            <a:picLocks noChangeAspect="1"/>
          </p:cNvPicPr>
          <p:nvPr/>
        </p:nvPicPr>
        <p:blipFill>
          <a:blip r:embed="rId5"/>
          <a:stretch>
            <a:fillRect/>
          </a:stretch>
        </p:blipFill>
        <p:spPr>
          <a:xfrm>
            <a:off x="11035160" y="5703415"/>
            <a:ext cx="1156840" cy="1154585"/>
          </a:xfrm>
          <a:prstGeom prst="rect">
            <a:avLst/>
          </a:prstGeom>
        </p:spPr>
      </p:pic>
      <p:sp>
        <p:nvSpPr>
          <p:cNvPr id="12" name="Dikdörtgen 11"/>
          <p:cNvSpPr/>
          <p:nvPr/>
        </p:nvSpPr>
        <p:spPr>
          <a:xfrm>
            <a:off x="5803273" y="3484160"/>
            <a:ext cx="4986688" cy="2114243"/>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smtClean="0">
                <a:solidFill>
                  <a:schemeClr val="tx1"/>
                </a:solidFill>
              </a:rPr>
              <a:t>Bakanlık</a:t>
            </a:r>
            <a:r>
              <a:rPr lang="tr-TR" sz="2000" b="1" dirty="0">
                <a:solidFill>
                  <a:schemeClr val="tx1"/>
                </a:solidFill>
              </a:rPr>
              <a:t>, gerekli gördüğü temalarda proje hazırlanması için Ajansa </a:t>
            </a:r>
            <a:r>
              <a:rPr lang="tr-TR" sz="2000" b="1" dirty="0" err="1">
                <a:solidFill>
                  <a:schemeClr val="tx1"/>
                </a:solidFill>
              </a:rPr>
              <a:t>re’sen</a:t>
            </a:r>
            <a:r>
              <a:rPr lang="tr-TR" sz="2000" b="1" dirty="0">
                <a:solidFill>
                  <a:schemeClr val="tx1"/>
                </a:solidFill>
              </a:rPr>
              <a:t> görev verebilir. Ajans Bakanlık tarafından önerilen proje fikirleri için gerekli çalışmaları öncelikli olarak yerine getirir.</a:t>
            </a:r>
          </a:p>
        </p:txBody>
      </p:sp>
    </p:spTree>
    <p:extLst>
      <p:ext uri="{BB962C8B-B14F-4D97-AF65-F5344CB8AC3E}">
        <p14:creationId xmlns:p14="http://schemas.microsoft.com/office/powerpoint/2010/main" val="23119661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lt Başlık 2"/>
          <p:cNvSpPr txBox="1">
            <a:spLocks/>
          </p:cNvSpPr>
          <p:nvPr/>
        </p:nvSpPr>
        <p:spPr>
          <a:xfrm>
            <a:off x="0" y="14990"/>
            <a:ext cx="12191999" cy="404949"/>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sz="2000" b="1" dirty="0"/>
          </a:p>
        </p:txBody>
      </p:sp>
      <p:cxnSp>
        <p:nvCxnSpPr>
          <p:cNvPr id="14" name="Düz Bağlayıcı 13"/>
          <p:cNvCxnSpPr/>
          <p:nvPr/>
        </p:nvCxnSpPr>
        <p:spPr>
          <a:xfrm>
            <a:off x="1" y="327858"/>
            <a:ext cx="12191999" cy="29980"/>
          </a:xfrm>
          <a:prstGeom prst="line">
            <a:avLst/>
          </a:prstGeom>
          <a:ln w="25400" cap="sq">
            <a:solidFill>
              <a:srgbClr val="C00000"/>
            </a:solidFill>
            <a:prstDash val="solid"/>
          </a:ln>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284810" y="6393090"/>
            <a:ext cx="11880000" cy="0"/>
          </a:xfrm>
          <a:prstGeom prst="line">
            <a:avLst/>
          </a:prstGeom>
          <a:ln w="25400" cap="sq">
            <a:solidFill>
              <a:srgbClr val="C00000"/>
            </a:solidFill>
            <a:prstDash val="solid"/>
          </a:ln>
        </p:spPr>
        <p:style>
          <a:lnRef idx="1">
            <a:schemeClr val="accent1"/>
          </a:lnRef>
          <a:fillRef idx="0">
            <a:schemeClr val="accent1"/>
          </a:fillRef>
          <a:effectRef idx="0">
            <a:schemeClr val="accent1"/>
          </a:effectRef>
          <a:fontRef idx="minor">
            <a:schemeClr val="tx1"/>
          </a:fontRef>
        </p:style>
      </p:cxnSp>
      <p:sp>
        <p:nvSpPr>
          <p:cNvPr id="9" name="Alt Başlık 2"/>
          <p:cNvSpPr txBox="1">
            <a:spLocks/>
          </p:cNvSpPr>
          <p:nvPr/>
        </p:nvSpPr>
        <p:spPr>
          <a:xfrm>
            <a:off x="0" y="6453050"/>
            <a:ext cx="12192000" cy="404949"/>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sz="2000" b="1" dirty="0"/>
              <a:t>            </a:t>
            </a:r>
            <a:r>
              <a:rPr lang="tr-TR" sz="2000" b="1" dirty="0" smtClean="0"/>
              <a:t>Kalkınma Ajansları Genel Müdürlüğü</a:t>
            </a:r>
            <a:endParaRPr lang="tr-TR" sz="2000" b="1" dirty="0"/>
          </a:p>
        </p:txBody>
      </p:sp>
      <p:pic>
        <p:nvPicPr>
          <p:cNvPr id="17" name="Resim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981" y="6071016"/>
            <a:ext cx="790545" cy="774287"/>
          </a:xfrm>
          <a:prstGeom prst="rect">
            <a:avLst/>
          </a:prstGeom>
        </p:spPr>
      </p:pic>
      <p:sp>
        <p:nvSpPr>
          <p:cNvPr id="10" name="Metin kutusu 9"/>
          <p:cNvSpPr txBox="1"/>
          <p:nvPr/>
        </p:nvSpPr>
        <p:spPr>
          <a:xfrm>
            <a:off x="2302525" y="32798"/>
            <a:ext cx="8086381" cy="400110"/>
          </a:xfrm>
          <a:prstGeom prst="rect">
            <a:avLst/>
          </a:prstGeom>
          <a:noFill/>
        </p:spPr>
        <p:txBody>
          <a:bodyPr wrap="square" rtlCol="0">
            <a:spAutoFit/>
          </a:bodyPr>
          <a:lstStyle/>
          <a:p>
            <a:pPr algn="ctr"/>
            <a:r>
              <a:rPr lang="tr-TR" sz="2000" b="1" dirty="0" smtClean="0"/>
              <a:t>Proje Bilgi Formu</a:t>
            </a:r>
            <a:endParaRPr lang="tr-TR" sz="2000" b="1" dirty="0"/>
          </a:p>
        </p:txBody>
      </p:sp>
      <p:pic>
        <p:nvPicPr>
          <p:cNvPr id="8" name="Resim 7"/>
          <p:cNvPicPr>
            <a:picLocks noChangeAspect="1"/>
          </p:cNvPicPr>
          <p:nvPr/>
        </p:nvPicPr>
        <p:blipFill>
          <a:blip r:embed="rId4"/>
          <a:stretch>
            <a:fillRect/>
          </a:stretch>
        </p:blipFill>
        <p:spPr>
          <a:xfrm>
            <a:off x="11035160" y="5703415"/>
            <a:ext cx="1156840" cy="1154585"/>
          </a:xfrm>
          <a:prstGeom prst="rect">
            <a:avLst/>
          </a:prstGeom>
        </p:spPr>
      </p:pic>
      <p:pic>
        <p:nvPicPr>
          <p:cNvPr id="3" name="Resim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70908" y="450716"/>
            <a:ext cx="9853908" cy="5605249"/>
          </a:xfrm>
          <a:prstGeom prst="rect">
            <a:avLst/>
          </a:prstGeom>
        </p:spPr>
      </p:pic>
    </p:spTree>
    <p:extLst>
      <p:ext uri="{BB962C8B-B14F-4D97-AF65-F5344CB8AC3E}">
        <p14:creationId xmlns:p14="http://schemas.microsoft.com/office/powerpoint/2010/main" val="32916728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lt Başlık 2"/>
          <p:cNvSpPr txBox="1">
            <a:spLocks/>
          </p:cNvSpPr>
          <p:nvPr/>
        </p:nvSpPr>
        <p:spPr>
          <a:xfrm>
            <a:off x="0" y="14990"/>
            <a:ext cx="12191999" cy="404949"/>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sz="2000" b="1" dirty="0"/>
          </a:p>
        </p:txBody>
      </p:sp>
      <p:cxnSp>
        <p:nvCxnSpPr>
          <p:cNvPr id="14" name="Düz Bağlayıcı 13"/>
          <p:cNvCxnSpPr/>
          <p:nvPr/>
        </p:nvCxnSpPr>
        <p:spPr>
          <a:xfrm>
            <a:off x="1" y="327858"/>
            <a:ext cx="12191999" cy="29980"/>
          </a:xfrm>
          <a:prstGeom prst="line">
            <a:avLst/>
          </a:prstGeom>
          <a:ln w="25400" cap="sq">
            <a:solidFill>
              <a:srgbClr val="C00000"/>
            </a:solidFill>
            <a:prstDash val="solid"/>
          </a:ln>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284810" y="6393090"/>
            <a:ext cx="11880000" cy="0"/>
          </a:xfrm>
          <a:prstGeom prst="line">
            <a:avLst/>
          </a:prstGeom>
          <a:ln w="25400" cap="sq">
            <a:solidFill>
              <a:srgbClr val="C00000"/>
            </a:solidFill>
            <a:prstDash val="solid"/>
          </a:ln>
        </p:spPr>
        <p:style>
          <a:lnRef idx="1">
            <a:schemeClr val="accent1"/>
          </a:lnRef>
          <a:fillRef idx="0">
            <a:schemeClr val="accent1"/>
          </a:fillRef>
          <a:effectRef idx="0">
            <a:schemeClr val="accent1"/>
          </a:effectRef>
          <a:fontRef idx="minor">
            <a:schemeClr val="tx1"/>
          </a:fontRef>
        </p:style>
      </p:cxnSp>
      <p:sp>
        <p:nvSpPr>
          <p:cNvPr id="9" name="Alt Başlık 2"/>
          <p:cNvSpPr txBox="1">
            <a:spLocks/>
          </p:cNvSpPr>
          <p:nvPr/>
        </p:nvSpPr>
        <p:spPr>
          <a:xfrm>
            <a:off x="0" y="6453050"/>
            <a:ext cx="12192000" cy="404949"/>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sz="2000" b="1" dirty="0"/>
              <a:t>            </a:t>
            </a:r>
            <a:r>
              <a:rPr lang="tr-TR" sz="2000" b="1" dirty="0" smtClean="0"/>
              <a:t>Kalkınma Ajansları Genel Müdürlüğü</a:t>
            </a:r>
            <a:endParaRPr lang="tr-TR" sz="2000" b="1" dirty="0"/>
          </a:p>
        </p:txBody>
      </p:sp>
      <p:pic>
        <p:nvPicPr>
          <p:cNvPr id="17" name="Resim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981" y="6071016"/>
            <a:ext cx="790545" cy="774287"/>
          </a:xfrm>
          <a:prstGeom prst="rect">
            <a:avLst/>
          </a:prstGeom>
        </p:spPr>
      </p:pic>
      <p:sp>
        <p:nvSpPr>
          <p:cNvPr id="10" name="Metin kutusu 9"/>
          <p:cNvSpPr txBox="1"/>
          <p:nvPr/>
        </p:nvSpPr>
        <p:spPr>
          <a:xfrm>
            <a:off x="2302525" y="32798"/>
            <a:ext cx="8086381" cy="400110"/>
          </a:xfrm>
          <a:prstGeom prst="rect">
            <a:avLst/>
          </a:prstGeom>
          <a:noFill/>
        </p:spPr>
        <p:txBody>
          <a:bodyPr wrap="square" rtlCol="0">
            <a:spAutoFit/>
          </a:bodyPr>
          <a:lstStyle/>
          <a:p>
            <a:pPr algn="ctr"/>
            <a:r>
              <a:rPr lang="tr-TR" sz="2000" b="1" dirty="0" smtClean="0"/>
              <a:t>Proje Bilgi Formu</a:t>
            </a:r>
            <a:endParaRPr lang="tr-TR" sz="2000" b="1" dirty="0"/>
          </a:p>
        </p:txBody>
      </p:sp>
      <p:pic>
        <p:nvPicPr>
          <p:cNvPr id="8" name="Resim 7"/>
          <p:cNvPicPr>
            <a:picLocks noChangeAspect="1"/>
          </p:cNvPicPr>
          <p:nvPr/>
        </p:nvPicPr>
        <p:blipFill>
          <a:blip r:embed="rId4"/>
          <a:stretch>
            <a:fillRect/>
          </a:stretch>
        </p:blipFill>
        <p:spPr>
          <a:xfrm>
            <a:off x="11035160" y="5703415"/>
            <a:ext cx="1156840" cy="1154585"/>
          </a:xfrm>
          <a:prstGeom prst="rect">
            <a:avLst/>
          </a:prstGeom>
        </p:spPr>
      </p:pic>
      <p:pic>
        <p:nvPicPr>
          <p:cNvPr id="2" name="Resim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44641" y="492866"/>
            <a:ext cx="8101682" cy="5871515"/>
          </a:xfrm>
          <a:prstGeom prst="rect">
            <a:avLst/>
          </a:prstGeom>
        </p:spPr>
      </p:pic>
    </p:spTree>
    <p:extLst>
      <p:ext uri="{BB962C8B-B14F-4D97-AF65-F5344CB8AC3E}">
        <p14:creationId xmlns:p14="http://schemas.microsoft.com/office/powerpoint/2010/main" val="32132340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lt Başlık 2"/>
          <p:cNvSpPr txBox="1">
            <a:spLocks/>
          </p:cNvSpPr>
          <p:nvPr/>
        </p:nvSpPr>
        <p:spPr>
          <a:xfrm>
            <a:off x="0" y="14990"/>
            <a:ext cx="12191999" cy="404949"/>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sz="2000" b="1" dirty="0"/>
          </a:p>
        </p:txBody>
      </p:sp>
      <p:cxnSp>
        <p:nvCxnSpPr>
          <p:cNvPr id="14" name="Düz Bağlayıcı 13"/>
          <p:cNvCxnSpPr/>
          <p:nvPr/>
        </p:nvCxnSpPr>
        <p:spPr>
          <a:xfrm>
            <a:off x="1" y="327858"/>
            <a:ext cx="12191999" cy="29980"/>
          </a:xfrm>
          <a:prstGeom prst="line">
            <a:avLst/>
          </a:prstGeom>
          <a:ln w="25400" cap="sq">
            <a:solidFill>
              <a:srgbClr val="C00000"/>
            </a:solidFill>
            <a:prstDash val="solid"/>
          </a:ln>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284810" y="6393090"/>
            <a:ext cx="11880000" cy="0"/>
          </a:xfrm>
          <a:prstGeom prst="line">
            <a:avLst/>
          </a:prstGeom>
          <a:ln w="25400" cap="sq">
            <a:solidFill>
              <a:srgbClr val="C00000"/>
            </a:solidFill>
            <a:prstDash val="solid"/>
          </a:ln>
        </p:spPr>
        <p:style>
          <a:lnRef idx="1">
            <a:schemeClr val="accent1"/>
          </a:lnRef>
          <a:fillRef idx="0">
            <a:schemeClr val="accent1"/>
          </a:fillRef>
          <a:effectRef idx="0">
            <a:schemeClr val="accent1"/>
          </a:effectRef>
          <a:fontRef idx="minor">
            <a:schemeClr val="tx1"/>
          </a:fontRef>
        </p:style>
      </p:cxnSp>
      <p:sp>
        <p:nvSpPr>
          <p:cNvPr id="9" name="Alt Başlık 2"/>
          <p:cNvSpPr txBox="1">
            <a:spLocks/>
          </p:cNvSpPr>
          <p:nvPr/>
        </p:nvSpPr>
        <p:spPr>
          <a:xfrm>
            <a:off x="0" y="6453050"/>
            <a:ext cx="12192000" cy="404949"/>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sz="2000" b="1" dirty="0"/>
              <a:t>            </a:t>
            </a:r>
            <a:r>
              <a:rPr lang="tr-TR" sz="2000" b="1" dirty="0" smtClean="0"/>
              <a:t>Kalkınma Ajansları Genel Müdürlüğü</a:t>
            </a:r>
            <a:endParaRPr lang="tr-TR" sz="2000" b="1" dirty="0"/>
          </a:p>
        </p:txBody>
      </p:sp>
      <p:pic>
        <p:nvPicPr>
          <p:cNvPr id="17" name="Resim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981" y="6071016"/>
            <a:ext cx="790545" cy="774287"/>
          </a:xfrm>
          <a:prstGeom prst="rect">
            <a:avLst/>
          </a:prstGeom>
        </p:spPr>
      </p:pic>
      <p:sp>
        <p:nvSpPr>
          <p:cNvPr id="10" name="Metin kutusu 9"/>
          <p:cNvSpPr txBox="1"/>
          <p:nvPr/>
        </p:nvSpPr>
        <p:spPr>
          <a:xfrm>
            <a:off x="2302525" y="32798"/>
            <a:ext cx="8086381" cy="400110"/>
          </a:xfrm>
          <a:prstGeom prst="rect">
            <a:avLst/>
          </a:prstGeom>
          <a:noFill/>
        </p:spPr>
        <p:txBody>
          <a:bodyPr wrap="square" rtlCol="0">
            <a:spAutoFit/>
          </a:bodyPr>
          <a:lstStyle/>
          <a:p>
            <a:pPr algn="ctr"/>
            <a:r>
              <a:rPr lang="tr-TR" sz="2000" b="1" dirty="0" smtClean="0"/>
              <a:t>Proje Bilgi Formu</a:t>
            </a:r>
            <a:endParaRPr lang="tr-TR" sz="2000" b="1" dirty="0"/>
          </a:p>
        </p:txBody>
      </p:sp>
      <p:pic>
        <p:nvPicPr>
          <p:cNvPr id="8" name="Resim 7"/>
          <p:cNvPicPr>
            <a:picLocks noChangeAspect="1"/>
          </p:cNvPicPr>
          <p:nvPr/>
        </p:nvPicPr>
        <p:blipFill>
          <a:blip r:embed="rId4"/>
          <a:stretch>
            <a:fillRect/>
          </a:stretch>
        </p:blipFill>
        <p:spPr>
          <a:xfrm>
            <a:off x="11035160" y="5703415"/>
            <a:ext cx="1156840" cy="1154585"/>
          </a:xfrm>
          <a:prstGeom prst="rect">
            <a:avLst/>
          </a:prstGeom>
        </p:spPr>
      </p:pic>
      <p:pic>
        <p:nvPicPr>
          <p:cNvPr id="2" name="Resim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34714" y="479898"/>
            <a:ext cx="8435757" cy="5838121"/>
          </a:xfrm>
          <a:prstGeom prst="rect">
            <a:avLst/>
          </a:prstGeom>
        </p:spPr>
      </p:pic>
    </p:spTree>
    <p:extLst>
      <p:ext uri="{BB962C8B-B14F-4D97-AF65-F5344CB8AC3E}">
        <p14:creationId xmlns:p14="http://schemas.microsoft.com/office/powerpoint/2010/main" val="3014342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lt Başlık 2"/>
          <p:cNvSpPr txBox="1">
            <a:spLocks/>
          </p:cNvSpPr>
          <p:nvPr/>
        </p:nvSpPr>
        <p:spPr>
          <a:xfrm>
            <a:off x="0" y="14990"/>
            <a:ext cx="12191999" cy="404949"/>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sz="2000" b="1" dirty="0"/>
          </a:p>
        </p:txBody>
      </p:sp>
      <p:cxnSp>
        <p:nvCxnSpPr>
          <p:cNvPr id="14" name="Düz Bağlayıcı 13"/>
          <p:cNvCxnSpPr/>
          <p:nvPr/>
        </p:nvCxnSpPr>
        <p:spPr>
          <a:xfrm>
            <a:off x="1" y="327858"/>
            <a:ext cx="12191999" cy="29980"/>
          </a:xfrm>
          <a:prstGeom prst="line">
            <a:avLst/>
          </a:prstGeom>
          <a:ln w="25400" cap="sq">
            <a:solidFill>
              <a:srgbClr val="C00000"/>
            </a:solidFill>
            <a:prstDash val="solid"/>
          </a:ln>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284810" y="6393090"/>
            <a:ext cx="11880000" cy="0"/>
          </a:xfrm>
          <a:prstGeom prst="line">
            <a:avLst/>
          </a:prstGeom>
          <a:ln w="25400" cap="sq">
            <a:solidFill>
              <a:srgbClr val="C00000"/>
            </a:solidFill>
            <a:prstDash val="solid"/>
          </a:ln>
        </p:spPr>
        <p:style>
          <a:lnRef idx="1">
            <a:schemeClr val="accent1"/>
          </a:lnRef>
          <a:fillRef idx="0">
            <a:schemeClr val="accent1"/>
          </a:fillRef>
          <a:effectRef idx="0">
            <a:schemeClr val="accent1"/>
          </a:effectRef>
          <a:fontRef idx="minor">
            <a:schemeClr val="tx1"/>
          </a:fontRef>
        </p:style>
      </p:cxnSp>
      <p:sp>
        <p:nvSpPr>
          <p:cNvPr id="9" name="Alt Başlık 2"/>
          <p:cNvSpPr txBox="1">
            <a:spLocks/>
          </p:cNvSpPr>
          <p:nvPr/>
        </p:nvSpPr>
        <p:spPr>
          <a:xfrm>
            <a:off x="0" y="6453050"/>
            <a:ext cx="12192000" cy="404949"/>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sz="2000" b="1" dirty="0"/>
              <a:t>            </a:t>
            </a:r>
            <a:r>
              <a:rPr lang="tr-TR" sz="2000" b="1" dirty="0" smtClean="0"/>
              <a:t>Kalkınma Ajansları Genel Müdürlüğü</a:t>
            </a:r>
            <a:endParaRPr lang="tr-TR" sz="2000" b="1" dirty="0"/>
          </a:p>
        </p:txBody>
      </p:sp>
      <p:pic>
        <p:nvPicPr>
          <p:cNvPr id="17" name="Resim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981" y="6071016"/>
            <a:ext cx="790545" cy="774287"/>
          </a:xfrm>
          <a:prstGeom prst="rect">
            <a:avLst/>
          </a:prstGeom>
        </p:spPr>
      </p:pic>
      <p:sp>
        <p:nvSpPr>
          <p:cNvPr id="10" name="Metin kutusu 9"/>
          <p:cNvSpPr txBox="1"/>
          <p:nvPr/>
        </p:nvSpPr>
        <p:spPr>
          <a:xfrm>
            <a:off x="2302525" y="32798"/>
            <a:ext cx="8086381" cy="400110"/>
          </a:xfrm>
          <a:prstGeom prst="rect">
            <a:avLst/>
          </a:prstGeom>
          <a:noFill/>
        </p:spPr>
        <p:txBody>
          <a:bodyPr wrap="square" rtlCol="0">
            <a:spAutoFit/>
          </a:bodyPr>
          <a:lstStyle/>
          <a:p>
            <a:pPr algn="ctr"/>
            <a:r>
              <a:rPr lang="tr-TR" sz="2000" b="1" dirty="0" smtClean="0"/>
              <a:t>Proje Bilgi Formu</a:t>
            </a:r>
            <a:endParaRPr lang="tr-TR" sz="2000" b="1" dirty="0"/>
          </a:p>
        </p:txBody>
      </p:sp>
      <p:pic>
        <p:nvPicPr>
          <p:cNvPr id="8" name="Resim 7"/>
          <p:cNvPicPr>
            <a:picLocks noChangeAspect="1"/>
          </p:cNvPicPr>
          <p:nvPr/>
        </p:nvPicPr>
        <p:blipFill>
          <a:blip r:embed="rId4"/>
          <a:stretch>
            <a:fillRect/>
          </a:stretch>
        </p:blipFill>
        <p:spPr>
          <a:xfrm>
            <a:off x="11035160" y="5703415"/>
            <a:ext cx="1156840" cy="1154585"/>
          </a:xfrm>
          <a:prstGeom prst="rect">
            <a:avLst/>
          </a:prstGeom>
        </p:spPr>
      </p:pic>
      <p:pic>
        <p:nvPicPr>
          <p:cNvPr id="2" name="Resim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91802" y="492867"/>
            <a:ext cx="8697104" cy="5798070"/>
          </a:xfrm>
          <a:prstGeom prst="rect">
            <a:avLst/>
          </a:prstGeom>
        </p:spPr>
      </p:pic>
    </p:spTree>
    <p:extLst>
      <p:ext uri="{BB962C8B-B14F-4D97-AF65-F5344CB8AC3E}">
        <p14:creationId xmlns:p14="http://schemas.microsoft.com/office/powerpoint/2010/main" val="17957564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lt Başlık 2"/>
          <p:cNvSpPr txBox="1">
            <a:spLocks/>
          </p:cNvSpPr>
          <p:nvPr/>
        </p:nvSpPr>
        <p:spPr>
          <a:xfrm>
            <a:off x="0" y="14990"/>
            <a:ext cx="12191999" cy="404949"/>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sz="2000" b="1" dirty="0"/>
          </a:p>
        </p:txBody>
      </p:sp>
      <p:cxnSp>
        <p:nvCxnSpPr>
          <p:cNvPr id="14" name="Düz Bağlayıcı 13"/>
          <p:cNvCxnSpPr/>
          <p:nvPr/>
        </p:nvCxnSpPr>
        <p:spPr>
          <a:xfrm>
            <a:off x="1" y="327858"/>
            <a:ext cx="12191999" cy="29980"/>
          </a:xfrm>
          <a:prstGeom prst="line">
            <a:avLst/>
          </a:prstGeom>
          <a:ln w="25400" cap="sq">
            <a:solidFill>
              <a:srgbClr val="C00000"/>
            </a:solidFill>
            <a:prstDash val="solid"/>
          </a:ln>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284810" y="6393090"/>
            <a:ext cx="11880000" cy="0"/>
          </a:xfrm>
          <a:prstGeom prst="line">
            <a:avLst/>
          </a:prstGeom>
          <a:ln w="25400" cap="sq">
            <a:solidFill>
              <a:srgbClr val="C00000"/>
            </a:solidFill>
            <a:prstDash val="solid"/>
          </a:ln>
        </p:spPr>
        <p:style>
          <a:lnRef idx="1">
            <a:schemeClr val="accent1"/>
          </a:lnRef>
          <a:fillRef idx="0">
            <a:schemeClr val="accent1"/>
          </a:fillRef>
          <a:effectRef idx="0">
            <a:schemeClr val="accent1"/>
          </a:effectRef>
          <a:fontRef idx="minor">
            <a:schemeClr val="tx1"/>
          </a:fontRef>
        </p:style>
      </p:cxnSp>
      <p:sp>
        <p:nvSpPr>
          <p:cNvPr id="9" name="Alt Başlık 2"/>
          <p:cNvSpPr txBox="1">
            <a:spLocks/>
          </p:cNvSpPr>
          <p:nvPr/>
        </p:nvSpPr>
        <p:spPr>
          <a:xfrm>
            <a:off x="0" y="6453050"/>
            <a:ext cx="12192000" cy="404949"/>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sz="2000" b="1" dirty="0"/>
              <a:t>            </a:t>
            </a:r>
            <a:r>
              <a:rPr lang="tr-TR" sz="2000" b="1" dirty="0" smtClean="0"/>
              <a:t>Kalkınma Ajansları Genel Müdürlüğü</a:t>
            </a:r>
            <a:endParaRPr lang="tr-TR" sz="2000" b="1" dirty="0"/>
          </a:p>
        </p:txBody>
      </p:sp>
      <p:pic>
        <p:nvPicPr>
          <p:cNvPr id="17" name="Resim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981" y="6071016"/>
            <a:ext cx="790545" cy="774287"/>
          </a:xfrm>
          <a:prstGeom prst="rect">
            <a:avLst/>
          </a:prstGeom>
        </p:spPr>
      </p:pic>
      <p:sp>
        <p:nvSpPr>
          <p:cNvPr id="10" name="Metin kutusu 9"/>
          <p:cNvSpPr txBox="1"/>
          <p:nvPr/>
        </p:nvSpPr>
        <p:spPr>
          <a:xfrm>
            <a:off x="2302525" y="32798"/>
            <a:ext cx="8086381" cy="400110"/>
          </a:xfrm>
          <a:prstGeom prst="rect">
            <a:avLst/>
          </a:prstGeom>
          <a:noFill/>
        </p:spPr>
        <p:txBody>
          <a:bodyPr wrap="square" rtlCol="0">
            <a:spAutoFit/>
          </a:bodyPr>
          <a:lstStyle/>
          <a:p>
            <a:pPr algn="ctr"/>
            <a:r>
              <a:rPr lang="tr-TR" sz="2000" b="1" dirty="0" smtClean="0"/>
              <a:t>Proje Bilgi Formu</a:t>
            </a:r>
            <a:endParaRPr lang="tr-TR" sz="2000" b="1" dirty="0"/>
          </a:p>
        </p:txBody>
      </p:sp>
      <p:pic>
        <p:nvPicPr>
          <p:cNvPr id="8" name="Resim 7"/>
          <p:cNvPicPr>
            <a:picLocks noChangeAspect="1"/>
          </p:cNvPicPr>
          <p:nvPr/>
        </p:nvPicPr>
        <p:blipFill>
          <a:blip r:embed="rId4"/>
          <a:stretch>
            <a:fillRect/>
          </a:stretch>
        </p:blipFill>
        <p:spPr>
          <a:xfrm>
            <a:off x="11035160" y="5703415"/>
            <a:ext cx="1156840" cy="1154585"/>
          </a:xfrm>
          <a:prstGeom prst="rect">
            <a:avLst/>
          </a:prstGeom>
        </p:spPr>
      </p:pic>
      <p:pic>
        <p:nvPicPr>
          <p:cNvPr id="2" name="Resim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77106" y="728926"/>
            <a:ext cx="9695408" cy="4944509"/>
          </a:xfrm>
          <a:prstGeom prst="rect">
            <a:avLst/>
          </a:prstGeom>
        </p:spPr>
      </p:pic>
    </p:spTree>
    <p:extLst>
      <p:ext uri="{BB962C8B-B14F-4D97-AF65-F5344CB8AC3E}">
        <p14:creationId xmlns:p14="http://schemas.microsoft.com/office/powerpoint/2010/main" val="25810608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lt Başlık 2"/>
          <p:cNvSpPr txBox="1">
            <a:spLocks/>
          </p:cNvSpPr>
          <p:nvPr/>
        </p:nvSpPr>
        <p:spPr>
          <a:xfrm>
            <a:off x="0" y="14990"/>
            <a:ext cx="12191999" cy="404949"/>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smtClean="0"/>
              <a:t>2020 Takvimi</a:t>
            </a:r>
            <a:endParaRPr lang="tr-TR" sz="2000" b="1" dirty="0"/>
          </a:p>
        </p:txBody>
      </p:sp>
      <p:cxnSp>
        <p:nvCxnSpPr>
          <p:cNvPr id="30" name="Düz Bağlayıcı 29"/>
          <p:cNvCxnSpPr/>
          <p:nvPr/>
        </p:nvCxnSpPr>
        <p:spPr>
          <a:xfrm>
            <a:off x="1" y="327858"/>
            <a:ext cx="12191999" cy="29980"/>
          </a:xfrm>
          <a:prstGeom prst="line">
            <a:avLst/>
          </a:prstGeom>
          <a:ln w="25400" cap="sq">
            <a:solidFill>
              <a:srgbClr val="C00000"/>
            </a:solidFill>
            <a:prstDash val="solid"/>
          </a:ln>
        </p:spPr>
        <p:style>
          <a:lnRef idx="1">
            <a:schemeClr val="accent1"/>
          </a:lnRef>
          <a:fillRef idx="0">
            <a:schemeClr val="accent1"/>
          </a:fillRef>
          <a:effectRef idx="0">
            <a:schemeClr val="accent1"/>
          </a:effectRef>
          <a:fontRef idx="minor">
            <a:schemeClr val="tx1"/>
          </a:fontRef>
        </p:style>
      </p:cxnSp>
      <p:sp>
        <p:nvSpPr>
          <p:cNvPr id="32" name="Alt Başlık 2"/>
          <p:cNvSpPr txBox="1">
            <a:spLocks/>
          </p:cNvSpPr>
          <p:nvPr/>
        </p:nvSpPr>
        <p:spPr>
          <a:xfrm>
            <a:off x="0" y="6453050"/>
            <a:ext cx="12192000" cy="404949"/>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sz="2000" b="1" dirty="0"/>
              <a:t>            Kalkınma Ajansları Genel Müdürlüğü</a:t>
            </a:r>
          </a:p>
          <a:p>
            <a:pPr algn="l"/>
            <a:endParaRPr lang="tr-TR" sz="2000" b="1" dirty="0"/>
          </a:p>
        </p:txBody>
      </p:sp>
      <p:cxnSp>
        <p:nvCxnSpPr>
          <p:cNvPr id="33" name="Düz Bağlayıcı 32"/>
          <p:cNvCxnSpPr/>
          <p:nvPr/>
        </p:nvCxnSpPr>
        <p:spPr>
          <a:xfrm>
            <a:off x="284810" y="6393090"/>
            <a:ext cx="11880000" cy="0"/>
          </a:xfrm>
          <a:prstGeom prst="line">
            <a:avLst/>
          </a:prstGeom>
          <a:ln w="25400" cap="sq">
            <a:solidFill>
              <a:srgbClr val="C00000"/>
            </a:solidFill>
            <a:prstDash val="solid"/>
          </a:ln>
        </p:spPr>
        <p:style>
          <a:lnRef idx="1">
            <a:schemeClr val="accent1"/>
          </a:lnRef>
          <a:fillRef idx="0">
            <a:schemeClr val="accent1"/>
          </a:fillRef>
          <a:effectRef idx="0">
            <a:schemeClr val="accent1"/>
          </a:effectRef>
          <a:fontRef idx="minor">
            <a:schemeClr val="tx1"/>
          </a:fontRef>
        </p:style>
      </p:cxnSp>
      <p:pic>
        <p:nvPicPr>
          <p:cNvPr id="34" name="Resim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981" y="6071016"/>
            <a:ext cx="790545" cy="774287"/>
          </a:xfrm>
          <a:prstGeom prst="rect">
            <a:avLst/>
          </a:prstGeom>
        </p:spPr>
      </p:pic>
      <p:sp>
        <p:nvSpPr>
          <p:cNvPr id="8" name="Metin kutusu 7">
            <a:extLst>
              <a:ext uri="{FF2B5EF4-FFF2-40B4-BE49-F238E27FC236}">
                <a16:creationId xmlns:a16="http://schemas.microsoft.com/office/drawing/2014/main" id="{ABA6D2F0-6B73-44FA-8866-4848096598AB}"/>
              </a:ext>
            </a:extLst>
          </p:cNvPr>
          <p:cNvSpPr txBox="1"/>
          <p:nvPr/>
        </p:nvSpPr>
        <p:spPr>
          <a:xfrm>
            <a:off x="744223" y="1167517"/>
            <a:ext cx="10961173" cy="4401205"/>
          </a:xfrm>
          <a:prstGeom prst="rect">
            <a:avLst/>
          </a:prstGeom>
          <a:noFill/>
        </p:spPr>
        <p:txBody>
          <a:bodyPr wrap="square" rtlCol="0">
            <a:spAutoFit/>
          </a:bodyPr>
          <a:lstStyle/>
          <a:p>
            <a:pPr marL="342900" indent="-342900">
              <a:lnSpc>
                <a:spcPct val="200000"/>
              </a:lnSpc>
              <a:buFont typeface="Arial" panose="020B0604020202020204" pitchFamily="34" charset="0"/>
              <a:buChar char="•"/>
            </a:pPr>
            <a:r>
              <a:rPr lang="tr-TR" sz="2000" b="1" dirty="0" smtClean="0"/>
              <a:t>SOGEP 2020 Yılı Usul ve Esasları taslağı oluşturuldu.</a:t>
            </a:r>
          </a:p>
          <a:p>
            <a:pPr marL="342900" indent="-342900">
              <a:lnSpc>
                <a:spcPct val="200000"/>
              </a:lnSpc>
              <a:buFont typeface="Arial" panose="020B0604020202020204" pitchFamily="34" charset="0"/>
              <a:buChar char="•"/>
            </a:pPr>
            <a:r>
              <a:rPr lang="tr-TR" sz="2000" b="1" dirty="0" smtClean="0"/>
              <a:t>Hazine ve Maliye Bakanlığı, Strateji ve Bütçe Başkanlığı ve Sayıştay görüşü alınacak.</a:t>
            </a:r>
          </a:p>
          <a:p>
            <a:pPr marL="342900" indent="-342900">
              <a:lnSpc>
                <a:spcPct val="200000"/>
              </a:lnSpc>
              <a:buFont typeface="Arial" panose="020B0604020202020204" pitchFamily="34" charset="0"/>
              <a:buChar char="•"/>
            </a:pPr>
            <a:r>
              <a:rPr lang="tr-TR" sz="2000" b="1" u="sng" dirty="0" smtClean="0"/>
              <a:t>Başvurular İçin Tahmini Takvim:</a:t>
            </a:r>
          </a:p>
          <a:p>
            <a:pPr marL="800100" lvl="1" indent="-342900">
              <a:lnSpc>
                <a:spcPct val="200000"/>
              </a:lnSpc>
              <a:buFont typeface="Arial" panose="020B0604020202020204" pitchFamily="34" charset="0"/>
              <a:buChar char="•"/>
            </a:pPr>
            <a:r>
              <a:rPr lang="tr-TR" sz="2000" b="1" dirty="0" smtClean="0"/>
              <a:t>Nisan: Usul ve Esasların Ajanslara duyurulması</a:t>
            </a:r>
          </a:p>
          <a:p>
            <a:pPr marL="800100" lvl="1" indent="-342900">
              <a:lnSpc>
                <a:spcPct val="200000"/>
              </a:lnSpc>
              <a:buFont typeface="Arial" panose="020B0604020202020204" pitchFamily="34" charset="0"/>
              <a:buChar char="•"/>
            </a:pPr>
            <a:r>
              <a:rPr lang="tr-TR" sz="2000" b="1" dirty="0" smtClean="0"/>
              <a:t>Mayıs - Haziran: Ajanslardan proje tekliflerinin alınması</a:t>
            </a:r>
          </a:p>
          <a:p>
            <a:pPr marL="800100" lvl="1" indent="-342900">
              <a:lnSpc>
                <a:spcPct val="200000"/>
              </a:lnSpc>
              <a:buFont typeface="Arial" panose="020B0604020202020204" pitchFamily="34" charset="0"/>
              <a:buChar char="•"/>
            </a:pPr>
            <a:r>
              <a:rPr lang="tr-TR" sz="2000" b="1" dirty="0" smtClean="0"/>
              <a:t>Temmuz - Ağustos: Proje değerlendirmeleri, Ajanslarla panel</a:t>
            </a:r>
          </a:p>
          <a:p>
            <a:pPr marL="800100" lvl="1" indent="-342900">
              <a:lnSpc>
                <a:spcPct val="200000"/>
              </a:lnSpc>
              <a:buFont typeface="Arial" panose="020B0604020202020204" pitchFamily="34" charset="0"/>
              <a:buChar char="•"/>
            </a:pPr>
            <a:r>
              <a:rPr lang="tr-TR" sz="2000" b="1" dirty="0" smtClean="0"/>
              <a:t>Eylül: Proje onaylarının yapılması ve ödeneğin serbest bırakılması </a:t>
            </a:r>
          </a:p>
        </p:txBody>
      </p:sp>
      <p:pic>
        <p:nvPicPr>
          <p:cNvPr id="2" name="Resim 1"/>
          <p:cNvPicPr>
            <a:picLocks noChangeAspect="1"/>
          </p:cNvPicPr>
          <p:nvPr/>
        </p:nvPicPr>
        <p:blipFill>
          <a:blip r:embed="rId3"/>
          <a:stretch>
            <a:fillRect/>
          </a:stretch>
        </p:blipFill>
        <p:spPr>
          <a:xfrm>
            <a:off x="11035160" y="5703415"/>
            <a:ext cx="1156840" cy="1154585"/>
          </a:xfrm>
          <a:prstGeom prst="rect">
            <a:avLst/>
          </a:prstGeom>
        </p:spPr>
      </p:pic>
    </p:spTree>
    <p:extLst>
      <p:ext uri="{BB962C8B-B14F-4D97-AF65-F5344CB8AC3E}">
        <p14:creationId xmlns:p14="http://schemas.microsoft.com/office/powerpoint/2010/main" val="35048096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3145" y="417797"/>
            <a:ext cx="7990423" cy="6025961"/>
          </a:xfrm>
          <a:prstGeom prst="rect">
            <a:avLst/>
          </a:prstGeom>
        </p:spPr>
      </p:pic>
      <p:sp>
        <p:nvSpPr>
          <p:cNvPr id="13" name="Alt Başlık 2"/>
          <p:cNvSpPr txBox="1">
            <a:spLocks/>
          </p:cNvSpPr>
          <p:nvPr/>
        </p:nvSpPr>
        <p:spPr>
          <a:xfrm>
            <a:off x="0" y="14990"/>
            <a:ext cx="12191999" cy="404949"/>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sz="2000" b="1" dirty="0"/>
          </a:p>
        </p:txBody>
      </p:sp>
      <p:cxnSp>
        <p:nvCxnSpPr>
          <p:cNvPr id="14" name="Düz Bağlayıcı 13"/>
          <p:cNvCxnSpPr/>
          <p:nvPr/>
        </p:nvCxnSpPr>
        <p:spPr>
          <a:xfrm>
            <a:off x="1" y="327858"/>
            <a:ext cx="12191999" cy="29980"/>
          </a:xfrm>
          <a:prstGeom prst="line">
            <a:avLst/>
          </a:prstGeom>
          <a:ln w="25400" cap="sq">
            <a:solidFill>
              <a:srgbClr val="C00000"/>
            </a:solidFill>
            <a:prstDash val="solid"/>
          </a:ln>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284810" y="6393090"/>
            <a:ext cx="11880000" cy="0"/>
          </a:xfrm>
          <a:prstGeom prst="line">
            <a:avLst/>
          </a:prstGeom>
          <a:ln w="25400" cap="sq">
            <a:solidFill>
              <a:srgbClr val="C00000"/>
            </a:solidFill>
            <a:prstDash val="solid"/>
          </a:ln>
        </p:spPr>
        <p:style>
          <a:lnRef idx="1">
            <a:schemeClr val="accent1"/>
          </a:lnRef>
          <a:fillRef idx="0">
            <a:schemeClr val="accent1"/>
          </a:fillRef>
          <a:effectRef idx="0">
            <a:schemeClr val="accent1"/>
          </a:effectRef>
          <a:fontRef idx="minor">
            <a:schemeClr val="tx1"/>
          </a:fontRef>
        </p:style>
      </p:cxnSp>
      <p:sp>
        <p:nvSpPr>
          <p:cNvPr id="9" name="Alt Başlık 2"/>
          <p:cNvSpPr txBox="1">
            <a:spLocks/>
          </p:cNvSpPr>
          <p:nvPr/>
        </p:nvSpPr>
        <p:spPr>
          <a:xfrm>
            <a:off x="0" y="6453050"/>
            <a:ext cx="12192000" cy="404949"/>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sz="2000" b="1" dirty="0"/>
              <a:t>            </a:t>
            </a:r>
            <a:r>
              <a:rPr lang="tr-TR" sz="2000" b="1" dirty="0" smtClean="0"/>
              <a:t>Kalkınma Ajansları Genel Müdürlüğü</a:t>
            </a:r>
            <a:endParaRPr lang="tr-TR" sz="2000" b="1" dirty="0"/>
          </a:p>
        </p:txBody>
      </p:sp>
      <p:pic>
        <p:nvPicPr>
          <p:cNvPr id="17" name="Resim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981" y="6071016"/>
            <a:ext cx="790545" cy="774287"/>
          </a:xfrm>
          <a:prstGeom prst="rect">
            <a:avLst/>
          </a:prstGeom>
        </p:spPr>
      </p:pic>
      <p:sp>
        <p:nvSpPr>
          <p:cNvPr id="10" name="Metin kutusu 9"/>
          <p:cNvSpPr txBox="1"/>
          <p:nvPr/>
        </p:nvSpPr>
        <p:spPr>
          <a:xfrm>
            <a:off x="2302525" y="32798"/>
            <a:ext cx="8086381" cy="400110"/>
          </a:xfrm>
          <a:prstGeom prst="rect">
            <a:avLst/>
          </a:prstGeom>
          <a:noFill/>
        </p:spPr>
        <p:txBody>
          <a:bodyPr wrap="square" rtlCol="0">
            <a:spAutoFit/>
          </a:bodyPr>
          <a:lstStyle/>
          <a:p>
            <a:pPr algn="ctr"/>
            <a:r>
              <a:rPr lang="tr-TR" sz="2000" b="1" dirty="0" smtClean="0"/>
              <a:t>Proje Bilgi Formu</a:t>
            </a:r>
            <a:endParaRPr lang="tr-TR" sz="2000" b="1" dirty="0"/>
          </a:p>
        </p:txBody>
      </p:sp>
      <p:pic>
        <p:nvPicPr>
          <p:cNvPr id="8" name="Resim 7"/>
          <p:cNvPicPr>
            <a:picLocks noChangeAspect="1"/>
          </p:cNvPicPr>
          <p:nvPr/>
        </p:nvPicPr>
        <p:blipFill>
          <a:blip r:embed="rId5"/>
          <a:stretch>
            <a:fillRect/>
          </a:stretch>
        </p:blipFill>
        <p:spPr>
          <a:xfrm>
            <a:off x="11035160" y="5703415"/>
            <a:ext cx="1156840" cy="1154585"/>
          </a:xfrm>
          <a:prstGeom prst="rect">
            <a:avLst/>
          </a:prstGeom>
        </p:spPr>
      </p:pic>
    </p:spTree>
    <p:extLst>
      <p:ext uri="{BB962C8B-B14F-4D97-AF65-F5344CB8AC3E}">
        <p14:creationId xmlns:p14="http://schemas.microsoft.com/office/powerpoint/2010/main" val="33475327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49961" y="350510"/>
            <a:ext cx="6009900" cy="6102539"/>
          </a:xfrm>
          <a:prstGeom prst="rect">
            <a:avLst/>
          </a:prstGeom>
        </p:spPr>
      </p:pic>
      <p:sp>
        <p:nvSpPr>
          <p:cNvPr id="13" name="Alt Başlık 2"/>
          <p:cNvSpPr txBox="1">
            <a:spLocks/>
          </p:cNvSpPr>
          <p:nvPr/>
        </p:nvSpPr>
        <p:spPr>
          <a:xfrm>
            <a:off x="0" y="14990"/>
            <a:ext cx="12191999" cy="404949"/>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sz="2000" b="1" dirty="0"/>
          </a:p>
        </p:txBody>
      </p:sp>
      <p:cxnSp>
        <p:nvCxnSpPr>
          <p:cNvPr id="14" name="Düz Bağlayıcı 13"/>
          <p:cNvCxnSpPr/>
          <p:nvPr/>
        </p:nvCxnSpPr>
        <p:spPr>
          <a:xfrm>
            <a:off x="1" y="327858"/>
            <a:ext cx="12191999" cy="29980"/>
          </a:xfrm>
          <a:prstGeom prst="line">
            <a:avLst/>
          </a:prstGeom>
          <a:ln w="25400" cap="sq">
            <a:solidFill>
              <a:srgbClr val="C00000"/>
            </a:solidFill>
            <a:prstDash val="solid"/>
          </a:ln>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284810" y="6393090"/>
            <a:ext cx="11880000" cy="0"/>
          </a:xfrm>
          <a:prstGeom prst="line">
            <a:avLst/>
          </a:prstGeom>
          <a:ln w="25400" cap="sq">
            <a:solidFill>
              <a:srgbClr val="C00000"/>
            </a:solidFill>
            <a:prstDash val="solid"/>
          </a:ln>
        </p:spPr>
        <p:style>
          <a:lnRef idx="1">
            <a:schemeClr val="accent1"/>
          </a:lnRef>
          <a:fillRef idx="0">
            <a:schemeClr val="accent1"/>
          </a:fillRef>
          <a:effectRef idx="0">
            <a:schemeClr val="accent1"/>
          </a:effectRef>
          <a:fontRef idx="minor">
            <a:schemeClr val="tx1"/>
          </a:fontRef>
        </p:style>
      </p:cxnSp>
      <p:sp>
        <p:nvSpPr>
          <p:cNvPr id="9" name="Alt Başlık 2"/>
          <p:cNvSpPr txBox="1">
            <a:spLocks/>
          </p:cNvSpPr>
          <p:nvPr/>
        </p:nvSpPr>
        <p:spPr>
          <a:xfrm>
            <a:off x="0" y="6453050"/>
            <a:ext cx="12192000" cy="404949"/>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sz="2000" b="1" dirty="0"/>
              <a:t>            </a:t>
            </a:r>
            <a:r>
              <a:rPr lang="tr-TR" sz="2000" b="1" dirty="0" smtClean="0"/>
              <a:t>Kalkınma Ajansları Genel Müdürlüğü</a:t>
            </a:r>
            <a:endParaRPr lang="tr-TR" sz="2000" b="1" dirty="0"/>
          </a:p>
        </p:txBody>
      </p:sp>
      <p:pic>
        <p:nvPicPr>
          <p:cNvPr id="17" name="Resim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981" y="6071016"/>
            <a:ext cx="790545" cy="774287"/>
          </a:xfrm>
          <a:prstGeom prst="rect">
            <a:avLst/>
          </a:prstGeom>
        </p:spPr>
      </p:pic>
      <p:sp>
        <p:nvSpPr>
          <p:cNvPr id="10" name="Metin kutusu 9"/>
          <p:cNvSpPr txBox="1"/>
          <p:nvPr/>
        </p:nvSpPr>
        <p:spPr>
          <a:xfrm>
            <a:off x="2302525" y="32798"/>
            <a:ext cx="8086381" cy="400110"/>
          </a:xfrm>
          <a:prstGeom prst="rect">
            <a:avLst/>
          </a:prstGeom>
          <a:noFill/>
        </p:spPr>
        <p:txBody>
          <a:bodyPr wrap="square" rtlCol="0">
            <a:spAutoFit/>
          </a:bodyPr>
          <a:lstStyle/>
          <a:p>
            <a:pPr algn="ctr"/>
            <a:r>
              <a:rPr lang="tr-TR" sz="2000" b="1" dirty="0" smtClean="0"/>
              <a:t>Proje Bilgi Formu</a:t>
            </a:r>
            <a:endParaRPr lang="tr-TR" sz="2000" b="1" dirty="0"/>
          </a:p>
        </p:txBody>
      </p:sp>
      <p:pic>
        <p:nvPicPr>
          <p:cNvPr id="8" name="Resim 7"/>
          <p:cNvPicPr>
            <a:picLocks noChangeAspect="1"/>
          </p:cNvPicPr>
          <p:nvPr/>
        </p:nvPicPr>
        <p:blipFill>
          <a:blip r:embed="rId5"/>
          <a:stretch>
            <a:fillRect/>
          </a:stretch>
        </p:blipFill>
        <p:spPr>
          <a:xfrm>
            <a:off x="11035160" y="5703415"/>
            <a:ext cx="1156840" cy="1154585"/>
          </a:xfrm>
          <a:prstGeom prst="rect">
            <a:avLst/>
          </a:prstGeom>
        </p:spPr>
      </p:pic>
    </p:spTree>
    <p:extLst>
      <p:ext uri="{BB962C8B-B14F-4D97-AF65-F5344CB8AC3E}">
        <p14:creationId xmlns:p14="http://schemas.microsoft.com/office/powerpoint/2010/main" val="27705912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lt Başlık 2"/>
          <p:cNvSpPr txBox="1">
            <a:spLocks/>
          </p:cNvSpPr>
          <p:nvPr/>
        </p:nvSpPr>
        <p:spPr>
          <a:xfrm>
            <a:off x="0" y="14990"/>
            <a:ext cx="12191999" cy="404949"/>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sz="2000" b="1" dirty="0"/>
          </a:p>
        </p:txBody>
      </p:sp>
      <p:cxnSp>
        <p:nvCxnSpPr>
          <p:cNvPr id="14" name="Düz Bağlayıcı 13"/>
          <p:cNvCxnSpPr/>
          <p:nvPr/>
        </p:nvCxnSpPr>
        <p:spPr>
          <a:xfrm>
            <a:off x="1" y="327858"/>
            <a:ext cx="12191999" cy="29980"/>
          </a:xfrm>
          <a:prstGeom prst="line">
            <a:avLst/>
          </a:prstGeom>
          <a:ln w="25400" cap="sq">
            <a:solidFill>
              <a:srgbClr val="C00000"/>
            </a:solidFill>
            <a:prstDash val="solid"/>
          </a:ln>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284810" y="6393090"/>
            <a:ext cx="11880000" cy="0"/>
          </a:xfrm>
          <a:prstGeom prst="line">
            <a:avLst/>
          </a:prstGeom>
          <a:ln w="25400" cap="sq">
            <a:solidFill>
              <a:srgbClr val="C00000"/>
            </a:solidFill>
            <a:prstDash val="solid"/>
          </a:ln>
        </p:spPr>
        <p:style>
          <a:lnRef idx="1">
            <a:schemeClr val="accent1"/>
          </a:lnRef>
          <a:fillRef idx="0">
            <a:schemeClr val="accent1"/>
          </a:fillRef>
          <a:effectRef idx="0">
            <a:schemeClr val="accent1"/>
          </a:effectRef>
          <a:fontRef idx="minor">
            <a:schemeClr val="tx1"/>
          </a:fontRef>
        </p:style>
      </p:cxnSp>
      <p:sp>
        <p:nvSpPr>
          <p:cNvPr id="9" name="Alt Başlık 2"/>
          <p:cNvSpPr txBox="1">
            <a:spLocks/>
          </p:cNvSpPr>
          <p:nvPr/>
        </p:nvSpPr>
        <p:spPr>
          <a:xfrm>
            <a:off x="0" y="6453050"/>
            <a:ext cx="12192000" cy="404949"/>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sz="2000" b="1" dirty="0"/>
              <a:t>            </a:t>
            </a:r>
            <a:r>
              <a:rPr lang="tr-TR" sz="2000" b="1" dirty="0" smtClean="0"/>
              <a:t>Kalkınma Ajansları Genel Müdürlüğü</a:t>
            </a:r>
            <a:endParaRPr lang="tr-TR" sz="2000" b="1" dirty="0"/>
          </a:p>
        </p:txBody>
      </p:sp>
      <p:pic>
        <p:nvPicPr>
          <p:cNvPr id="17" name="Resim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981" y="6071016"/>
            <a:ext cx="790545" cy="774287"/>
          </a:xfrm>
          <a:prstGeom prst="rect">
            <a:avLst/>
          </a:prstGeom>
        </p:spPr>
      </p:pic>
      <p:sp>
        <p:nvSpPr>
          <p:cNvPr id="10" name="Metin kutusu 9"/>
          <p:cNvSpPr txBox="1"/>
          <p:nvPr/>
        </p:nvSpPr>
        <p:spPr>
          <a:xfrm>
            <a:off x="2302525" y="32798"/>
            <a:ext cx="8086381" cy="400110"/>
          </a:xfrm>
          <a:prstGeom prst="rect">
            <a:avLst/>
          </a:prstGeom>
          <a:noFill/>
        </p:spPr>
        <p:txBody>
          <a:bodyPr wrap="square" rtlCol="0">
            <a:spAutoFit/>
          </a:bodyPr>
          <a:lstStyle/>
          <a:p>
            <a:pPr algn="ctr"/>
            <a:r>
              <a:rPr lang="tr-TR" sz="2000" b="1" dirty="0" smtClean="0"/>
              <a:t>Tartışma Başlıkları</a:t>
            </a:r>
            <a:endParaRPr lang="tr-TR" sz="2000" b="1" dirty="0"/>
          </a:p>
        </p:txBody>
      </p:sp>
      <p:pic>
        <p:nvPicPr>
          <p:cNvPr id="8" name="Resim 7"/>
          <p:cNvPicPr>
            <a:picLocks noChangeAspect="1"/>
          </p:cNvPicPr>
          <p:nvPr/>
        </p:nvPicPr>
        <p:blipFill>
          <a:blip r:embed="rId4"/>
          <a:stretch>
            <a:fillRect/>
          </a:stretch>
        </p:blipFill>
        <p:spPr>
          <a:xfrm>
            <a:off x="11035160" y="5703415"/>
            <a:ext cx="1156840" cy="1154585"/>
          </a:xfrm>
          <a:prstGeom prst="rect">
            <a:avLst/>
          </a:prstGeom>
        </p:spPr>
      </p:pic>
      <p:sp>
        <p:nvSpPr>
          <p:cNvPr id="2" name="Metin kutusu 1"/>
          <p:cNvSpPr txBox="1"/>
          <p:nvPr/>
        </p:nvSpPr>
        <p:spPr>
          <a:xfrm>
            <a:off x="1217184" y="4325816"/>
            <a:ext cx="10015252" cy="523220"/>
          </a:xfrm>
          <a:prstGeom prst="rect">
            <a:avLst/>
          </a:prstGeom>
          <a:noFill/>
        </p:spPr>
        <p:txBody>
          <a:bodyPr wrap="square" rtlCol="0">
            <a:spAutoFit/>
          </a:bodyPr>
          <a:lstStyle/>
          <a:p>
            <a:pPr algn="ctr"/>
            <a:r>
              <a:rPr lang="tr-TR" sz="2800" b="1" dirty="0" smtClean="0"/>
              <a:t>Teşekkürler.</a:t>
            </a:r>
            <a:endParaRPr lang="tr-TR" sz="2800" b="1" dirty="0"/>
          </a:p>
        </p:txBody>
      </p:sp>
      <p:pic>
        <p:nvPicPr>
          <p:cNvPr id="11" name="Resim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40604" y="1644715"/>
            <a:ext cx="2321843" cy="2274093"/>
          </a:xfrm>
          <a:prstGeom prst="rect">
            <a:avLst/>
          </a:prstGeom>
        </p:spPr>
      </p:pic>
    </p:spTree>
    <p:extLst>
      <p:ext uri="{BB962C8B-B14F-4D97-AF65-F5344CB8AC3E}">
        <p14:creationId xmlns:p14="http://schemas.microsoft.com/office/powerpoint/2010/main" val="2952396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lt Başlık 2"/>
          <p:cNvSpPr txBox="1">
            <a:spLocks/>
          </p:cNvSpPr>
          <p:nvPr/>
        </p:nvSpPr>
        <p:spPr>
          <a:xfrm>
            <a:off x="0" y="14990"/>
            <a:ext cx="12191999" cy="404949"/>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smtClean="0"/>
              <a:t>2020 SOGEP Vizyonu</a:t>
            </a:r>
            <a:endParaRPr lang="tr-TR" sz="2000" b="1" dirty="0"/>
          </a:p>
        </p:txBody>
      </p:sp>
      <p:cxnSp>
        <p:nvCxnSpPr>
          <p:cNvPr id="30" name="Düz Bağlayıcı 29"/>
          <p:cNvCxnSpPr/>
          <p:nvPr/>
        </p:nvCxnSpPr>
        <p:spPr>
          <a:xfrm>
            <a:off x="1" y="327858"/>
            <a:ext cx="12191999" cy="29980"/>
          </a:xfrm>
          <a:prstGeom prst="line">
            <a:avLst/>
          </a:prstGeom>
          <a:ln w="25400" cap="sq">
            <a:solidFill>
              <a:srgbClr val="C00000"/>
            </a:solidFill>
            <a:prstDash val="solid"/>
          </a:ln>
        </p:spPr>
        <p:style>
          <a:lnRef idx="1">
            <a:schemeClr val="accent1"/>
          </a:lnRef>
          <a:fillRef idx="0">
            <a:schemeClr val="accent1"/>
          </a:fillRef>
          <a:effectRef idx="0">
            <a:schemeClr val="accent1"/>
          </a:effectRef>
          <a:fontRef idx="minor">
            <a:schemeClr val="tx1"/>
          </a:fontRef>
        </p:style>
      </p:cxnSp>
      <p:sp>
        <p:nvSpPr>
          <p:cNvPr id="32" name="Alt Başlık 2"/>
          <p:cNvSpPr txBox="1">
            <a:spLocks/>
          </p:cNvSpPr>
          <p:nvPr/>
        </p:nvSpPr>
        <p:spPr>
          <a:xfrm>
            <a:off x="0" y="6453050"/>
            <a:ext cx="12192000" cy="404949"/>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sz="2000" b="1" dirty="0"/>
              <a:t>            Kalkınma Ajansları Genel Müdürlüğü</a:t>
            </a:r>
          </a:p>
          <a:p>
            <a:pPr algn="l"/>
            <a:endParaRPr lang="tr-TR" sz="2000" b="1" dirty="0"/>
          </a:p>
        </p:txBody>
      </p:sp>
      <p:cxnSp>
        <p:nvCxnSpPr>
          <p:cNvPr id="33" name="Düz Bağlayıcı 32"/>
          <p:cNvCxnSpPr/>
          <p:nvPr/>
        </p:nvCxnSpPr>
        <p:spPr>
          <a:xfrm>
            <a:off x="284810" y="6393090"/>
            <a:ext cx="11880000" cy="0"/>
          </a:xfrm>
          <a:prstGeom prst="line">
            <a:avLst/>
          </a:prstGeom>
          <a:ln w="25400" cap="sq">
            <a:solidFill>
              <a:srgbClr val="C00000"/>
            </a:solidFill>
            <a:prstDash val="solid"/>
          </a:ln>
        </p:spPr>
        <p:style>
          <a:lnRef idx="1">
            <a:schemeClr val="accent1"/>
          </a:lnRef>
          <a:fillRef idx="0">
            <a:schemeClr val="accent1"/>
          </a:fillRef>
          <a:effectRef idx="0">
            <a:schemeClr val="accent1"/>
          </a:effectRef>
          <a:fontRef idx="minor">
            <a:schemeClr val="tx1"/>
          </a:fontRef>
        </p:style>
      </p:cxnSp>
      <p:pic>
        <p:nvPicPr>
          <p:cNvPr id="34" name="Resim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981" y="6071016"/>
            <a:ext cx="790545" cy="774287"/>
          </a:xfrm>
          <a:prstGeom prst="rect">
            <a:avLst/>
          </a:prstGeom>
        </p:spPr>
      </p:pic>
      <p:sp>
        <p:nvSpPr>
          <p:cNvPr id="8" name="Metin kutusu 7">
            <a:extLst>
              <a:ext uri="{FF2B5EF4-FFF2-40B4-BE49-F238E27FC236}">
                <a16:creationId xmlns:a16="http://schemas.microsoft.com/office/drawing/2014/main" id="{ABA6D2F0-6B73-44FA-8866-4848096598AB}"/>
              </a:ext>
            </a:extLst>
          </p:cNvPr>
          <p:cNvSpPr txBox="1"/>
          <p:nvPr/>
        </p:nvSpPr>
        <p:spPr>
          <a:xfrm>
            <a:off x="744223" y="1677342"/>
            <a:ext cx="10961173" cy="2909130"/>
          </a:xfrm>
          <a:prstGeom prst="rect">
            <a:avLst/>
          </a:prstGeom>
          <a:noFill/>
        </p:spPr>
        <p:txBody>
          <a:bodyPr wrap="square" rtlCol="0">
            <a:spAutoFit/>
          </a:bodyPr>
          <a:lstStyle/>
          <a:p>
            <a:pPr algn="ctr">
              <a:lnSpc>
                <a:spcPct val="200000"/>
              </a:lnSpc>
            </a:pPr>
            <a:r>
              <a:rPr lang="tr-TR" sz="3200" b="1" i="1" dirty="0" smtClean="0">
                <a:solidFill>
                  <a:srgbClr val="C00000"/>
                </a:solidFill>
                <a:latin typeface="Book Antiqua" panose="02040602050305030304" pitchFamily="18" charset="0"/>
              </a:rPr>
              <a:t>Ajans güdümünde hazırlanmış, ildeki sosyal sorunu </a:t>
            </a:r>
            <a:r>
              <a:rPr lang="tr-TR" sz="3200" b="1" i="1" dirty="0">
                <a:solidFill>
                  <a:srgbClr val="C00000"/>
                </a:solidFill>
                <a:latin typeface="Book Antiqua" panose="02040602050305030304" pitchFamily="18" charset="0"/>
              </a:rPr>
              <a:t>ve müdahale </a:t>
            </a:r>
            <a:r>
              <a:rPr lang="tr-TR" sz="3200" b="1" i="1" dirty="0" smtClean="0">
                <a:solidFill>
                  <a:srgbClr val="C00000"/>
                </a:solidFill>
                <a:latin typeface="Book Antiqua" panose="02040602050305030304" pitchFamily="18" charset="0"/>
              </a:rPr>
              <a:t>yöntemini net bir bir şekilde tanımlayan model nitelikli, yenilikçi projeler</a:t>
            </a:r>
            <a:r>
              <a:rPr lang="tr-TR" sz="2000" b="1" i="1" dirty="0" smtClean="0">
                <a:solidFill>
                  <a:srgbClr val="C00000"/>
                </a:solidFill>
                <a:latin typeface="Book Antiqua" panose="02040602050305030304" pitchFamily="18" charset="0"/>
              </a:rPr>
              <a:t>.</a:t>
            </a:r>
          </a:p>
        </p:txBody>
      </p:sp>
      <p:sp>
        <p:nvSpPr>
          <p:cNvPr id="2" name="Metin kutusu 1"/>
          <p:cNvSpPr txBox="1"/>
          <p:nvPr/>
        </p:nvSpPr>
        <p:spPr>
          <a:xfrm>
            <a:off x="1928350" y="977545"/>
            <a:ext cx="9777046" cy="584775"/>
          </a:xfrm>
          <a:prstGeom prst="rect">
            <a:avLst/>
          </a:prstGeom>
          <a:noFill/>
        </p:spPr>
        <p:txBody>
          <a:bodyPr wrap="square" rtlCol="0">
            <a:spAutoFit/>
          </a:bodyPr>
          <a:lstStyle/>
          <a:p>
            <a:pPr algn="ctr"/>
            <a:r>
              <a:rPr lang="tr-TR" sz="3200" b="1" i="1" dirty="0">
                <a:latin typeface="Book Antiqua" panose="02040602050305030304" pitchFamily="18" charset="0"/>
              </a:rPr>
              <a:t>2020</a:t>
            </a:r>
            <a:r>
              <a:rPr lang="tr-TR" dirty="0" smtClean="0"/>
              <a:t> </a:t>
            </a:r>
            <a:r>
              <a:rPr lang="tr-TR" sz="3200" b="1" i="1" dirty="0">
                <a:latin typeface="Book Antiqua" panose="02040602050305030304" pitchFamily="18" charset="0"/>
              </a:rPr>
              <a:t>YILI</a:t>
            </a:r>
            <a:r>
              <a:rPr lang="tr-TR" dirty="0" smtClean="0"/>
              <a:t> </a:t>
            </a:r>
            <a:r>
              <a:rPr lang="tr-TR" sz="3200" b="1" i="1" dirty="0" smtClean="0">
                <a:latin typeface="Book Antiqua" panose="02040602050305030304" pitchFamily="18" charset="0"/>
              </a:rPr>
              <a:t>SOGEP</a:t>
            </a:r>
            <a:r>
              <a:rPr lang="tr-TR" dirty="0" smtClean="0"/>
              <a:t> </a:t>
            </a:r>
            <a:r>
              <a:rPr lang="tr-TR" sz="3200" b="1" i="1" dirty="0">
                <a:latin typeface="Book Antiqua" panose="02040602050305030304" pitchFamily="18" charset="0"/>
              </a:rPr>
              <a:t>PROJELERİ</a:t>
            </a:r>
            <a:r>
              <a:rPr lang="tr-TR" dirty="0" smtClean="0"/>
              <a:t> </a:t>
            </a:r>
            <a:r>
              <a:rPr lang="tr-TR" sz="3200" b="1" i="1" dirty="0" smtClean="0">
                <a:latin typeface="Book Antiqua" panose="02040602050305030304" pitchFamily="18" charset="0"/>
              </a:rPr>
              <a:t>İÇİN</a:t>
            </a:r>
            <a:r>
              <a:rPr lang="tr-TR" dirty="0" smtClean="0"/>
              <a:t> </a:t>
            </a:r>
            <a:r>
              <a:rPr lang="tr-TR" sz="3200" b="1" i="1" dirty="0">
                <a:latin typeface="Book Antiqua" panose="02040602050305030304" pitchFamily="18" charset="0"/>
              </a:rPr>
              <a:t>VİZYONUMUZ</a:t>
            </a:r>
          </a:p>
        </p:txBody>
      </p:sp>
      <p:pic>
        <p:nvPicPr>
          <p:cNvPr id="9" name="Resim 8"/>
          <p:cNvPicPr>
            <a:picLocks noChangeAspect="1"/>
          </p:cNvPicPr>
          <p:nvPr/>
        </p:nvPicPr>
        <p:blipFill>
          <a:blip r:embed="rId4"/>
          <a:stretch>
            <a:fillRect/>
          </a:stretch>
        </p:blipFill>
        <p:spPr>
          <a:xfrm>
            <a:off x="11035160" y="5703415"/>
            <a:ext cx="1156840" cy="1154585"/>
          </a:xfrm>
          <a:prstGeom prst="rect">
            <a:avLst/>
          </a:prstGeom>
        </p:spPr>
      </p:pic>
    </p:spTree>
    <p:extLst>
      <p:ext uri="{BB962C8B-B14F-4D97-AF65-F5344CB8AC3E}">
        <p14:creationId xmlns:p14="http://schemas.microsoft.com/office/powerpoint/2010/main" val="354825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lt Başlık 2"/>
          <p:cNvSpPr txBox="1">
            <a:spLocks/>
          </p:cNvSpPr>
          <p:nvPr/>
        </p:nvSpPr>
        <p:spPr>
          <a:xfrm>
            <a:off x="0" y="14990"/>
            <a:ext cx="12191999" cy="404949"/>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smtClean="0"/>
              <a:t>Program Öncelikleri</a:t>
            </a:r>
            <a:endParaRPr lang="tr-TR" sz="2000" b="1" dirty="0"/>
          </a:p>
        </p:txBody>
      </p:sp>
      <p:cxnSp>
        <p:nvCxnSpPr>
          <p:cNvPr id="30" name="Düz Bağlayıcı 29"/>
          <p:cNvCxnSpPr/>
          <p:nvPr/>
        </p:nvCxnSpPr>
        <p:spPr>
          <a:xfrm>
            <a:off x="1" y="327858"/>
            <a:ext cx="12191999" cy="29980"/>
          </a:xfrm>
          <a:prstGeom prst="line">
            <a:avLst/>
          </a:prstGeom>
          <a:ln w="25400" cap="sq">
            <a:solidFill>
              <a:srgbClr val="C00000"/>
            </a:solidFill>
            <a:prstDash val="solid"/>
          </a:ln>
        </p:spPr>
        <p:style>
          <a:lnRef idx="1">
            <a:schemeClr val="accent1"/>
          </a:lnRef>
          <a:fillRef idx="0">
            <a:schemeClr val="accent1"/>
          </a:fillRef>
          <a:effectRef idx="0">
            <a:schemeClr val="accent1"/>
          </a:effectRef>
          <a:fontRef idx="minor">
            <a:schemeClr val="tx1"/>
          </a:fontRef>
        </p:style>
      </p:cxnSp>
      <p:sp>
        <p:nvSpPr>
          <p:cNvPr id="32" name="Alt Başlık 2"/>
          <p:cNvSpPr txBox="1">
            <a:spLocks/>
          </p:cNvSpPr>
          <p:nvPr/>
        </p:nvSpPr>
        <p:spPr>
          <a:xfrm>
            <a:off x="0" y="6453050"/>
            <a:ext cx="12192000" cy="404949"/>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sz="2000" b="1" dirty="0"/>
              <a:t>            Kalkınma Ajansları Genel Müdürlüğü</a:t>
            </a:r>
          </a:p>
          <a:p>
            <a:pPr algn="l"/>
            <a:endParaRPr lang="tr-TR" sz="2000" b="1" dirty="0"/>
          </a:p>
        </p:txBody>
      </p:sp>
      <p:cxnSp>
        <p:nvCxnSpPr>
          <p:cNvPr id="33" name="Düz Bağlayıcı 32"/>
          <p:cNvCxnSpPr/>
          <p:nvPr/>
        </p:nvCxnSpPr>
        <p:spPr>
          <a:xfrm>
            <a:off x="284810" y="6393090"/>
            <a:ext cx="11880000" cy="0"/>
          </a:xfrm>
          <a:prstGeom prst="line">
            <a:avLst/>
          </a:prstGeom>
          <a:ln w="25400" cap="sq">
            <a:solidFill>
              <a:srgbClr val="C00000"/>
            </a:solidFill>
            <a:prstDash val="solid"/>
          </a:ln>
        </p:spPr>
        <p:style>
          <a:lnRef idx="1">
            <a:schemeClr val="accent1"/>
          </a:lnRef>
          <a:fillRef idx="0">
            <a:schemeClr val="accent1"/>
          </a:fillRef>
          <a:effectRef idx="0">
            <a:schemeClr val="accent1"/>
          </a:effectRef>
          <a:fontRef idx="minor">
            <a:schemeClr val="tx1"/>
          </a:fontRef>
        </p:style>
      </p:cxnSp>
      <p:pic>
        <p:nvPicPr>
          <p:cNvPr id="34" name="Resim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981" y="6071016"/>
            <a:ext cx="790545" cy="774287"/>
          </a:xfrm>
          <a:prstGeom prst="rect">
            <a:avLst/>
          </a:prstGeom>
        </p:spPr>
      </p:pic>
      <p:graphicFrame>
        <p:nvGraphicFramePr>
          <p:cNvPr id="3" name="Diyagram 2"/>
          <p:cNvGraphicFramePr/>
          <p:nvPr>
            <p:extLst>
              <p:ext uri="{D42A27DB-BD31-4B8C-83A1-F6EECF244321}">
                <p14:modId xmlns:p14="http://schemas.microsoft.com/office/powerpoint/2010/main" val="2056975069"/>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8" name="Resim 7"/>
          <p:cNvPicPr>
            <a:picLocks noChangeAspect="1"/>
          </p:cNvPicPr>
          <p:nvPr/>
        </p:nvPicPr>
        <p:blipFill>
          <a:blip r:embed="rId9"/>
          <a:stretch>
            <a:fillRect/>
          </a:stretch>
        </p:blipFill>
        <p:spPr>
          <a:xfrm>
            <a:off x="11035160" y="5703415"/>
            <a:ext cx="1156840" cy="1154585"/>
          </a:xfrm>
          <a:prstGeom prst="rect">
            <a:avLst/>
          </a:prstGeom>
        </p:spPr>
      </p:pic>
    </p:spTree>
    <p:extLst>
      <p:ext uri="{BB962C8B-B14F-4D97-AF65-F5344CB8AC3E}">
        <p14:creationId xmlns:p14="http://schemas.microsoft.com/office/powerpoint/2010/main" val="2350216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lt Başlık 2"/>
          <p:cNvSpPr txBox="1">
            <a:spLocks/>
          </p:cNvSpPr>
          <p:nvPr/>
        </p:nvSpPr>
        <p:spPr>
          <a:xfrm>
            <a:off x="0" y="14990"/>
            <a:ext cx="12191999" cy="404949"/>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t>Program Öncelikleri</a:t>
            </a:r>
          </a:p>
        </p:txBody>
      </p:sp>
      <p:cxnSp>
        <p:nvCxnSpPr>
          <p:cNvPr id="30" name="Düz Bağlayıcı 29"/>
          <p:cNvCxnSpPr/>
          <p:nvPr/>
        </p:nvCxnSpPr>
        <p:spPr>
          <a:xfrm>
            <a:off x="1" y="327858"/>
            <a:ext cx="12191999" cy="29980"/>
          </a:xfrm>
          <a:prstGeom prst="line">
            <a:avLst/>
          </a:prstGeom>
          <a:ln w="25400" cap="sq">
            <a:solidFill>
              <a:srgbClr val="C00000"/>
            </a:solidFill>
            <a:prstDash val="solid"/>
          </a:ln>
        </p:spPr>
        <p:style>
          <a:lnRef idx="1">
            <a:schemeClr val="accent1"/>
          </a:lnRef>
          <a:fillRef idx="0">
            <a:schemeClr val="accent1"/>
          </a:fillRef>
          <a:effectRef idx="0">
            <a:schemeClr val="accent1"/>
          </a:effectRef>
          <a:fontRef idx="minor">
            <a:schemeClr val="tx1"/>
          </a:fontRef>
        </p:style>
      </p:cxnSp>
      <p:sp>
        <p:nvSpPr>
          <p:cNvPr id="32" name="Alt Başlık 2"/>
          <p:cNvSpPr txBox="1">
            <a:spLocks/>
          </p:cNvSpPr>
          <p:nvPr/>
        </p:nvSpPr>
        <p:spPr>
          <a:xfrm>
            <a:off x="0" y="6453050"/>
            <a:ext cx="12192000" cy="404949"/>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sz="2000" b="1" dirty="0"/>
              <a:t>            Kalkınma Ajansları Genel Müdürlüğü</a:t>
            </a:r>
          </a:p>
          <a:p>
            <a:pPr algn="l"/>
            <a:endParaRPr lang="tr-TR" sz="2000" b="1" dirty="0"/>
          </a:p>
        </p:txBody>
      </p:sp>
      <p:cxnSp>
        <p:nvCxnSpPr>
          <p:cNvPr id="33" name="Düz Bağlayıcı 32"/>
          <p:cNvCxnSpPr/>
          <p:nvPr/>
        </p:nvCxnSpPr>
        <p:spPr>
          <a:xfrm>
            <a:off x="284810" y="6393090"/>
            <a:ext cx="11880000" cy="0"/>
          </a:xfrm>
          <a:prstGeom prst="line">
            <a:avLst/>
          </a:prstGeom>
          <a:ln w="25400" cap="sq">
            <a:solidFill>
              <a:srgbClr val="C00000"/>
            </a:solidFill>
            <a:prstDash val="solid"/>
          </a:ln>
        </p:spPr>
        <p:style>
          <a:lnRef idx="1">
            <a:schemeClr val="accent1"/>
          </a:lnRef>
          <a:fillRef idx="0">
            <a:schemeClr val="accent1"/>
          </a:fillRef>
          <a:effectRef idx="0">
            <a:schemeClr val="accent1"/>
          </a:effectRef>
          <a:fontRef idx="minor">
            <a:schemeClr val="tx1"/>
          </a:fontRef>
        </p:style>
      </p:cxnSp>
      <p:pic>
        <p:nvPicPr>
          <p:cNvPr id="34" name="Resim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981" y="6071016"/>
            <a:ext cx="790545" cy="774287"/>
          </a:xfrm>
          <a:prstGeom prst="rect">
            <a:avLst/>
          </a:prstGeom>
        </p:spPr>
      </p:pic>
      <p:sp>
        <p:nvSpPr>
          <p:cNvPr id="8" name="Metin kutusu 7">
            <a:extLst>
              <a:ext uri="{FF2B5EF4-FFF2-40B4-BE49-F238E27FC236}">
                <a16:creationId xmlns:a16="http://schemas.microsoft.com/office/drawing/2014/main" id="{ABA6D2F0-6B73-44FA-8866-4848096598AB}"/>
              </a:ext>
            </a:extLst>
          </p:cNvPr>
          <p:cNvSpPr txBox="1"/>
          <p:nvPr/>
        </p:nvSpPr>
        <p:spPr>
          <a:xfrm>
            <a:off x="716897" y="1483709"/>
            <a:ext cx="10961173" cy="3785652"/>
          </a:xfrm>
          <a:prstGeom prst="rect">
            <a:avLst/>
          </a:prstGeom>
          <a:noFill/>
        </p:spPr>
        <p:txBody>
          <a:bodyPr wrap="square" rtlCol="0">
            <a:spAutoFit/>
          </a:bodyPr>
          <a:lstStyle/>
          <a:p>
            <a:pPr marL="342900" indent="-342900">
              <a:lnSpc>
                <a:spcPct val="200000"/>
              </a:lnSpc>
              <a:buFont typeface="Arial" panose="020B0604020202020204" pitchFamily="34" charset="0"/>
              <a:buChar char="•"/>
            </a:pPr>
            <a:r>
              <a:rPr lang="tr-TR" sz="2000" b="1" dirty="0" smtClean="0"/>
              <a:t>Toplumun </a:t>
            </a:r>
            <a:r>
              <a:rPr lang="tr-TR" sz="2000" b="1" dirty="0"/>
              <a:t>dezavantajlı kesimlerinin istihdama katılımının kolaylaştırılmasına ve mesleki bilgi ve becerilerinin </a:t>
            </a:r>
            <a:r>
              <a:rPr lang="tr-TR" sz="2000" b="1" dirty="0" smtClean="0"/>
              <a:t>geliştirilmesine yönelik projeler,</a:t>
            </a:r>
            <a:endParaRPr lang="tr-TR" sz="2000" b="1" dirty="0"/>
          </a:p>
          <a:p>
            <a:pPr marL="342900" indent="-342900">
              <a:lnSpc>
                <a:spcPct val="200000"/>
              </a:lnSpc>
              <a:buFont typeface="Arial" panose="020B0604020202020204" pitchFamily="34" charset="0"/>
              <a:buChar char="•"/>
            </a:pPr>
            <a:r>
              <a:rPr lang="tr-TR" sz="2000" b="1" dirty="0" smtClean="0"/>
              <a:t>Genç </a:t>
            </a:r>
            <a:r>
              <a:rPr lang="tr-TR" sz="2000" b="1" dirty="0"/>
              <a:t>istihdamını </a:t>
            </a:r>
            <a:r>
              <a:rPr lang="tr-TR" sz="2000" b="1" dirty="0" smtClean="0"/>
              <a:t>artırılmasına yönelik projeler,</a:t>
            </a:r>
            <a:endParaRPr lang="tr-TR" sz="2000" b="1" dirty="0"/>
          </a:p>
          <a:p>
            <a:pPr marL="342900" indent="-342900">
              <a:lnSpc>
                <a:spcPct val="200000"/>
              </a:lnSpc>
              <a:buFont typeface="Arial" panose="020B0604020202020204" pitchFamily="34" charset="0"/>
              <a:buChar char="•"/>
            </a:pPr>
            <a:r>
              <a:rPr lang="tr-TR" sz="2000" b="1" dirty="0" smtClean="0"/>
              <a:t>İldeki </a:t>
            </a:r>
            <a:r>
              <a:rPr lang="tr-TR" sz="2000" b="1" dirty="0"/>
              <a:t>ve bölgedeki ihtiyaçlara uygun alanlarda nitelikli ve üretken beşerî sermayenin </a:t>
            </a:r>
            <a:r>
              <a:rPr lang="tr-TR" sz="2000" b="1" dirty="0" smtClean="0"/>
              <a:t>geliştirilmesine yönelik projeler.</a:t>
            </a:r>
          </a:p>
          <a:p>
            <a:pPr>
              <a:lnSpc>
                <a:spcPct val="200000"/>
              </a:lnSpc>
            </a:pPr>
            <a:endParaRPr lang="tr-TR" sz="2000" b="1" dirty="0"/>
          </a:p>
        </p:txBody>
      </p:sp>
      <p:sp>
        <p:nvSpPr>
          <p:cNvPr id="2" name="Dikdörtgen 1"/>
          <p:cNvSpPr/>
          <p:nvPr/>
        </p:nvSpPr>
        <p:spPr>
          <a:xfrm>
            <a:off x="616945" y="958467"/>
            <a:ext cx="8593156" cy="36355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tr-TR" sz="2000" b="1" dirty="0"/>
              <a:t>İstihdam Edilebilirliği Artırmak Önceliği Kapsamında Desteklenecek Projeler:</a:t>
            </a:r>
          </a:p>
        </p:txBody>
      </p:sp>
      <p:pic>
        <p:nvPicPr>
          <p:cNvPr id="9" name="Resim 8"/>
          <p:cNvPicPr>
            <a:picLocks noChangeAspect="1"/>
          </p:cNvPicPr>
          <p:nvPr/>
        </p:nvPicPr>
        <p:blipFill>
          <a:blip r:embed="rId3"/>
          <a:stretch>
            <a:fillRect/>
          </a:stretch>
        </p:blipFill>
        <p:spPr>
          <a:xfrm>
            <a:off x="11035160" y="5703415"/>
            <a:ext cx="1156840" cy="1154585"/>
          </a:xfrm>
          <a:prstGeom prst="rect">
            <a:avLst/>
          </a:prstGeom>
        </p:spPr>
      </p:pic>
    </p:spTree>
    <p:extLst>
      <p:ext uri="{BB962C8B-B14F-4D97-AF65-F5344CB8AC3E}">
        <p14:creationId xmlns:p14="http://schemas.microsoft.com/office/powerpoint/2010/main" val="363807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lt Başlık 2"/>
          <p:cNvSpPr txBox="1">
            <a:spLocks/>
          </p:cNvSpPr>
          <p:nvPr/>
        </p:nvSpPr>
        <p:spPr>
          <a:xfrm>
            <a:off x="0" y="14990"/>
            <a:ext cx="12191999" cy="404949"/>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t>Program Öncelikleri</a:t>
            </a:r>
          </a:p>
        </p:txBody>
      </p:sp>
      <p:cxnSp>
        <p:nvCxnSpPr>
          <p:cNvPr id="30" name="Düz Bağlayıcı 29"/>
          <p:cNvCxnSpPr/>
          <p:nvPr/>
        </p:nvCxnSpPr>
        <p:spPr>
          <a:xfrm>
            <a:off x="1" y="327858"/>
            <a:ext cx="12191999" cy="29980"/>
          </a:xfrm>
          <a:prstGeom prst="line">
            <a:avLst/>
          </a:prstGeom>
          <a:ln w="25400" cap="sq">
            <a:solidFill>
              <a:srgbClr val="C00000"/>
            </a:solidFill>
            <a:prstDash val="solid"/>
          </a:ln>
        </p:spPr>
        <p:style>
          <a:lnRef idx="1">
            <a:schemeClr val="accent1"/>
          </a:lnRef>
          <a:fillRef idx="0">
            <a:schemeClr val="accent1"/>
          </a:fillRef>
          <a:effectRef idx="0">
            <a:schemeClr val="accent1"/>
          </a:effectRef>
          <a:fontRef idx="minor">
            <a:schemeClr val="tx1"/>
          </a:fontRef>
        </p:style>
      </p:cxnSp>
      <p:sp>
        <p:nvSpPr>
          <p:cNvPr id="32" name="Alt Başlık 2"/>
          <p:cNvSpPr txBox="1">
            <a:spLocks/>
          </p:cNvSpPr>
          <p:nvPr/>
        </p:nvSpPr>
        <p:spPr>
          <a:xfrm>
            <a:off x="0" y="6453050"/>
            <a:ext cx="12192000" cy="404949"/>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sz="2000" b="1" dirty="0"/>
              <a:t>            Kalkınma Ajansları Genel Müdürlüğü</a:t>
            </a:r>
          </a:p>
          <a:p>
            <a:pPr algn="l"/>
            <a:endParaRPr lang="tr-TR" sz="2000" b="1" dirty="0"/>
          </a:p>
        </p:txBody>
      </p:sp>
      <p:cxnSp>
        <p:nvCxnSpPr>
          <p:cNvPr id="33" name="Düz Bağlayıcı 32"/>
          <p:cNvCxnSpPr/>
          <p:nvPr/>
        </p:nvCxnSpPr>
        <p:spPr>
          <a:xfrm>
            <a:off x="284810" y="6393090"/>
            <a:ext cx="11880000" cy="0"/>
          </a:xfrm>
          <a:prstGeom prst="line">
            <a:avLst/>
          </a:prstGeom>
          <a:ln w="25400" cap="sq">
            <a:solidFill>
              <a:srgbClr val="C00000"/>
            </a:solidFill>
            <a:prstDash val="solid"/>
          </a:ln>
        </p:spPr>
        <p:style>
          <a:lnRef idx="1">
            <a:schemeClr val="accent1"/>
          </a:lnRef>
          <a:fillRef idx="0">
            <a:schemeClr val="accent1"/>
          </a:fillRef>
          <a:effectRef idx="0">
            <a:schemeClr val="accent1"/>
          </a:effectRef>
          <a:fontRef idx="minor">
            <a:schemeClr val="tx1"/>
          </a:fontRef>
        </p:style>
      </p:cxnSp>
      <p:pic>
        <p:nvPicPr>
          <p:cNvPr id="34" name="Resim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981" y="6071016"/>
            <a:ext cx="790545" cy="774287"/>
          </a:xfrm>
          <a:prstGeom prst="rect">
            <a:avLst/>
          </a:prstGeom>
        </p:spPr>
      </p:pic>
      <p:sp>
        <p:nvSpPr>
          <p:cNvPr id="8" name="Metin kutusu 7">
            <a:extLst>
              <a:ext uri="{FF2B5EF4-FFF2-40B4-BE49-F238E27FC236}">
                <a16:creationId xmlns:a16="http://schemas.microsoft.com/office/drawing/2014/main" id="{ABA6D2F0-6B73-44FA-8866-4848096598AB}"/>
              </a:ext>
            </a:extLst>
          </p:cNvPr>
          <p:cNvSpPr txBox="1"/>
          <p:nvPr/>
        </p:nvSpPr>
        <p:spPr>
          <a:xfrm>
            <a:off x="744223" y="1419607"/>
            <a:ext cx="10961173" cy="3785652"/>
          </a:xfrm>
          <a:prstGeom prst="rect">
            <a:avLst/>
          </a:prstGeom>
          <a:noFill/>
        </p:spPr>
        <p:txBody>
          <a:bodyPr wrap="square" rtlCol="0">
            <a:spAutoFit/>
          </a:bodyPr>
          <a:lstStyle/>
          <a:p>
            <a:pPr marL="342900" indent="-342900">
              <a:lnSpc>
                <a:spcPct val="200000"/>
              </a:lnSpc>
              <a:buFont typeface="Arial" panose="020B0604020202020204" pitchFamily="34" charset="0"/>
              <a:buChar char="•"/>
            </a:pPr>
            <a:r>
              <a:rPr lang="tr-TR" sz="2000" b="1" dirty="0" smtClean="0"/>
              <a:t>Sosyal </a:t>
            </a:r>
            <a:r>
              <a:rPr lang="tr-TR" sz="2000" b="1" dirty="0"/>
              <a:t>girişimlerin kurulmasına ve kapasitelerinin </a:t>
            </a:r>
            <a:r>
              <a:rPr lang="tr-TR" sz="2000" b="1" dirty="0" smtClean="0"/>
              <a:t>artırılmasına </a:t>
            </a:r>
            <a:r>
              <a:rPr lang="tr-TR" sz="2000" b="1" dirty="0"/>
              <a:t>yönelik projeler</a:t>
            </a:r>
          </a:p>
          <a:p>
            <a:pPr marL="342900" indent="-342900">
              <a:lnSpc>
                <a:spcPct val="200000"/>
              </a:lnSpc>
              <a:buFont typeface="Arial" panose="020B0604020202020204" pitchFamily="34" charset="0"/>
              <a:buChar char="•"/>
            </a:pPr>
            <a:r>
              <a:rPr lang="tr-TR" sz="2000" b="1" dirty="0" smtClean="0"/>
              <a:t>İstihdam </a:t>
            </a:r>
            <a:r>
              <a:rPr lang="tr-TR" sz="2000" b="1" dirty="0"/>
              <a:t>edilebilirliğe ve sosyal içermeye ilişkin yenilikçi modeller </a:t>
            </a:r>
            <a:r>
              <a:rPr lang="tr-TR" sz="2000" b="1" dirty="0" smtClean="0"/>
              <a:t>geliştirilmesine </a:t>
            </a:r>
            <a:r>
              <a:rPr lang="tr-TR" sz="2000" b="1" dirty="0"/>
              <a:t>yönelik projeler</a:t>
            </a:r>
          </a:p>
          <a:p>
            <a:pPr marL="342900" indent="-342900">
              <a:lnSpc>
                <a:spcPct val="200000"/>
              </a:lnSpc>
              <a:buFont typeface="Arial" panose="020B0604020202020204" pitchFamily="34" charset="0"/>
              <a:buChar char="•"/>
            </a:pPr>
            <a:r>
              <a:rPr lang="tr-TR" sz="2000" b="1" dirty="0" smtClean="0"/>
              <a:t>Sosyal </a:t>
            </a:r>
            <a:r>
              <a:rPr lang="tr-TR" sz="2000" b="1" dirty="0"/>
              <a:t>girişimcilik ve sosyal yenilikçilik alanlarında hizmet veren/verecek olan aracı kurumların işleteceği, ekosistem güçlendirmeye yönelik merkezler, sosyal laboratuvarlar ile kuluçka ve hızlandırıcı programların </a:t>
            </a:r>
            <a:r>
              <a:rPr lang="tr-TR" sz="2000" b="1" dirty="0" smtClean="0"/>
              <a:t>uygulanmasına yönelik </a:t>
            </a:r>
            <a:r>
              <a:rPr lang="tr-TR" sz="2000" b="1" dirty="0"/>
              <a:t>projeler.</a:t>
            </a:r>
          </a:p>
          <a:p>
            <a:pPr>
              <a:lnSpc>
                <a:spcPct val="200000"/>
              </a:lnSpc>
            </a:pPr>
            <a:endParaRPr lang="tr-TR" sz="2000" b="1" dirty="0"/>
          </a:p>
        </p:txBody>
      </p:sp>
      <p:sp>
        <p:nvSpPr>
          <p:cNvPr id="9" name="Dikdörtgen 8"/>
          <p:cNvSpPr/>
          <p:nvPr/>
        </p:nvSpPr>
        <p:spPr>
          <a:xfrm>
            <a:off x="616945" y="958467"/>
            <a:ext cx="8593156" cy="363557"/>
          </a:xfrm>
          <a:prstGeom prst="rect">
            <a:avLst/>
          </a:prstGeom>
          <a:solidFill>
            <a:schemeClr val="accent2">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tr-TR" sz="2000" b="1" dirty="0"/>
              <a:t>Sosyal Girişimcilik ve Yenilikçilik Önceliği Kapsamında Desteklenecek Projeler:</a:t>
            </a:r>
          </a:p>
        </p:txBody>
      </p:sp>
      <p:pic>
        <p:nvPicPr>
          <p:cNvPr id="10" name="Resim 9"/>
          <p:cNvPicPr>
            <a:picLocks noChangeAspect="1"/>
          </p:cNvPicPr>
          <p:nvPr/>
        </p:nvPicPr>
        <p:blipFill>
          <a:blip r:embed="rId3"/>
          <a:stretch>
            <a:fillRect/>
          </a:stretch>
        </p:blipFill>
        <p:spPr>
          <a:xfrm>
            <a:off x="11035160" y="5703415"/>
            <a:ext cx="1156840" cy="1154585"/>
          </a:xfrm>
          <a:prstGeom prst="rect">
            <a:avLst/>
          </a:prstGeom>
        </p:spPr>
      </p:pic>
    </p:spTree>
    <p:extLst>
      <p:ext uri="{BB962C8B-B14F-4D97-AF65-F5344CB8AC3E}">
        <p14:creationId xmlns:p14="http://schemas.microsoft.com/office/powerpoint/2010/main" val="11279445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lt Başlık 2"/>
          <p:cNvSpPr txBox="1">
            <a:spLocks/>
          </p:cNvSpPr>
          <p:nvPr/>
        </p:nvSpPr>
        <p:spPr>
          <a:xfrm>
            <a:off x="0" y="14990"/>
            <a:ext cx="12191999" cy="404949"/>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t>Program Öncelikleri</a:t>
            </a:r>
          </a:p>
        </p:txBody>
      </p:sp>
      <p:cxnSp>
        <p:nvCxnSpPr>
          <p:cNvPr id="30" name="Düz Bağlayıcı 29"/>
          <p:cNvCxnSpPr/>
          <p:nvPr/>
        </p:nvCxnSpPr>
        <p:spPr>
          <a:xfrm>
            <a:off x="1" y="327858"/>
            <a:ext cx="12191999" cy="29980"/>
          </a:xfrm>
          <a:prstGeom prst="line">
            <a:avLst/>
          </a:prstGeom>
          <a:ln w="25400" cap="sq">
            <a:solidFill>
              <a:srgbClr val="C00000"/>
            </a:solidFill>
            <a:prstDash val="solid"/>
          </a:ln>
        </p:spPr>
        <p:style>
          <a:lnRef idx="1">
            <a:schemeClr val="accent1"/>
          </a:lnRef>
          <a:fillRef idx="0">
            <a:schemeClr val="accent1"/>
          </a:fillRef>
          <a:effectRef idx="0">
            <a:schemeClr val="accent1"/>
          </a:effectRef>
          <a:fontRef idx="minor">
            <a:schemeClr val="tx1"/>
          </a:fontRef>
        </p:style>
      </p:cxnSp>
      <p:sp>
        <p:nvSpPr>
          <p:cNvPr id="32" name="Alt Başlık 2"/>
          <p:cNvSpPr txBox="1">
            <a:spLocks/>
          </p:cNvSpPr>
          <p:nvPr/>
        </p:nvSpPr>
        <p:spPr>
          <a:xfrm>
            <a:off x="0" y="6453050"/>
            <a:ext cx="12192000" cy="404949"/>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sz="2000" b="1" dirty="0"/>
              <a:t>            Kalkınma Ajansları Genel Müdürlüğü</a:t>
            </a:r>
          </a:p>
          <a:p>
            <a:pPr algn="l"/>
            <a:endParaRPr lang="tr-TR" sz="2000" b="1" dirty="0"/>
          </a:p>
        </p:txBody>
      </p:sp>
      <p:cxnSp>
        <p:nvCxnSpPr>
          <p:cNvPr id="33" name="Düz Bağlayıcı 32"/>
          <p:cNvCxnSpPr/>
          <p:nvPr/>
        </p:nvCxnSpPr>
        <p:spPr>
          <a:xfrm>
            <a:off x="284810" y="6393090"/>
            <a:ext cx="11880000" cy="0"/>
          </a:xfrm>
          <a:prstGeom prst="line">
            <a:avLst/>
          </a:prstGeom>
          <a:ln w="25400" cap="sq">
            <a:solidFill>
              <a:srgbClr val="C00000"/>
            </a:solidFill>
            <a:prstDash val="solid"/>
          </a:ln>
        </p:spPr>
        <p:style>
          <a:lnRef idx="1">
            <a:schemeClr val="accent1"/>
          </a:lnRef>
          <a:fillRef idx="0">
            <a:schemeClr val="accent1"/>
          </a:fillRef>
          <a:effectRef idx="0">
            <a:schemeClr val="accent1"/>
          </a:effectRef>
          <a:fontRef idx="minor">
            <a:schemeClr val="tx1"/>
          </a:fontRef>
        </p:style>
      </p:cxnSp>
      <p:pic>
        <p:nvPicPr>
          <p:cNvPr id="34" name="Resim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981" y="6071016"/>
            <a:ext cx="790545" cy="774287"/>
          </a:xfrm>
          <a:prstGeom prst="rect">
            <a:avLst/>
          </a:prstGeom>
        </p:spPr>
      </p:pic>
      <p:sp>
        <p:nvSpPr>
          <p:cNvPr id="8" name="Metin kutusu 7">
            <a:extLst>
              <a:ext uri="{FF2B5EF4-FFF2-40B4-BE49-F238E27FC236}">
                <a16:creationId xmlns:a16="http://schemas.microsoft.com/office/drawing/2014/main" id="{ABA6D2F0-6B73-44FA-8866-4848096598AB}"/>
              </a:ext>
            </a:extLst>
          </p:cNvPr>
          <p:cNvSpPr txBox="1"/>
          <p:nvPr/>
        </p:nvSpPr>
        <p:spPr>
          <a:xfrm>
            <a:off x="738930" y="1469411"/>
            <a:ext cx="10961173" cy="3170099"/>
          </a:xfrm>
          <a:prstGeom prst="rect">
            <a:avLst/>
          </a:prstGeom>
          <a:noFill/>
        </p:spPr>
        <p:txBody>
          <a:bodyPr wrap="square" rtlCol="0">
            <a:spAutoFit/>
          </a:bodyPr>
          <a:lstStyle/>
          <a:p>
            <a:pPr marL="342900" indent="-342900">
              <a:lnSpc>
                <a:spcPct val="200000"/>
              </a:lnSpc>
              <a:buFont typeface="Arial" panose="020B0604020202020204" pitchFamily="34" charset="0"/>
              <a:buChar char="•"/>
            </a:pPr>
            <a:r>
              <a:rPr lang="tr-TR" sz="2000" b="1" dirty="0" smtClean="0"/>
              <a:t>Sosyal </a:t>
            </a:r>
            <a:r>
              <a:rPr lang="tr-TR" sz="2000" b="1" dirty="0"/>
              <a:t>yardım alan kesimin gelir düzeyinin </a:t>
            </a:r>
            <a:r>
              <a:rPr lang="tr-TR" sz="2000" b="1" dirty="0" smtClean="0"/>
              <a:t>artırılmasına </a:t>
            </a:r>
            <a:r>
              <a:rPr lang="tr-TR" sz="2000" b="1" dirty="0"/>
              <a:t>yönelik </a:t>
            </a:r>
            <a:r>
              <a:rPr lang="tr-TR" sz="2000" b="1" u="sng" dirty="0"/>
              <a:t>yenilikçi ve model nitelikli projeler</a:t>
            </a:r>
          </a:p>
          <a:p>
            <a:pPr marL="342900" indent="-342900">
              <a:lnSpc>
                <a:spcPct val="200000"/>
              </a:lnSpc>
              <a:buFont typeface="Arial" panose="020B0604020202020204" pitchFamily="34" charset="0"/>
              <a:buChar char="•"/>
            </a:pPr>
            <a:r>
              <a:rPr lang="tr-TR" sz="2000" b="1" dirty="0" smtClean="0"/>
              <a:t>Toplumun </a:t>
            </a:r>
            <a:r>
              <a:rPr lang="tr-TR" sz="2000" b="1" dirty="0"/>
              <a:t>dezavantajlı kesimlerinin yaşam kalitelerinin </a:t>
            </a:r>
            <a:r>
              <a:rPr lang="tr-TR" sz="2000" b="1" dirty="0" smtClean="0"/>
              <a:t>yükseltilmesine </a:t>
            </a:r>
            <a:r>
              <a:rPr lang="tr-TR" sz="2000" b="1" dirty="0"/>
              <a:t>yönelik </a:t>
            </a:r>
            <a:r>
              <a:rPr lang="tr-TR" sz="2000" b="1" u="sng" dirty="0"/>
              <a:t>yenilikçi ve model nitelikli projeler</a:t>
            </a:r>
          </a:p>
          <a:p>
            <a:pPr marL="342900" indent="-342900">
              <a:lnSpc>
                <a:spcPct val="200000"/>
              </a:lnSpc>
              <a:buFont typeface="Arial" panose="020B0604020202020204" pitchFamily="34" charset="0"/>
              <a:buChar char="•"/>
            </a:pPr>
            <a:r>
              <a:rPr lang="tr-TR" sz="2000" b="1" dirty="0" smtClean="0"/>
              <a:t>Dezavantajlı </a:t>
            </a:r>
            <a:r>
              <a:rPr lang="tr-TR" sz="2000" b="1" dirty="0"/>
              <a:t>kesimlere sunulan hizmetlerin kalitesinin </a:t>
            </a:r>
            <a:r>
              <a:rPr lang="tr-TR" sz="2000" b="1" dirty="0" smtClean="0"/>
              <a:t>artırılmasına </a:t>
            </a:r>
            <a:r>
              <a:rPr lang="tr-TR" sz="2000" b="1" dirty="0"/>
              <a:t>yönelik </a:t>
            </a:r>
            <a:r>
              <a:rPr lang="tr-TR" sz="2000" b="1" u="sng" dirty="0"/>
              <a:t>yenilikçi ve model nitelikli </a:t>
            </a:r>
            <a:r>
              <a:rPr lang="tr-TR" sz="2000" b="1" u="sng" dirty="0" smtClean="0"/>
              <a:t>projeler</a:t>
            </a:r>
            <a:endParaRPr lang="tr-TR" sz="2000" b="1" u="sng" dirty="0"/>
          </a:p>
        </p:txBody>
      </p:sp>
      <p:sp>
        <p:nvSpPr>
          <p:cNvPr id="9" name="Dikdörtgen 8"/>
          <p:cNvSpPr/>
          <p:nvPr/>
        </p:nvSpPr>
        <p:spPr>
          <a:xfrm>
            <a:off x="616945" y="958467"/>
            <a:ext cx="8593156" cy="363557"/>
          </a:xfrm>
          <a:prstGeom prst="rect">
            <a:avLst/>
          </a:prstGeom>
          <a:solidFill>
            <a:srgbClr val="A08C9F"/>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tr-TR" sz="2000" b="1" dirty="0"/>
              <a:t>Sosyal İçerme Önceliği Kapsamında Desteklenecek Projeler:</a:t>
            </a:r>
          </a:p>
        </p:txBody>
      </p:sp>
      <p:pic>
        <p:nvPicPr>
          <p:cNvPr id="10" name="Resim 9"/>
          <p:cNvPicPr>
            <a:picLocks noChangeAspect="1"/>
          </p:cNvPicPr>
          <p:nvPr/>
        </p:nvPicPr>
        <p:blipFill>
          <a:blip r:embed="rId3"/>
          <a:stretch>
            <a:fillRect/>
          </a:stretch>
        </p:blipFill>
        <p:spPr>
          <a:xfrm>
            <a:off x="11035160" y="5703415"/>
            <a:ext cx="1156840" cy="1154585"/>
          </a:xfrm>
          <a:prstGeom prst="rect">
            <a:avLst/>
          </a:prstGeom>
        </p:spPr>
      </p:pic>
    </p:spTree>
    <p:extLst>
      <p:ext uri="{BB962C8B-B14F-4D97-AF65-F5344CB8AC3E}">
        <p14:creationId xmlns:p14="http://schemas.microsoft.com/office/powerpoint/2010/main" val="23640711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lt Başlık 2"/>
          <p:cNvSpPr txBox="1">
            <a:spLocks/>
          </p:cNvSpPr>
          <p:nvPr/>
        </p:nvSpPr>
        <p:spPr>
          <a:xfrm>
            <a:off x="0" y="14990"/>
            <a:ext cx="12191999" cy="404949"/>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a:t>Program Öncelikleri</a:t>
            </a:r>
          </a:p>
        </p:txBody>
      </p:sp>
      <p:cxnSp>
        <p:nvCxnSpPr>
          <p:cNvPr id="30" name="Düz Bağlayıcı 29"/>
          <p:cNvCxnSpPr/>
          <p:nvPr/>
        </p:nvCxnSpPr>
        <p:spPr>
          <a:xfrm>
            <a:off x="1" y="327858"/>
            <a:ext cx="12191999" cy="29980"/>
          </a:xfrm>
          <a:prstGeom prst="line">
            <a:avLst/>
          </a:prstGeom>
          <a:ln w="25400" cap="sq">
            <a:solidFill>
              <a:srgbClr val="C00000"/>
            </a:solidFill>
            <a:prstDash val="solid"/>
          </a:ln>
        </p:spPr>
        <p:style>
          <a:lnRef idx="1">
            <a:schemeClr val="accent1"/>
          </a:lnRef>
          <a:fillRef idx="0">
            <a:schemeClr val="accent1"/>
          </a:fillRef>
          <a:effectRef idx="0">
            <a:schemeClr val="accent1"/>
          </a:effectRef>
          <a:fontRef idx="minor">
            <a:schemeClr val="tx1"/>
          </a:fontRef>
        </p:style>
      </p:cxnSp>
      <p:sp>
        <p:nvSpPr>
          <p:cNvPr id="32" name="Alt Başlık 2"/>
          <p:cNvSpPr txBox="1">
            <a:spLocks/>
          </p:cNvSpPr>
          <p:nvPr/>
        </p:nvSpPr>
        <p:spPr>
          <a:xfrm>
            <a:off x="0" y="6453050"/>
            <a:ext cx="12192000" cy="404949"/>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sz="2000" b="1" dirty="0"/>
              <a:t>            Kalkınma Ajansları Genel Müdürlüğü</a:t>
            </a:r>
          </a:p>
          <a:p>
            <a:pPr algn="l"/>
            <a:endParaRPr lang="tr-TR" sz="2000" b="1" dirty="0"/>
          </a:p>
        </p:txBody>
      </p:sp>
      <p:cxnSp>
        <p:nvCxnSpPr>
          <p:cNvPr id="33" name="Düz Bağlayıcı 32"/>
          <p:cNvCxnSpPr/>
          <p:nvPr/>
        </p:nvCxnSpPr>
        <p:spPr>
          <a:xfrm>
            <a:off x="284810" y="6393090"/>
            <a:ext cx="11880000" cy="0"/>
          </a:xfrm>
          <a:prstGeom prst="line">
            <a:avLst/>
          </a:prstGeom>
          <a:ln w="25400" cap="sq">
            <a:solidFill>
              <a:srgbClr val="C00000"/>
            </a:solidFill>
            <a:prstDash val="solid"/>
          </a:ln>
        </p:spPr>
        <p:style>
          <a:lnRef idx="1">
            <a:schemeClr val="accent1"/>
          </a:lnRef>
          <a:fillRef idx="0">
            <a:schemeClr val="accent1"/>
          </a:fillRef>
          <a:effectRef idx="0">
            <a:schemeClr val="accent1"/>
          </a:effectRef>
          <a:fontRef idx="minor">
            <a:schemeClr val="tx1"/>
          </a:fontRef>
        </p:style>
      </p:cxnSp>
      <p:pic>
        <p:nvPicPr>
          <p:cNvPr id="34" name="Resim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981" y="6071016"/>
            <a:ext cx="790545" cy="774287"/>
          </a:xfrm>
          <a:prstGeom prst="rect">
            <a:avLst/>
          </a:prstGeom>
        </p:spPr>
      </p:pic>
      <p:sp>
        <p:nvSpPr>
          <p:cNvPr id="8" name="Metin kutusu 7">
            <a:extLst>
              <a:ext uri="{FF2B5EF4-FFF2-40B4-BE49-F238E27FC236}">
                <a16:creationId xmlns:a16="http://schemas.microsoft.com/office/drawing/2014/main" id="{ABA6D2F0-6B73-44FA-8866-4848096598AB}"/>
              </a:ext>
            </a:extLst>
          </p:cNvPr>
          <p:cNvSpPr txBox="1"/>
          <p:nvPr/>
        </p:nvSpPr>
        <p:spPr>
          <a:xfrm>
            <a:off x="617345" y="1627115"/>
            <a:ext cx="10961173" cy="2554545"/>
          </a:xfrm>
          <a:prstGeom prst="rect">
            <a:avLst/>
          </a:prstGeom>
          <a:noFill/>
        </p:spPr>
        <p:txBody>
          <a:bodyPr wrap="square" rtlCol="0">
            <a:spAutoFit/>
          </a:bodyPr>
          <a:lstStyle/>
          <a:p>
            <a:pPr marL="342900" indent="-342900">
              <a:lnSpc>
                <a:spcPct val="200000"/>
              </a:lnSpc>
              <a:buFont typeface="Arial" panose="020B0604020202020204" pitchFamily="34" charset="0"/>
              <a:buChar char="•"/>
            </a:pPr>
            <a:r>
              <a:rPr lang="tr-TR" sz="2000" b="1" dirty="0" smtClean="0"/>
              <a:t>Bölge </a:t>
            </a:r>
            <a:r>
              <a:rPr lang="tr-TR" sz="2000" b="1" dirty="0"/>
              <a:t>öncelikleriyle kâr amacı güden kesimin sosyal sorumluluk faaliyetlerini </a:t>
            </a:r>
            <a:r>
              <a:rPr lang="tr-TR" sz="2000" b="1" dirty="0" smtClean="0"/>
              <a:t>uyumlaştırmaya </a:t>
            </a:r>
            <a:r>
              <a:rPr lang="tr-TR" sz="2000" b="1" dirty="0"/>
              <a:t>yönelik yenilikçi ve model nitelikli </a:t>
            </a:r>
            <a:r>
              <a:rPr lang="tr-TR" sz="2000" b="1" dirty="0" smtClean="0"/>
              <a:t>projeler,</a:t>
            </a:r>
            <a:endParaRPr lang="tr-TR" sz="2000" b="1" dirty="0"/>
          </a:p>
          <a:p>
            <a:pPr marL="342900" indent="-342900">
              <a:lnSpc>
                <a:spcPct val="200000"/>
              </a:lnSpc>
              <a:buFont typeface="Arial" panose="020B0604020202020204" pitchFamily="34" charset="0"/>
              <a:buChar char="•"/>
            </a:pPr>
            <a:r>
              <a:rPr lang="tr-TR" sz="2000" b="1" dirty="0" smtClean="0"/>
              <a:t>Program </a:t>
            </a:r>
            <a:r>
              <a:rPr lang="tr-TR" sz="2000" b="1" dirty="0"/>
              <a:t>öncelik alanlarına ve/veya tespit edilen farklı sosyal bir sorunun </a:t>
            </a:r>
            <a:r>
              <a:rPr lang="tr-TR" sz="2000" b="1" dirty="0" smtClean="0"/>
              <a:t>çözümüne yönelik </a:t>
            </a:r>
            <a:r>
              <a:rPr lang="tr-TR" sz="2000" b="1" dirty="0"/>
              <a:t>yenilikçi ve model nitelikli projeler.</a:t>
            </a:r>
          </a:p>
        </p:txBody>
      </p:sp>
      <p:sp>
        <p:nvSpPr>
          <p:cNvPr id="9" name="Dikdörtgen 8"/>
          <p:cNvSpPr/>
          <p:nvPr/>
        </p:nvSpPr>
        <p:spPr>
          <a:xfrm>
            <a:off x="616945" y="958467"/>
            <a:ext cx="8593156" cy="363557"/>
          </a:xfrm>
          <a:prstGeom prst="rect">
            <a:avLst/>
          </a:prstGeom>
          <a:solidFill>
            <a:schemeClr val="bg1">
              <a:lumMod val="6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tr-TR" sz="2000" b="1" dirty="0"/>
              <a:t>Sosyal Sorumluluk Önceliği Kapsamında Desteklenecek Projeler:</a:t>
            </a:r>
          </a:p>
        </p:txBody>
      </p:sp>
      <p:pic>
        <p:nvPicPr>
          <p:cNvPr id="10" name="Resim 9"/>
          <p:cNvPicPr>
            <a:picLocks noChangeAspect="1"/>
          </p:cNvPicPr>
          <p:nvPr/>
        </p:nvPicPr>
        <p:blipFill>
          <a:blip r:embed="rId3"/>
          <a:stretch>
            <a:fillRect/>
          </a:stretch>
        </p:blipFill>
        <p:spPr>
          <a:xfrm>
            <a:off x="11035160" y="5703415"/>
            <a:ext cx="1156840" cy="1154585"/>
          </a:xfrm>
          <a:prstGeom prst="rect">
            <a:avLst/>
          </a:prstGeom>
        </p:spPr>
      </p:pic>
    </p:spTree>
    <p:extLst>
      <p:ext uri="{BB962C8B-B14F-4D97-AF65-F5344CB8AC3E}">
        <p14:creationId xmlns:p14="http://schemas.microsoft.com/office/powerpoint/2010/main" val="24635538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lt Başlık 2"/>
          <p:cNvSpPr txBox="1">
            <a:spLocks/>
          </p:cNvSpPr>
          <p:nvPr/>
        </p:nvSpPr>
        <p:spPr>
          <a:xfrm>
            <a:off x="0" y="14990"/>
            <a:ext cx="12191999" cy="404949"/>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sz="2000" b="1" dirty="0" err="1" smtClean="0"/>
              <a:t>Önceliklendirilecek</a:t>
            </a:r>
            <a:r>
              <a:rPr lang="tr-TR" sz="2000" b="1" dirty="0" smtClean="0"/>
              <a:t> Projeler</a:t>
            </a:r>
            <a:endParaRPr lang="tr-TR" sz="2000" b="1" dirty="0"/>
          </a:p>
        </p:txBody>
      </p:sp>
      <p:cxnSp>
        <p:nvCxnSpPr>
          <p:cNvPr id="30" name="Düz Bağlayıcı 29"/>
          <p:cNvCxnSpPr/>
          <p:nvPr/>
        </p:nvCxnSpPr>
        <p:spPr>
          <a:xfrm>
            <a:off x="1" y="327858"/>
            <a:ext cx="12191999" cy="29980"/>
          </a:xfrm>
          <a:prstGeom prst="line">
            <a:avLst/>
          </a:prstGeom>
          <a:ln w="25400" cap="sq">
            <a:solidFill>
              <a:srgbClr val="C00000"/>
            </a:solidFill>
            <a:prstDash val="solid"/>
          </a:ln>
        </p:spPr>
        <p:style>
          <a:lnRef idx="1">
            <a:schemeClr val="accent1"/>
          </a:lnRef>
          <a:fillRef idx="0">
            <a:schemeClr val="accent1"/>
          </a:fillRef>
          <a:effectRef idx="0">
            <a:schemeClr val="accent1"/>
          </a:effectRef>
          <a:fontRef idx="minor">
            <a:schemeClr val="tx1"/>
          </a:fontRef>
        </p:style>
      </p:cxnSp>
      <p:sp>
        <p:nvSpPr>
          <p:cNvPr id="32" name="Alt Başlık 2"/>
          <p:cNvSpPr txBox="1">
            <a:spLocks/>
          </p:cNvSpPr>
          <p:nvPr/>
        </p:nvSpPr>
        <p:spPr>
          <a:xfrm>
            <a:off x="0" y="6453050"/>
            <a:ext cx="12192000" cy="404949"/>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sz="2000" b="1" dirty="0"/>
              <a:t>            Kalkınma Ajansları Genel Müdürlüğü</a:t>
            </a:r>
          </a:p>
          <a:p>
            <a:pPr algn="l"/>
            <a:endParaRPr lang="tr-TR" sz="2000" b="1" dirty="0"/>
          </a:p>
        </p:txBody>
      </p:sp>
      <p:cxnSp>
        <p:nvCxnSpPr>
          <p:cNvPr id="33" name="Düz Bağlayıcı 32"/>
          <p:cNvCxnSpPr/>
          <p:nvPr/>
        </p:nvCxnSpPr>
        <p:spPr>
          <a:xfrm>
            <a:off x="284810" y="6393090"/>
            <a:ext cx="11880000" cy="0"/>
          </a:xfrm>
          <a:prstGeom prst="line">
            <a:avLst/>
          </a:prstGeom>
          <a:ln w="25400" cap="sq">
            <a:solidFill>
              <a:srgbClr val="C00000"/>
            </a:solidFill>
            <a:prstDash val="solid"/>
          </a:ln>
        </p:spPr>
        <p:style>
          <a:lnRef idx="1">
            <a:schemeClr val="accent1"/>
          </a:lnRef>
          <a:fillRef idx="0">
            <a:schemeClr val="accent1"/>
          </a:fillRef>
          <a:effectRef idx="0">
            <a:schemeClr val="accent1"/>
          </a:effectRef>
          <a:fontRef idx="minor">
            <a:schemeClr val="tx1"/>
          </a:fontRef>
        </p:style>
      </p:cxnSp>
      <p:pic>
        <p:nvPicPr>
          <p:cNvPr id="34" name="Resim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981" y="6071016"/>
            <a:ext cx="790545" cy="774287"/>
          </a:xfrm>
          <a:prstGeom prst="rect">
            <a:avLst/>
          </a:prstGeom>
        </p:spPr>
      </p:pic>
      <p:sp>
        <p:nvSpPr>
          <p:cNvPr id="8" name="Metin kutusu 7">
            <a:extLst>
              <a:ext uri="{FF2B5EF4-FFF2-40B4-BE49-F238E27FC236}">
                <a16:creationId xmlns:a16="http://schemas.microsoft.com/office/drawing/2014/main" id="{ABA6D2F0-6B73-44FA-8866-4848096598AB}"/>
              </a:ext>
            </a:extLst>
          </p:cNvPr>
          <p:cNvSpPr txBox="1"/>
          <p:nvPr/>
        </p:nvSpPr>
        <p:spPr>
          <a:xfrm>
            <a:off x="744223" y="1167517"/>
            <a:ext cx="10961173" cy="5632311"/>
          </a:xfrm>
          <a:prstGeom prst="rect">
            <a:avLst/>
          </a:prstGeom>
          <a:noFill/>
        </p:spPr>
        <p:txBody>
          <a:bodyPr wrap="square" rtlCol="0">
            <a:spAutoFit/>
          </a:bodyPr>
          <a:lstStyle/>
          <a:p>
            <a:pPr marL="457200" indent="-457200">
              <a:lnSpc>
                <a:spcPct val="200000"/>
              </a:lnSpc>
              <a:buFont typeface="+mj-lt"/>
              <a:buAutoNum type="arabicPeriod"/>
            </a:pPr>
            <a:r>
              <a:rPr lang="tr-TR" sz="2000" b="1" dirty="0" smtClean="0"/>
              <a:t>Genç</a:t>
            </a:r>
            <a:r>
              <a:rPr lang="tr-TR" sz="2000" b="1" dirty="0"/>
              <a:t>, kadın ve engellilerin istihdamını hedefleyen, yenilikçilik, ortaklık ve iş birliği boyutu güçlü projeler,</a:t>
            </a:r>
          </a:p>
          <a:p>
            <a:pPr marL="457200" indent="-457200">
              <a:lnSpc>
                <a:spcPct val="200000"/>
              </a:lnSpc>
              <a:buFont typeface="+mj-lt"/>
              <a:buAutoNum type="arabicPeriod"/>
            </a:pPr>
            <a:r>
              <a:rPr lang="tr-TR" sz="2000" b="1" dirty="0" smtClean="0"/>
              <a:t>Eş </a:t>
            </a:r>
            <a:r>
              <a:rPr lang="tr-TR" sz="2000" b="1" dirty="0"/>
              <a:t>finansmanın nakdi olarak karşılanmasını öngören projeler,</a:t>
            </a:r>
          </a:p>
          <a:p>
            <a:pPr marL="457200" indent="-457200">
              <a:lnSpc>
                <a:spcPct val="200000"/>
              </a:lnSpc>
              <a:buFont typeface="+mj-lt"/>
              <a:buAutoNum type="arabicPeriod"/>
            </a:pPr>
            <a:r>
              <a:rPr lang="tr-TR" sz="2000" b="1" dirty="0" smtClean="0"/>
              <a:t>Doğrudan </a:t>
            </a:r>
            <a:r>
              <a:rPr lang="tr-TR" sz="2000" b="1" dirty="0"/>
              <a:t>sosyal sorumluluk projesi olmasa da özel sektörün içerisinde yer aldığı ve nakdi eş finansman katkısı sunmayı taahhüt ettiği projeler,</a:t>
            </a:r>
          </a:p>
          <a:p>
            <a:pPr marL="457200" indent="-457200">
              <a:lnSpc>
                <a:spcPct val="200000"/>
              </a:lnSpc>
              <a:buFont typeface="+mj-lt"/>
              <a:buAutoNum type="arabicPeriod"/>
            </a:pPr>
            <a:r>
              <a:rPr lang="tr-TR" sz="2000" b="1" dirty="0" smtClean="0"/>
              <a:t>Proje </a:t>
            </a:r>
            <a:r>
              <a:rPr lang="tr-TR" sz="2000" b="1" dirty="0"/>
              <a:t>kapsamında kullanılması öngörülen fiziksel mekânın sıfırdan bir inşaat yerine atıl kamu binalarının değerlendirilerek karşılanmasını öngören projeler.</a:t>
            </a:r>
          </a:p>
          <a:p>
            <a:pPr marL="457200" indent="-457200">
              <a:lnSpc>
                <a:spcPct val="200000"/>
              </a:lnSpc>
              <a:buFont typeface="Arial" panose="020B0604020202020204" pitchFamily="34" charset="0"/>
              <a:buChar char="•"/>
            </a:pPr>
            <a:endParaRPr lang="tr-TR" sz="2000" b="1" dirty="0" smtClean="0"/>
          </a:p>
          <a:p>
            <a:pPr>
              <a:lnSpc>
                <a:spcPct val="200000"/>
              </a:lnSpc>
            </a:pPr>
            <a:endParaRPr lang="tr-TR" sz="2000" b="1" dirty="0"/>
          </a:p>
        </p:txBody>
      </p:sp>
      <p:pic>
        <p:nvPicPr>
          <p:cNvPr id="9" name="Resim 8"/>
          <p:cNvPicPr>
            <a:picLocks noChangeAspect="1"/>
          </p:cNvPicPr>
          <p:nvPr/>
        </p:nvPicPr>
        <p:blipFill>
          <a:blip r:embed="rId3"/>
          <a:stretch>
            <a:fillRect/>
          </a:stretch>
        </p:blipFill>
        <p:spPr>
          <a:xfrm>
            <a:off x="11035160" y="5703415"/>
            <a:ext cx="1156840" cy="1154585"/>
          </a:xfrm>
          <a:prstGeom prst="rect">
            <a:avLst/>
          </a:prstGeom>
        </p:spPr>
      </p:pic>
    </p:spTree>
    <p:extLst>
      <p:ext uri="{BB962C8B-B14F-4D97-AF65-F5344CB8AC3E}">
        <p14:creationId xmlns:p14="http://schemas.microsoft.com/office/powerpoint/2010/main" val="31675491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4993</TotalTime>
  <Words>842</Words>
  <Application>Microsoft Office PowerPoint</Application>
  <PresentationFormat>Geniş ekran</PresentationFormat>
  <Paragraphs>116</Paragraphs>
  <Slides>22</Slides>
  <Notes>15</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22</vt:i4>
      </vt:variant>
    </vt:vector>
  </HeadingPairs>
  <TitlesOfParts>
    <vt:vector size="29" baseType="lpstr">
      <vt:lpstr>Arial</vt:lpstr>
      <vt:lpstr>Book Antiqua</vt:lpstr>
      <vt:lpstr>Calibri</vt:lpstr>
      <vt:lpstr>Calibri Light</vt:lpstr>
      <vt:lpstr>Oswald</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T.C. Bilim, Sanayi ve Teknoloji Bakanlığı</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Behiye Canan Ünlü</dc:creator>
  <cp:lastModifiedBy>Dursun DEMİR</cp:lastModifiedBy>
  <cp:revision>272</cp:revision>
  <cp:lastPrinted>2020-01-24T12:19:38Z</cp:lastPrinted>
  <dcterms:created xsi:type="dcterms:W3CDTF">2018-12-06T08:43:36Z</dcterms:created>
  <dcterms:modified xsi:type="dcterms:W3CDTF">2020-03-04T11:18:54Z</dcterms:modified>
</cp:coreProperties>
</file>