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7"/>
  </p:notesMasterIdLst>
  <p:handoutMasterIdLst>
    <p:handoutMasterId r:id="rId28"/>
  </p:handoutMasterIdLst>
  <p:sldIdLst>
    <p:sldId id="266" r:id="rId2"/>
    <p:sldId id="561" r:id="rId3"/>
    <p:sldId id="267" r:id="rId4"/>
    <p:sldId id="531" r:id="rId5"/>
    <p:sldId id="621" r:id="rId6"/>
    <p:sldId id="606" r:id="rId7"/>
    <p:sldId id="618" r:id="rId8"/>
    <p:sldId id="619" r:id="rId9"/>
    <p:sldId id="617" r:id="rId10"/>
    <p:sldId id="616" r:id="rId11"/>
    <p:sldId id="563" r:id="rId12"/>
    <p:sldId id="581" r:id="rId13"/>
    <p:sldId id="565" r:id="rId14"/>
    <p:sldId id="599" r:id="rId15"/>
    <p:sldId id="600" r:id="rId16"/>
    <p:sldId id="310" r:id="rId17"/>
    <p:sldId id="624" r:id="rId18"/>
    <p:sldId id="613" r:id="rId19"/>
    <p:sldId id="614" r:id="rId20"/>
    <p:sldId id="311" r:id="rId21"/>
    <p:sldId id="602" r:id="rId22"/>
    <p:sldId id="605" r:id="rId23"/>
    <p:sldId id="604" r:id="rId24"/>
    <p:sldId id="381" r:id="rId25"/>
    <p:sldId id="315" r:id="rId26"/>
  </p:sldIdLst>
  <p:sldSz cx="9144000" cy="6858000" type="screen4x3"/>
  <p:notesSz cx="6805613" cy="99393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87619" autoAdjust="0"/>
  </p:normalViewPr>
  <p:slideViewPr>
    <p:cSldViewPr>
      <p:cViewPr varScale="1">
        <p:scale>
          <a:sx n="73" d="100"/>
          <a:sy n="73" d="100"/>
        </p:scale>
        <p:origin x="-11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6C302-C761-47D8-A11E-B50C482EF2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AA6BD991-FB3A-4568-9FCA-791659F21356}">
      <dgm:prSet phldrT="[Metin]" custT="1"/>
      <dgm:spPr/>
      <dgm:t>
        <a:bodyPr/>
        <a:lstStyle/>
        <a:p>
          <a:pPr algn="ctr"/>
          <a:r>
            <a:rPr lang="tr-TR" sz="2400" b="1" dirty="0" smtClean="0">
              <a:solidFill>
                <a:schemeClr val="tx1"/>
              </a:solidFill>
            </a:rPr>
            <a:t>Programın Amacı, Kapsamı, Öncelikleri  </a:t>
          </a:r>
          <a:endParaRPr lang="tr-TR" sz="2400" b="1" dirty="0">
            <a:solidFill>
              <a:schemeClr val="tx1"/>
            </a:solidFill>
          </a:endParaRPr>
        </a:p>
      </dgm:t>
    </dgm:pt>
    <dgm:pt modelId="{06088F04-69DD-4E00-B201-AC8619AD098C}" type="parTrans" cxnId="{474A4DE1-8A24-447F-8064-48D0FC1ED570}">
      <dgm:prSet/>
      <dgm:spPr/>
      <dgm:t>
        <a:bodyPr/>
        <a:lstStyle/>
        <a:p>
          <a:pPr algn="ctr"/>
          <a:endParaRPr lang="tr-TR" sz="3200"/>
        </a:p>
      </dgm:t>
    </dgm:pt>
    <dgm:pt modelId="{23A49859-729D-4363-A91C-F84CC1E807DE}" type="sibTrans" cxnId="{474A4DE1-8A24-447F-8064-48D0FC1ED570}">
      <dgm:prSet/>
      <dgm:spPr/>
      <dgm:t>
        <a:bodyPr/>
        <a:lstStyle/>
        <a:p>
          <a:pPr algn="ctr"/>
          <a:endParaRPr lang="tr-TR" sz="3200"/>
        </a:p>
      </dgm:t>
    </dgm:pt>
    <dgm:pt modelId="{F8DB0080-2E73-4DC0-8FB1-02898CE06223}">
      <dgm:prSet phldrT="[Metin]" custT="1"/>
      <dgm:spPr/>
      <dgm:t>
        <a:bodyPr/>
        <a:lstStyle/>
        <a:p>
          <a:pPr algn="ctr"/>
          <a:r>
            <a:rPr lang="tr-TR" sz="2400" b="1" dirty="0" smtClean="0">
              <a:solidFill>
                <a:schemeClr val="tx1"/>
              </a:solidFill>
            </a:rPr>
            <a:t>Program Bütçesi ve Destek Miktarı</a:t>
          </a:r>
          <a:endParaRPr lang="tr-TR" sz="2400" b="1" dirty="0">
            <a:solidFill>
              <a:schemeClr val="tx1"/>
            </a:solidFill>
          </a:endParaRPr>
        </a:p>
      </dgm:t>
    </dgm:pt>
    <dgm:pt modelId="{7B227E67-5E8F-4D6B-9EF0-0DDEB9578791}" type="parTrans" cxnId="{0FD4BE5B-13B5-42B3-916D-390839EFFB93}">
      <dgm:prSet/>
      <dgm:spPr/>
      <dgm:t>
        <a:bodyPr/>
        <a:lstStyle/>
        <a:p>
          <a:pPr algn="ctr"/>
          <a:endParaRPr lang="tr-TR" sz="3200"/>
        </a:p>
      </dgm:t>
    </dgm:pt>
    <dgm:pt modelId="{2FFD21C9-0685-4341-AA76-D146739811D5}" type="sibTrans" cxnId="{0FD4BE5B-13B5-42B3-916D-390839EFFB93}">
      <dgm:prSet/>
      <dgm:spPr/>
      <dgm:t>
        <a:bodyPr/>
        <a:lstStyle/>
        <a:p>
          <a:pPr algn="ctr"/>
          <a:endParaRPr lang="tr-TR" sz="3200"/>
        </a:p>
      </dgm:t>
    </dgm:pt>
    <dgm:pt modelId="{4152EFC1-8E33-454B-B7DE-2C871FFD0212}">
      <dgm:prSet phldrT="[Metin]" custT="1"/>
      <dgm:spPr/>
      <dgm:t>
        <a:bodyPr/>
        <a:lstStyle/>
        <a:p>
          <a:pPr algn="ctr"/>
          <a:r>
            <a:rPr lang="tr-TR" sz="2400" b="1" dirty="0" smtClean="0">
              <a:solidFill>
                <a:schemeClr val="tx1"/>
              </a:solidFill>
            </a:rPr>
            <a:t>Başvuru Sahipleri, Başvuru Sayısı</a:t>
          </a:r>
        </a:p>
      </dgm:t>
    </dgm:pt>
    <dgm:pt modelId="{755BC304-BA3F-4D3B-A19A-8148FEBE8C2D}" type="parTrans" cxnId="{764B8BE6-9EF3-4AFA-A2FE-42CBFE892E99}">
      <dgm:prSet/>
      <dgm:spPr/>
      <dgm:t>
        <a:bodyPr/>
        <a:lstStyle/>
        <a:p>
          <a:pPr algn="ctr"/>
          <a:endParaRPr lang="tr-TR" sz="3200"/>
        </a:p>
      </dgm:t>
    </dgm:pt>
    <dgm:pt modelId="{121B7E46-64A3-4585-8E56-D39DB2A8388A}" type="sibTrans" cxnId="{764B8BE6-9EF3-4AFA-A2FE-42CBFE892E99}">
      <dgm:prSet/>
      <dgm:spPr/>
      <dgm:t>
        <a:bodyPr/>
        <a:lstStyle/>
        <a:p>
          <a:pPr algn="ctr"/>
          <a:endParaRPr lang="tr-TR" sz="3200"/>
        </a:p>
      </dgm:t>
    </dgm:pt>
    <dgm:pt modelId="{76BF701A-383F-4B19-B704-39324CE7D7BE}">
      <dgm:prSet custT="1"/>
      <dgm:spPr/>
      <dgm:t>
        <a:bodyPr/>
        <a:lstStyle/>
        <a:p>
          <a:pPr algn="ctr"/>
          <a:r>
            <a:rPr lang="tr-TR" sz="2400" b="1" dirty="0" smtClean="0">
              <a:solidFill>
                <a:schemeClr val="tx1"/>
              </a:solidFill>
            </a:rPr>
            <a:t>Başvuru Şekli ve Yapılacak İşlemler </a:t>
          </a:r>
          <a:endParaRPr lang="tr-TR" sz="2400" dirty="0"/>
        </a:p>
      </dgm:t>
    </dgm:pt>
    <dgm:pt modelId="{B841DAAE-9D98-4981-921D-DAD4765642EE}" type="parTrans" cxnId="{CD9A22CB-9EB1-4351-A4AF-BF783E9B3087}">
      <dgm:prSet/>
      <dgm:spPr/>
      <dgm:t>
        <a:bodyPr/>
        <a:lstStyle/>
        <a:p>
          <a:pPr algn="ctr"/>
          <a:endParaRPr lang="tr-TR" sz="3200"/>
        </a:p>
      </dgm:t>
    </dgm:pt>
    <dgm:pt modelId="{EA1AFE2C-EDDA-4658-BD52-8203C6D7CC23}" type="sibTrans" cxnId="{CD9A22CB-9EB1-4351-A4AF-BF783E9B3087}">
      <dgm:prSet/>
      <dgm:spPr/>
      <dgm:t>
        <a:bodyPr/>
        <a:lstStyle/>
        <a:p>
          <a:pPr algn="ctr"/>
          <a:endParaRPr lang="tr-TR" sz="3200"/>
        </a:p>
      </dgm:t>
    </dgm:pt>
    <dgm:pt modelId="{09882C4F-B013-466E-9B3A-E926996A0A54}">
      <dgm:prSet custT="1"/>
      <dgm:spPr/>
      <dgm:t>
        <a:bodyPr/>
        <a:lstStyle/>
        <a:p>
          <a:pPr algn="ctr"/>
          <a:r>
            <a:rPr lang="tr-TR" sz="2400" b="1" dirty="0" smtClean="0">
              <a:solidFill>
                <a:schemeClr val="tx1"/>
              </a:solidFill>
            </a:rPr>
            <a:t>Değerlendirme Kriterleri, Program Takvimi </a:t>
          </a:r>
          <a:endParaRPr lang="tr-TR" sz="2400" b="1" dirty="0">
            <a:solidFill>
              <a:schemeClr val="tx1"/>
            </a:solidFill>
          </a:endParaRPr>
        </a:p>
      </dgm:t>
    </dgm:pt>
    <dgm:pt modelId="{5589C656-ADE7-4BBB-ADBD-7F53DB2F74AE}" type="parTrans" cxnId="{F8BC1842-240C-4F10-A0DC-446FBEE55EA4}">
      <dgm:prSet/>
      <dgm:spPr/>
      <dgm:t>
        <a:bodyPr/>
        <a:lstStyle/>
        <a:p>
          <a:pPr algn="ctr"/>
          <a:endParaRPr lang="tr-TR" sz="3200"/>
        </a:p>
      </dgm:t>
    </dgm:pt>
    <dgm:pt modelId="{1F3F3CDC-321C-415F-8D88-3BB19E63E058}" type="sibTrans" cxnId="{F8BC1842-240C-4F10-A0DC-446FBEE55EA4}">
      <dgm:prSet/>
      <dgm:spPr/>
      <dgm:t>
        <a:bodyPr/>
        <a:lstStyle/>
        <a:p>
          <a:pPr algn="ctr"/>
          <a:endParaRPr lang="tr-TR" sz="3200"/>
        </a:p>
      </dgm:t>
    </dgm:pt>
    <dgm:pt modelId="{6A4A93E6-A9AB-46B1-ACF0-E5E1144FEE42}" type="pres">
      <dgm:prSet presAssocID="{41D6C302-C761-47D8-A11E-B50C482EF2BF}" presName="linear" presStyleCnt="0">
        <dgm:presLayoutVars>
          <dgm:dir/>
          <dgm:animLvl val="lvl"/>
          <dgm:resizeHandles val="exact"/>
        </dgm:presLayoutVars>
      </dgm:prSet>
      <dgm:spPr/>
      <dgm:t>
        <a:bodyPr/>
        <a:lstStyle/>
        <a:p>
          <a:endParaRPr lang="tr-TR"/>
        </a:p>
      </dgm:t>
    </dgm:pt>
    <dgm:pt modelId="{0C9AD69E-0496-493A-BF11-DBD8B640329A}" type="pres">
      <dgm:prSet presAssocID="{AA6BD991-FB3A-4568-9FCA-791659F21356}" presName="parentLin" presStyleCnt="0"/>
      <dgm:spPr/>
    </dgm:pt>
    <dgm:pt modelId="{F8F7D2AB-199B-41E9-BFA2-1042925D71B2}" type="pres">
      <dgm:prSet presAssocID="{AA6BD991-FB3A-4568-9FCA-791659F21356}" presName="parentLeftMargin" presStyleLbl="node1" presStyleIdx="0" presStyleCnt="5"/>
      <dgm:spPr/>
      <dgm:t>
        <a:bodyPr/>
        <a:lstStyle/>
        <a:p>
          <a:endParaRPr lang="tr-TR"/>
        </a:p>
      </dgm:t>
    </dgm:pt>
    <dgm:pt modelId="{A250CF67-0816-4A27-A707-F2BA8547A642}" type="pres">
      <dgm:prSet presAssocID="{AA6BD991-FB3A-4568-9FCA-791659F21356}" presName="parentText" presStyleLbl="node1" presStyleIdx="0" presStyleCnt="5" custScaleX="133381" custLinFactNeighborX="-32417" custLinFactNeighborY="6137">
        <dgm:presLayoutVars>
          <dgm:chMax val="0"/>
          <dgm:bulletEnabled val="1"/>
        </dgm:presLayoutVars>
      </dgm:prSet>
      <dgm:spPr/>
      <dgm:t>
        <a:bodyPr/>
        <a:lstStyle/>
        <a:p>
          <a:endParaRPr lang="tr-TR"/>
        </a:p>
      </dgm:t>
    </dgm:pt>
    <dgm:pt modelId="{9416740B-9403-4184-B435-B985D7BE94E3}" type="pres">
      <dgm:prSet presAssocID="{AA6BD991-FB3A-4568-9FCA-791659F21356}" presName="negativeSpace" presStyleCnt="0"/>
      <dgm:spPr/>
    </dgm:pt>
    <dgm:pt modelId="{0CBF2474-2EC5-4F52-B40D-62CC301EB0B6}" type="pres">
      <dgm:prSet presAssocID="{AA6BD991-FB3A-4568-9FCA-791659F21356}" presName="childText" presStyleLbl="conFgAcc1" presStyleIdx="0" presStyleCnt="5">
        <dgm:presLayoutVars>
          <dgm:bulletEnabled val="1"/>
        </dgm:presLayoutVars>
      </dgm:prSet>
      <dgm:spPr/>
    </dgm:pt>
    <dgm:pt modelId="{24EEC16F-4202-4D52-9822-11FE39A2BCDD}" type="pres">
      <dgm:prSet presAssocID="{23A49859-729D-4363-A91C-F84CC1E807DE}" presName="spaceBetweenRectangles" presStyleCnt="0"/>
      <dgm:spPr/>
    </dgm:pt>
    <dgm:pt modelId="{952F8927-1799-4728-BDFA-E91C1EB86727}" type="pres">
      <dgm:prSet presAssocID="{F8DB0080-2E73-4DC0-8FB1-02898CE06223}" presName="parentLin" presStyleCnt="0"/>
      <dgm:spPr/>
    </dgm:pt>
    <dgm:pt modelId="{F2AA3492-96A2-4660-9556-52401287B0CE}" type="pres">
      <dgm:prSet presAssocID="{F8DB0080-2E73-4DC0-8FB1-02898CE06223}" presName="parentLeftMargin" presStyleLbl="node1" presStyleIdx="0" presStyleCnt="5"/>
      <dgm:spPr/>
      <dgm:t>
        <a:bodyPr/>
        <a:lstStyle/>
        <a:p>
          <a:endParaRPr lang="tr-TR"/>
        </a:p>
      </dgm:t>
    </dgm:pt>
    <dgm:pt modelId="{86C3AD60-30BD-4966-A967-E46D7E23D4E9}" type="pres">
      <dgm:prSet presAssocID="{F8DB0080-2E73-4DC0-8FB1-02898CE06223}" presName="parentText" presStyleLbl="node1" presStyleIdx="1" presStyleCnt="5" custScaleX="134528" custLinFactNeighborX="-32417" custLinFactNeighborY="1546">
        <dgm:presLayoutVars>
          <dgm:chMax val="0"/>
          <dgm:bulletEnabled val="1"/>
        </dgm:presLayoutVars>
      </dgm:prSet>
      <dgm:spPr/>
      <dgm:t>
        <a:bodyPr/>
        <a:lstStyle/>
        <a:p>
          <a:endParaRPr lang="tr-TR"/>
        </a:p>
      </dgm:t>
    </dgm:pt>
    <dgm:pt modelId="{9E830AA3-52B1-475D-82B4-36833C014BC3}" type="pres">
      <dgm:prSet presAssocID="{F8DB0080-2E73-4DC0-8FB1-02898CE06223}" presName="negativeSpace" presStyleCnt="0"/>
      <dgm:spPr/>
    </dgm:pt>
    <dgm:pt modelId="{FDDC3BB4-E30C-48F1-BB1A-6184A19357BD}" type="pres">
      <dgm:prSet presAssocID="{F8DB0080-2E73-4DC0-8FB1-02898CE06223}" presName="childText" presStyleLbl="conFgAcc1" presStyleIdx="1" presStyleCnt="5" custLinFactNeighborX="-677" custLinFactNeighborY="-79316">
        <dgm:presLayoutVars>
          <dgm:bulletEnabled val="1"/>
        </dgm:presLayoutVars>
      </dgm:prSet>
      <dgm:spPr/>
    </dgm:pt>
    <dgm:pt modelId="{F2D2D976-00EA-480E-927D-B37143F92ED4}" type="pres">
      <dgm:prSet presAssocID="{2FFD21C9-0685-4341-AA76-D146739811D5}" presName="spaceBetweenRectangles" presStyleCnt="0"/>
      <dgm:spPr/>
    </dgm:pt>
    <dgm:pt modelId="{2978A617-1441-4712-8601-CA1035D58C28}" type="pres">
      <dgm:prSet presAssocID="{4152EFC1-8E33-454B-B7DE-2C871FFD0212}" presName="parentLin" presStyleCnt="0"/>
      <dgm:spPr/>
    </dgm:pt>
    <dgm:pt modelId="{8516D7D7-7AE9-45F8-AD32-C4E767E17262}" type="pres">
      <dgm:prSet presAssocID="{4152EFC1-8E33-454B-B7DE-2C871FFD0212}" presName="parentLeftMargin" presStyleLbl="node1" presStyleIdx="1" presStyleCnt="5"/>
      <dgm:spPr/>
      <dgm:t>
        <a:bodyPr/>
        <a:lstStyle/>
        <a:p>
          <a:endParaRPr lang="tr-TR"/>
        </a:p>
      </dgm:t>
    </dgm:pt>
    <dgm:pt modelId="{9FEE9FA7-4E3A-4FB1-8786-DF955F19F2DB}" type="pres">
      <dgm:prSet presAssocID="{4152EFC1-8E33-454B-B7DE-2C871FFD0212}" presName="parentText" presStyleLbl="node1" presStyleIdx="2" presStyleCnt="5" custScaleX="132498" custLinFactNeighborX="-32417" custLinFactNeighborY="10508">
        <dgm:presLayoutVars>
          <dgm:chMax val="0"/>
          <dgm:bulletEnabled val="1"/>
        </dgm:presLayoutVars>
      </dgm:prSet>
      <dgm:spPr/>
      <dgm:t>
        <a:bodyPr/>
        <a:lstStyle/>
        <a:p>
          <a:endParaRPr lang="tr-TR"/>
        </a:p>
      </dgm:t>
    </dgm:pt>
    <dgm:pt modelId="{F0CD4F60-7A84-4F08-A4F6-D595D64C0673}" type="pres">
      <dgm:prSet presAssocID="{4152EFC1-8E33-454B-B7DE-2C871FFD0212}" presName="negativeSpace" presStyleCnt="0"/>
      <dgm:spPr/>
    </dgm:pt>
    <dgm:pt modelId="{DD00F69F-C164-41C0-9F4E-0C0D56E232B1}" type="pres">
      <dgm:prSet presAssocID="{4152EFC1-8E33-454B-B7DE-2C871FFD0212}" presName="childText" presStyleLbl="conFgAcc1" presStyleIdx="2" presStyleCnt="5">
        <dgm:presLayoutVars>
          <dgm:bulletEnabled val="1"/>
        </dgm:presLayoutVars>
      </dgm:prSet>
      <dgm:spPr/>
    </dgm:pt>
    <dgm:pt modelId="{8EC6A3B7-D4DC-4AF9-B016-ECA351D73A40}" type="pres">
      <dgm:prSet presAssocID="{121B7E46-64A3-4585-8E56-D39DB2A8388A}" presName="spaceBetweenRectangles" presStyleCnt="0"/>
      <dgm:spPr/>
    </dgm:pt>
    <dgm:pt modelId="{BAEC9362-C595-4F5D-A5E6-DD20320C5E54}" type="pres">
      <dgm:prSet presAssocID="{76BF701A-383F-4B19-B704-39324CE7D7BE}" presName="parentLin" presStyleCnt="0"/>
      <dgm:spPr/>
    </dgm:pt>
    <dgm:pt modelId="{3C8A82D6-B330-448A-81BF-3863807714D9}" type="pres">
      <dgm:prSet presAssocID="{76BF701A-383F-4B19-B704-39324CE7D7BE}" presName="parentLeftMargin" presStyleLbl="node1" presStyleIdx="2" presStyleCnt="5"/>
      <dgm:spPr/>
      <dgm:t>
        <a:bodyPr/>
        <a:lstStyle/>
        <a:p>
          <a:endParaRPr lang="tr-TR"/>
        </a:p>
      </dgm:t>
    </dgm:pt>
    <dgm:pt modelId="{8EB5D236-0240-488A-8B45-51A696435224}" type="pres">
      <dgm:prSet presAssocID="{76BF701A-383F-4B19-B704-39324CE7D7BE}" presName="parentText" presStyleLbl="node1" presStyleIdx="3" presStyleCnt="5" custScaleX="134437" custLinFactNeighborX="-32417" custLinFactNeighborY="19469">
        <dgm:presLayoutVars>
          <dgm:chMax val="0"/>
          <dgm:bulletEnabled val="1"/>
        </dgm:presLayoutVars>
      </dgm:prSet>
      <dgm:spPr/>
      <dgm:t>
        <a:bodyPr/>
        <a:lstStyle/>
        <a:p>
          <a:endParaRPr lang="tr-TR"/>
        </a:p>
      </dgm:t>
    </dgm:pt>
    <dgm:pt modelId="{B167089D-DA0B-4F3E-9FB0-2AB95859BDF8}" type="pres">
      <dgm:prSet presAssocID="{76BF701A-383F-4B19-B704-39324CE7D7BE}" presName="negativeSpace" presStyleCnt="0"/>
      <dgm:spPr/>
    </dgm:pt>
    <dgm:pt modelId="{2FCFB4E6-BEC1-41CF-82E1-31118001B200}" type="pres">
      <dgm:prSet presAssocID="{76BF701A-383F-4B19-B704-39324CE7D7BE}" presName="childText" presStyleLbl="conFgAcc1" presStyleIdx="3" presStyleCnt="5" custLinFactY="13955" custLinFactNeighborX="-1181" custLinFactNeighborY="100000">
        <dgm:presLayoutVars>
          <dgm:bulletEnabled val="1"/>
        </dgm:presLayoutVars>
      </dgm:prSet>
      <dgm:spPr/>
    </dgm:pt>
    <dgm:pt modelId="{57E67224-76E4-4273-AF14-3422270009C7}" type="pres">
      <dgm:prSet presAssocID="{EA1AFE2C-EDDA-4658-BD52-8203C6D7CC23}" presName="spaceBetweenRectangles" presStyleCnt="0"/>
      <dgm:spPr/>
    </dgm:pt>
    <dgm:pt modelId="{C12AF37B-7FBE-42B1-8ECE-D743108E1B9D}" type="pres">
      <dgm:prSet presAssocID="{09882C4F-B013-466E-9B3A-E926996A0A54}" presName="parentLin" presStyleCnt="0"/>
      <dgm:spPr/>
    </dgm:pt>
    <dgm:pt modelId="{BCE72FFD-9F62-4490-8CD0-9A5520730584}" type="pres">
      <dgm:prSet presAssocID="{09882C4F-B013-466E-9B3A-E926996A0A54}" presName="parentLeftMargin" presStyleLbl="node1" presStyleIdx="3" presStyleCnt="5"/>
      <dgm:spPr/>
      <dgm:t>
        <a:bodyPr/>
        <a:lstStyle/>
        <a:p>
          <a:endParaRPr lang="tr-TR"/>
        </a:p>
      </dgm:t>
    </dgm:pt>
    <dgm:pt modelId="{17669435-A705-4920-9604-6250FAE68F2E}" type="pres">
      <dgm:prSet presAssocID="{09882C4F-B013-466E-9B3A-E926996A0A54}" presName="parentText" presStyleLbl="node1" presStyleIdx="4" presStyleCnt="5" custScaleX="138677" custLinFactNeighborX="-31001" custLinFactNeighborY="1326">
        <dgm:presLayoutVars>
          <dgm:chMax val="0"/>
          <dgm:bulletEnabled val="1"/>
        </dgm:presLayoutVars>
      </dgm:prSet>
      <dgm:spPr/>
      <dgm:t>
        <a:bodyPr/>
        <a:lstStyle/>
        <a:p>
          <a:endParaRPr lang="tr-TR"/>
        </a:p>
      </dgm:t>
    </dgm:pt>
    <dgm:pt modelId="{3333FB4F-37B7-43B3-B5A0-64EFB609F63D}" type="pres">
      <dgm:prSet presAssocID="{09882C4F-B013-466E-9B3A-E926996A0A54}" presName="negativeSpace" presStyleCnt="0"/>
      <dgm:spPr/>
    </dgm:pt>
    <dgm:pt modelId="{AD0CC5E0-DD16-4DAE-8ECF-6775FCD5218A}" type="pres">
      <dgm:prSet presAssocID="{09882C4F-B013-466E-9B3A-E926996A0A54}" presName="childText" presStyleLbl="conFgAcc1" presStyleIdx="4" presStyleCnt="5">
        <dgm:presLayoutVars>
          <dgm:bulletEnabled val="1"/>
        </dgm:presLayoutVars>
      </dgm:prSet>
      <dgm:spPr/>
    </dgm:pt>
  </dgm:ptLst>
  <dgm:cxnLst>
    <dgm:cxn modelId="{3D4E450D-1D50-4335-A992-1F001E52B7D6}" type="presOf" srcId="{AA6BD991-FB3A-4568-9FCA-791659F21356}" destId="{F8F7D2AB-199B-41E9-BFA2-1042925D71B2}" srcOrd="0" destOrd="0" presId="urn:microsoft.com/office/officeart/2005/8/layout/list1"/>
    <dgm:cxn modelId="{C5A86C34-FCEF-408A-B81F-4F908F1D706E}" type="presOf" srcId="{41D6C302-C761-47D8-A11E-B50C482EF2BF}" destId="{6A4A93E6-A9AB-46B1-ACF0-E5E1144FEE42}" srcOrd="0" destOrd="0" presId="urn:microsoft.com/office/officeart/2005/8/layout/list1"/>
    <dgm:cxn modelId="{15E113E9-75D4-4C13-BB8B-ECAEF29BEA7F}" type="presOf" srcId="{4152EFC1-8E33-454B-B7DE-2C871FFD0212}" destId="{8516D7D7-7AE9-45F8-AD32-C4E767E17262}" srcOrd="0" destOrd="0" presId="urn:microsoft.com/office/officeart/2005/8/layout/list1"/>
    <dgm:cxn modelId="{6DB247DE-CDC2-4652-8073-24A457F3F73A}" type="presOf" srcId="{F8DB0080-2E73-4DC0-8FB1-02898CE06223}" destId="{F2AA3492-96A2-4660-9556-52401287B0CE}" srcOrd="0" destOrd="0" presId="urn:microsoft.com/office/officeart/2005/8/layout/list1"/>
    <dgm:cxn modelId="{474A4DE1-8A24-447F-8064-48D0FC1ED570}" srcId="{41D6C302-C761-47D8-A11E-B50C482EF2BF}" destId="{AA6BD991-FB3A-4568-9FCA-791659F21356}" srcOrd="0" destOrd="0" parTransId="{06088F04-69DD-4E00-B201-AC8619AD098C}" sibTransId="{23A49859-729D-4363-A91C-F84CC1E807DE}"/>
    <dgm:cxn modelId="{764B8BE6-9EF3-4AFA-A2FE-42CBFE892E99}" srcId="{41D6C302-C761-47D8-A11E-B50C482EF2BF}" destId="{4152EFC1-8E33-454B-B7DE-2C871FFD0212}" srcOrd="2" destOrd="0" parTransId="{755BC304-BA3F-4D3B-A19A-8148FEBE8C2D}" sibTransId="{121B7E46-64A3-4585-8E56-D39DB2A8388A}"/>
    <dgm:cxn modelId="{D63E7A52-6D7F-4FD2-91BB-A9CF9F346FE2}" type="presOf" srcId="{4152EFC1-8E33-454B-B7DE-2C871FFD0212}" destId="{9FEE9FA7-4E3A-4FB1-8786-DF955F19F2DB}" srcOrd="1" destOrd="0" presId="urn:microsoft.com/office/officeart/2005/8/layout/list1"/>
    <dgm:cxn modelId="{0FD4BE5B-13B5-42B3-916D-390839EFFB93}" srcId="{41D6C302-C761-47D8-A11E-B50C482EF2BF}" destId="{F8DB0080-2E73-4DC0-8FB1-02898CE06223}" srcOrd="1" destOrd="0" parTransId="{7B227E67-5E8F-4D6B-9EF0-0DDEB9578791}" sibTransId="{2FFD21C9-0685-4341-AA76-D146739811D5}"/>
    <dgm:cxn modelId="{E5782282-41CB-48E7-AD82-7EC33085B0CB}" type="presOf" srcId="{F8DB0080-2E73-4DC0-8FB1-02898CE06223}" destId="{86C3AD60-30BD-4966-A967-E46D7E23D4E9}" srcOrd="1" destOrd="0" presId="urn:microsoft.com/office/officeart/2005/8/layout/list1"/>
    <dgm:cxn modelId="{9E56E9E0-72B9-4DD0-B0CC-7B9D088EF6FD}" type="presOf" srcId="{76BF701A-383F-4B19-B704-39324CE7D7BE}" destId="{8EB5D236-0240-488A-8B45-51A696435224}" srcOrd="1" destOrd="0" presId="urn:microsoft.com/office/officeart/2005/8/layout/list1"/>
    <dgm:cxn modelId="{CBCD8741-650F-4EA8-8E5C-079DB87CEC8C}" type="presOf" srcId="{09882C4F-B013-466E-9B3A-E926996A0A54}" destId="{17669435-A705-4920-9604-6250FAE68F2E}" srcOrd="1" destOrd="0" presId="urn:microsoft.com/office/officeart/2005/8/layout/list1"/>
    <dgm:cxn modelId="{3DC44460-A042-4E79-96EE-4F14760393EB}" type="presOf" srcId="{AA6BD991-FB3A-4568-9FCA-791659F21356}" destId="{A250CF67-0816-4A27-A707-F2BA8547A642}" srcOrd="1" destOrd="0" presId="urn:microsoft.com/office/officeart/2005/8/layout/list1"/>
    <dgm:cxn modelId="{F8BC1842-240C-4F10-A0DC-446FBEE55EA4}" srcId="{41D6C302-C761-47D8-A11E-B50C482EF2BF}" destId="{09882C4F-B013-466E-9B3A-E926996A0A54}" srcOrd="4" destOrd="0" parTransId="{5589C656-ADE7-4BBB-ADBD-7F53DB2F74AE}" sibTransId="{1F3F3CDC-321C-415F-8D88-3BB19E63E058}"/>
    <dgm:cxn modelId="{1EAFC5FF-2E48-4E92-A1B3-EC79110A04D8}" type="presOf" srcId="{09882C4F-B013-466E-9B3A-E926996A0A54}" destId="{BCE72FFD-9F62-4490-8CD0-9A5520730584}" srcOrd="0" destOrd="0" presId="urn:microsoft.com/office/officeart/2005/8/layout/list1"/>
    <dgm:cxn modelId="{CD9A22CB-9EB1-4351-A4AF-BF783E9B3087}" srcId="{41D6C302-C761-47D8-A11E-B50C482EF2BF}" destId="{76BF701A-383F-4B19-B704-39324CE7D7BE}" srcOrd="3" destOrd="0" parTransId="{B841DAAE-9D98-4981-921D-DAD4765642EE}" sibTransId="{EA1AFE2C-EDDA-4658-BD52-8203C6D7CC23}"/>
    <dgm:cxn modelId="{67A101F0-5522-433C-AC1B-411E93F2205C}" type="presOf" srcId="{76BF701A-383F-4B19-B704-39324CE7D7BE}" destId="{3C8A82D6-B330-448A-81BF-3863807714D9}" srcOrd="0" destOrd="0" presId="urn:microsoft.com/office/officeart/2005/8/layout/list1"/>
    <dgm:cxn modelId="{2AEB88B0-76F5-498A-A1EA-A7811B1B8A1A}" type="presParOf" srcId="{6A4A93E6-A9AB-46B1-ACF0-E5E1144FEE42}" destId="{0C9AD69E-0496-493A-BF11-DBD8B640329A}" srcOrd="0" destOrd="0" presId="urn:microsoft.com/office/officeart/2005/8/layout/list1"/>
    <dgm:cxn modelId="{9B4CADCB-E6F3-4F0F-8514-26EF8ACFA03F}" type="presParOf" srcId="{0C9AD69E-0496-493A-BF11-DBD8B640329A}" destId="{F8F7D2AB-199B-41E9-BFA2-1042925D71B2}" srcOrd="0" destOrd="0" presId="urn:microsoft.com/office/officeart/2005/8/layout/list1"/>
    <dgm:cxn modelId="{76D58E02-9E65-4CBD-9308-7D3A20481EF1}" type="presParOf" srcId="{0C9AD69E-0496-493A-BF11-DBD8B640329A}" destId="{A250CF67-0816-4A27-A707-F2BA8547A642}" srcOrd="1" destOrd="0" presId="urn:microsoft.com/office/officeart/2005/8/layout/list1"/>
    <dgm:cxn modelId="{5A7F0ED7-DAF8-41B0-8F2C-7D1C9A2E8FBB}" type="presParOf" srcId="{6A4A93E6-A9AB-46B1-ACF0-E5E1144FEE42}" destId="{9416740B-9403-4184-B435-B985D7BE94E3}" srcOrd="1" destOrd="0" presId="urn:microsoft.com/office/officeart/2005/8/layout/list1"/>
    <dgm:cxn modelId="{239359B5-0243-47FF-B11D-ED8EB04071A5}" type="presParOf" srcId="{6A4A93E6-A9AB-46B1-ACF0-E5E1144FEE42}" destId="{0CBF2474-2EC5-4F52-B40D-62CC301EB0B6}" srcOrd="2" destOrd="0" presId="urn:microsoft.com/office/officeart/2005/8/layout/list1"/>
    <dgm:cxn modelId="{1CCDAC10-388F-49B2-B9AA-A74A203E0F39}" type="presParOf" srcId="{6A4A93E6-A9AB-46B1-ACF0-E5E1144FEE42}" destId="{24EEC16F-4202-4D52-9822-11FE39A2BCDD}" srcOrd="3" destOrd="0" presId="urn:microsoft.com/office/officeart/2005/8/layout/list1"/>
    <dgm:cxn modelId="{85A0081F-8B09-431F-8488-4AEFE16A6713}" type="presParOf" srcId="{6A4A93E6-A9AB-46B1-ACF0-E5E1144FEE42}" destId="{952F8927-1799-4728-BDFA-E91C1EB86727}" srcOrd="4" destOrd="0" presId="urn:microsoft.com/office/officeart/2005/8/layout/list1"/>
    <dgm:cxn modelId="{DE43BB38-1023-4F80-A81E-01A8F6067E58}" type="presParOf" srcId="{952F8927-1799-4728-BDFA-E91C1EB86727}" destId="{F2AA3492-96A2-4660-9556-52401287B0CE}" srcOrd="0" destOrd="0" presId="urn:microsoft.com/office/officeart/2005/8/layout/list1"/>
    <dgm:cxn modelId="{3918E9EF-685B-4B29-8DDF-8E70653414CE}" type="presParOf" srcId="{952F8927-1799-4728-BDFA-E91C1EB86727}" destId="{86C3AD60-30BD-4966-A967-E46D7E23D4E9}" srcOrd="1" destOrd="0" presId="urn:microsoft.com/office/officeart/2005/8/layout/list1"/>
    <dgm:cxn modelId="{CED00D0A-3161-486B-99F7-EF0DC0A1A0B4}" type="presParOf" srcId="{6A4A93E6-A9AB-46B1-ACF0-E5E1144FEE42}" destId="{9E830AA3-52B1-475D-82B4-36833C014BC3}" srcOrd="5" destOrd="0" presId="urn:microsoft.com/office/officeart/2005/8/layout/list1"/>
    <dgm:cxn modelId="{EC1A44E6-FBBA-43CE-A136-A3CE1786D952}" type="presParOf" srcId="{6A4A93E6-A9AB-46B1-ACF0-E5E1144FEE42}" destId="{FDDC3BB4-E30C-48F1-BB1A-6184A19357BD}" srcOrd="6" destOrd="0" presId="urn:microsoft.com/office/officeart/2005/8/layout/list1"/>
    <dgm:cxn modelId="{54D0DF7A-4174-4B0A-BA6A-9DF4F1301AFA}" type="presParOf" srcId="{6A4A93E6-A9AB-46B1-ACF0-E5E1144FEE42}" destId="{F2D2D976-00EA-480E-927D-B37143F92ED4}" srcOrd="7" destOrd="0" presId="urn:microsoft.com/office/officeart/2005/8/layout/list1"/>
    <dgm:cxn modelId="{DC1F4D08-62A5-45FC-871E-D04FD3CA4430}" type="presParOf" srcId="{6A4A93E6-A9AB-46B1-ACF0-E5E1144FEE42}" destId="{2978A617-1441-4712-8601-CA1035D58C28}" srcOrd="8" destOrd="0" presId="urn:microsoft.com/office/officeart/2005/8/layout/list1"/>
    <dgm:cxn modelId="{C1C43371-3183-483D-93E1-2EF4F10DB588}" type="presParOf" srcId="{2978A617-1441-4712-8601-CA1035D58C28}" destId="{8516D7D7-7AE9-45F8-AD32-C4E767E17262}" srcOrd="0" destOrd="0" presId="urn:microsoft.com/office/officeart/2005/8/layout/list1"/>
    <dgm:cxn modelId="{1C1AA154-FAF7-44CC-9A57-E03C5732EC35}" type="presParOf" srcId="{2978A617-1441-4712-8601-CA1035D58C28}" destId="{9FEE9FA7-4E3A-4FB1-8786-DF955F19F2DB}" srcOrd="1" destOrd="0" presId="urn:microsoft.com/office/officeart/2005/8/layout/list1"/>
    <dgm:cxn modelId="{FEAFDEC8-0F6E-4771-9ED9-20B1C8C76046}" type="presParOf" srcId="{6A4A93E6-A9AB-46B1-ACF0-E5E1144FEE42}" destId="{F0CD4F60-7A84-4F08-A4F6-D595D64C0673}" srcOrd="9" destOrd="0" presId="urn:microsoft.com/office/officeart/2005/8/layout/list1"/>
    <dgm:cxn modelId="{15E2490F-2C31-447C-A824-E01AD282425D}" type="presParOf" srcId="{6A4A93E6-A9AB-46B1-ACF0-E5E1144FEE42}" destId="{DD00F69F-C164-41C0-9F4E-0C0D56E232B1}" srcOrd="10" destOrd="0" presId="urn:microsoft.com/office/officeart/2005/8/layout/list1"/>
    <dgm:cxn modelId="{C08FDD15-E974-4EBF-8B83-C900BB906BCE}" type="presParOf" srcId="{6A4A93E6-A9AB-46B1-ACF0-E5E1144FEE42}" destId="{8EC6A3B7-D4DC-4AF9-B016-ECA351D73A40}" srcOrd="11" destOrd="0" presId="urn:microsoft.com/office/officeart/2005/8/layout/list1"/>
    <dgm:cxn modelId="{66DC348C-EF26-4C75-A816-BF8486626366}" type="presParOf" srcId="{6A4A93E6-A9AB-46B1-ACF0-E5E1144FEE42}" destId="{BAEC9362-C595-4F5D-A5E6-DD20320C5E54}" srcOrd="12" destOrd="0" presId="urn:microsoft.com/office/officeart/2005/8/layout/list1"/>
    <dgm:cxn modelId="{066EB2ED-A017-4C41-933A-848F78E48C01}" type="presParOf" srcId="{BAEC9362-C595-4F5D-A5E6-DD20320C5E54}" destId="{3C8A82D6-B330-448A-81BF-3863807714D9}" srcOrd="0" destOrd="0" presId="urn:microsoft.com/office/officeart/2005/8/layout/list1"/>
    <dgm:cxn modelId="{9402BC7F-BB28-4306-A532-681DD969DC6C}" type="presParOf" srcId="{BAEC9362-C595-4F5D-A5E6-DD20320C5E54}" destId="{8EB5D236-0240-488A-8B45-51A696435224}" srcOrd="1" destOrd="0" presId="urn:microsoft.com/office/officeart/2005/8/layout/list1"/>
    <dgm:cxn modelId="{8AAF5C9C-83EA-44A5-A25A-6EB15A2F3CE1}" type="presParOf" srcId="{6A4A93E6-A9AB-46B1-ACF0-E5E1144FEE42}" destId="{B167089D-DA0B-4F3E-9FB0-2AB95859BDF8}" srcOrd="13" destOrd="0" presId="urn:microsoft.com/office/officeart/2005/8/layout/list1"/>
    <dgm:cxn modelId="{EAACB5B1-95CC-4402-8318-AF47AC1C18D9}" type="presParOf" srcId="{6A4A93E6-A9AB-46B1-ACF0-E5E1144FEE42}" destId="{2FCFB4E6-BEC1-41CF-82E1-31118001B200}" srcOrd="14" destOrd="0" presId="urn:microsoft.com/office/officeart/2005/8/layout/list1"/>
    <dgm:cxn modelId="{BF6EBEFD-750E-47EB-A3AE-22507F681E5F}" type="presParOf" srcId="{6A4A93E6-A9AB-46B1-ACF0-E5E1144FEE42}" destId="{57E67224-76E4-4273-AF14-3422270009C7}" srcOrd="15" destOrd="0" presId="urn:microsoft.com/office/officeart/2005/8/layout/list1"/>
    <dgm:cxn modelId="{93093DA8-7882-4642-A118-62830635FC83}" type="presParOf" srcId="{6A4A93E6-A9AB-46B1-ACF0-E5E1144FEE42}" destId="{C12AF37B-7FBE-42B1-8ECE-D743108E1B9D}" srcOrd="16" destOrd="0" presId="urn:microsoft.com/office/officeart/2005/8/layout/list1"/>
    <dgm:cxn modelId="{A73E19B0-C03D-495C-B818-CB913691B873}" type="presParOf" srcId="{C12AF37B-7FBE-42B1-8ECE-D743108E1B9D}" destId="{BCE72FFD-9F62-4490-8CD0-9A5520730584}" srcOrd="0" destOrd="0" presId="urn:microsoft.com/office/officeart/2005/8/layout/list1"/>
    <dgm:cxn modelId="{77989A84-4D21-4B5A-8A1D-14AAEAFA7F7D}" type="presParOf" srcId="{C12AF37B-7FBE-42B1-8ECE-D743108E1B9D}" destId="{17669435-A705-4920-9604-6250FAE68F2E}" srcOrd="1" destOrd="0" presId="urn:microsoft.com/office/officeart/2005/8/layout/list1"/>
    <dgm:cxn modelId="{AF880DE0-01AE-47E2-A26C-4B4C23621BB8}" type="presParOf" srcId="{6A4A93E6-A9AB-46B1-ACF0-E5E1144FEE42}" destId="{3333FB4F-37B7-43B3-B5A0-64EFB609F63D}" srcOrd="17" destOrd="0" presId="urn:microsoft.com/office/officeart/2005/8/layout/list1"/>
    <dgm:cxn modelId="{4E50EDF5-0CE0-42A3-96CD-C25245A444C5}" type="presParOf" srcId="{6A4A93E6-A9AB-46B1-ACF0-E5E1144FEE42}" destId="{AD0CC5E0-DD16-4DAE-8ECF-6775FCD5218A}"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BF2474-2EC5-4F52-B40D-62CC301EB0B6}">
      <dsp:nvSpPr>
        <dsp:cNvPr id="0" name=""/>
        <dsp:cNvSpPr/>
      </dsp:nvSpPr>
      <dsp:spPr>
        <a:xfrm>
          <a:off x="0" y="305079"/>
          <a:ext cx="639282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50CF67-0816-4A27-A707-F2BA8547A642}">
      <dsp:nvSpPr>
        <dsp:cNvPr id="0" name=""/>
        <dsp:cNvSpPr/>
      </dsp:nvSpPr>
      <dsp:spPr>
        <a:xfrm>
          <a:off x="216023" y="72009"/>
          <a:ext cx="596877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44" tIns="0" rIns="169144" bIns="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Programın Amacı, Kapsamı, Öncelikleri  </a:t>
          </a:r>
          <a:endParaRPr lang="tr-TR" sz="2400" b="1" kern="1200" dirty="0">
            <a:solidFill>
              <a:schemeClr val="tx1"/>
            </a:solidFill>
          </a:endParaRPr>
        </a:p>
      </dsp:txBody>
      <dsp:txXfrm>
        <a:off x="216023" y="72009"/>
        <a:ext cx="5968770" cy="531360"/>
      </dsp:txXfrm>
    </dsp:sp>
    <dsp:sp modelId="{FDDC3BB4-E30C-48F1-BB1A-6184A19357BD}">
      <dsp:nvSpPr>
        <dsp:cNvPr id="0" name=""/>
        <dsp:cNvSpPr/>
      </dsp:nvSpPr>
      <dsp:spPr>
        <a:xfrm>
          <a:off x="0" y="1044464"/>
          <a:ext cx="639282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3AD60-30BD-4966-A967-E46D7E23D4E9}">
      <dsp:nvSpPr>
        <dsp:cNvPr id="0" name=""/>
        <dsp:cNvSpPr/>
      </dsp:nvSpPr>
      <dsp:spPr>
        <a:xfrm>
          <a:off x="216023" y="864094"/>
          <a:ext cx="6020098"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44" tIns="0" rIns="169144" bIns="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Program Bütçesi ve Destek Miktarı</a:t>
          </a:r>
          <a:endParaRPr lang="tr-TR" sz="2400" b="1" kern="1200" dirty="0">
            <a:solidFill>
              <a:schemeClr val="tx1"/>
            </a:solidFill>
          </a:endParaRPr>
        </a:p>
      </dsp:txBody>
      <dsp:txXfrm>
        <a:off x="216023" y="864094"/>
        <a:ext cx="6020098" cy="531360"/>
      </dsp:txXfrm>
    </dsp:sp>
    <dsp:sp modelId="{DD00F69F-C164-41C0-9F4E-0C0D56E232B1}">
      <dsp:nvSpPr>
        <dsp:cNvPr id="0" name=""/>
        <dsp:cNvSpPr/>
      </dsp:nvSpPr>
      <dsp:spPr>
        <a:xfrm>
          <a:off x="0" y="1938039"/>
          <a:ext cx="639282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E9FA7-4E3A-4FB1-8786-DF955F19F2DB}">
      <dsp:nvSpPr>
        <dsp:cNvPr id="0" name=""/>
        <dsp:cNvSpPr/>
      </dsp:nvSpPr>
      <dsp:spPr>
        <a:xfrm>
          <a:off x="216023" y="1728195"/>
          <a:ext cx="592925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44" tIns="0" rIns="169144" bIns="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Başvuru Sahipleri, Başvuru Sayısı</a:t>
          </a:r>
        </a:p>
      </dsp:txBody>
      <dsp:txXfrm>
        <a:off x="216023" y="1728195"/>
        <a:ext cx="5929256" cy="531360"/>
      </dsp:txXfrm>
    </dsp:sp>
    <dsp:sp modelId="{2FCFB4E6-BEC1-41CF-82E1-31118001B200}">
      <dsp:nvSpPr>
        <dsp:cNvPr id="0" name=""/>
        <dsp:cNvSpPr/>
      </dsp:nvSpPr>
      <dsp:spPr>
        <a:xfrm>
          <a:off x="0" y="2915019"/>
          <a:ext cx="639282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5D236-0240-488A-8B45-51A696435224}">
      <dsp:nvSpPr>
        <dsp:cNvPr id="0" name=""/>
        <dsp:cNvSpPr/>
      </dsp:nvSpPr>
      <dsp:spPr>
        <a:xfrm>
          <a:off x="216023" y="2592290"/>
          <a:ext cx="601602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44" tIns="0" rIns="169144" bIns="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Başvuru Şekli ve Yapılacak İşlemler </a:t>
          </a:r>
          <a:endParaRPr lang="tr-TR" sz="2400" kern="1200" dirty="0"/>
        </a:p>
      </dsp:txBody>
      <dsp:txXfrm>
        <a:off x="216023" y="2592290"/>
        <a:ext cx="6016026" cy="531360"/>
      </dsp:txXfrm>
    </dsp:sp>
    <dsp:sp modelId="{AD0CC5E0-DD16-4DAE-8ECF-6775FCD5218A}">
      <dsp:nvSpPr>
        <dsp:cNvPr id="0" name=""/>
        <dsp:cNvSpPr/>
      </dsp:nvSpPr>
      <dsp:spPr>
        <a:xfrm>
          <a:off x="0" y="3571000"/>
          <a:ext cx="639282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69435-A705-4920-9604-6250FAE68F2E}">
      <dsp:nvSpPr>
        <dsp:cNvPr id="0" name=""/>
        <dsp:cNvSpPr/>
      </dsp:nvSpPr>
      <dsp:spPr>
        <a:xfrm>
          <a:off x="216026" y="3312365"/>
          <a:ext cx="6078498"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44" tIns="0" rIns="169144" bIns="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Değerlendirme Kriterleri, Program Takvimi </a:t>
          </a:r>
          <a:endParaRPr lang="tr-TR" sz="2400" b="1" kern="1200" dirty="0">
            <a:solidFill>
              <a:schemeClr val="tx1"/>
            </a:solidFill>
          </a:endParaRPr>
        </a:p>
      </dsp:txBody>
      <dsp:txXfrm>
        <a:off x="216026" y="3312365"/>
        <a:ext cx="6078498"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CE9AFEED-4C84-4A9E-980B-ACD58598062A}" type="datetimeFigureOut">
              <a:rPr lang="tr-TR" smtClean="0"/>
              <a:pPr/>
              <a:t>24.05.2021</a:t>
            </a:fld>
            <a:endParaRPr lang="tr-TR"/>
          </a:p>
        </p:txBody>
      </p:sp>
      <p:sp>
        <p:nvSpPr>
          <p:cNvPr id="4" name="Altbilgi Yer Tutucusu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5775E249-E9D7-4F12-ADCF-46FCF71B65AC}" type="slidenum">
              <a:rPr lang="tr-TR" smtClean="0"/>
              <a:pPr/>
              <a:t>‹#›</a:t>
            </a:fld>
            <a:endParaRPr lang="tr-TR"/>
          </a:p>
        </p:txBody>
      </p:sp>
    </p:spTree>
    <p:extLst>
      <p:ext uri="{BB962C8B-B14F-4D97-AF65-F5344CB8AC3E}">
        <p14:creationId xmlns="" xmlns:p14="http://schemas.microsoft.com/office/powerpoint/2010/main" val="4237157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D52DB33-2A13-4E04-9D7F-395AAABB140D}" type="datetimeFigureOut">
              <a:rPr lang="tr-TR" smtClean="0"/>
              <a:pPr/>
              <a:t>24.05.2021</a:t>
            </a:fld>
            <a:endParaRPr lang="tr-TR"/>
          </a:p>
        </p:txBody>
      </p:sp>
      <p:sp>
        <p:nvSpPr>
          <p:cNvPr id="4" name="3 Slayt Görüntüsü Yer Tutucusu"/>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B445393-04E1-484B-A356-38CA68662B3E}" type="slidenum">
              <a:rPr lang="tr-TR" smtClean="0"/>
              <a:pPr/>
              <a:t>‹#›</a:t>
            </a:fld>
            <a:endParaRPr lang="tr-TR"/>
          </a:p>
        </p:txBody>
      </p:sp>
    </p:spTree>
    <p:extLst>
      <p:ext uri="{BB962C8B-B14F-4D97-AF65-F5344CB8AC3E}">
        <p14:creationId xmlns="" xmlns:p14="http://schemas.microsoft.com/office/powerpoint/2010/main" val="330325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Slayt Görüntüsü Yer Tutucusu"/>
          <p:cNvSpPr>
            <a:spLocks noGrp="1" noRot="1" noChangeAspect="1"/>
          </p:cNvSpPr>
          <p:nvPr>
            <p:ph type="sldImg"/>
          </p:nvPr>
        </p:nvSpPr>
        <p:spPr bwMode="auto">
          <a:noFill/>
          <a:ln>
            <a:solidFill>
              <a:srgbClr val="000000"/>
            </a:solidFill>
            <a:miter lim="800000"/>
            <a:headEnd/>
            <a:tailEnd/>
          </a:ln>
        </p:spPr>
      </p:sp>
      <p:sp>
        <p:nvSpPr>
          <p:cNvPr id="1741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7411" name="3 Altbilgi Yer Tutucusu"/>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tr-T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24.05.2021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F9ED-62BC-404E-825C-F8362FBDBC35}" type="datetimeFigureOut">
              <a:rPr lang="tr-TR" smtClean="0"/>
              <a:pPr/>
              <a:t>24.05.2021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33878-95A9-40A8-9897-BB68A49A19C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roje@oka.org.t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611560" y="3861048"/>
            <a:ext cx="8280920" cy="2308324"/>
          </a:xfrm>
          <a:prstGeom prst="rect">
            <a:avLst/>
          </a:prstGeom>
          <a:noFill/>
        </p:spPr>
        <p:txBody>
          <a:bodyPr wrap="square" rtlCol="0">
            <a:spAutoFit/>
          </a:bodyPr>
          <a:lstStyle/>
          <a:p>
            <a:pPr algn="ctr"/>
            <a:r>
              <a:rPr lang="tr-TR" sz="2400" b="1" dirty="0" smtClean="0">
                <a:solidFill>
                  <a:srgbClr val="FF0000"/>
                </a:solidFill>
              </a:rPr>
              <a:t>2021 Yılı Teknik Destek Programı Bilgilendirme Toplantısı</a:t>
            </a:r>
            <a:r>
              <a:rPr lang="tr-TR" b="1" dirty="0" smtClean="0">
                <a:solidFill>
                  <a:srgbClr val="FF0000"/>
                </a:solidFill>
              </a:rPr>
              <a:t> </a:t>
            </a:r>
          </a:p>
          <a:p>
            <a:pPr algn="ctr"/>
            <a:endParaRPr lang="tr-TR" sz="2000" b="1" dirty="0" smtClean="0">
              <a:solidFill>
                <a:schemeClr val="tx2">
                  <a:lumMod val="75000"/>
                </a:schemeClr>
              </a:solidFill>
            </a:endParaRPr>
          </a:p>
          <a:p>
            <a:pPr algn="ctr"/>
            <a:r>
              <a:rPr lang="tr-TR" sz="2000" b="1" dirty="0" smtClean="0">
                <a:solidFill>
                  <a:schemeClr val="tx2">
                    <a:lumMod val="75000"/>
                  </a:schemeClr>
                </a:solidFill>
              </a:rPr>
              <a:t>Sümer ÇAKIR </a:t>
            </a:r>
          </a:p>
          <a:p>
            <a:pPr algn="ctr"/>
            <a:r>
              <a:rPr lang="tr-TR" sz="2000" b="1" dirty="0" smtClean="0">
                <a:solidFill>
                  <a:schemeClr val="tx2">
                    <a:lumMod val="75000"/>
                  </a:schemeClr>
                </a:solidFill>
              </a:rPr>
              <a:t>Program </a:t>
            </a:r>
            <a:r>
              <a:rPr lang="tr-TR" sz="2000" b="1" dirty="0" smtClean="0">
                <a:solidFill>
                  <a:schemeClr val="tx2">
                    <a:lumMod val="75000"/>
                  </a:schemeClr>
                </a:solidFill>
              </a:rPr>
              <a:t>Yönetim Birimi </a:t>
            </a:r>
          </a:p>
          <a:p>
            <a:pPr algn="ctr"/>
            <a:r>
              <a:rPr lang="tr-TR" sz="2000" b="1" dirty="0" smtClean="0">
                <a:solidFill>
                  <a:schemeClr val="tx2">
                    <a:lumMod val="75000"/>
                  </a:schemeClr>
                </a:solidFill>
              </a:rPr>
              <a:t>ORTA KARADENİZ KALKINMA AJANSI </a:t>
            </a:r>
            <a:endParaRPr lang="tr-TR" sz="2400" b="1" dirty="0" smtClean="0">
              <a:solidFill>
                <a:schemeClr val="tx2">
                  <a:lumMod val="75000"/>
                </a:schemeClr>
              </a:solidFill>
            </a:endParaRPr>
          </a:p>
          <a:p>
            <a:pPr algn="ctr"/>
            <a:r>
              <a:rPr lang="tr-TR" sz="2000" b="1" dirty="0" smtClean="0">
                <a:solidFill>
                  <a:schemeClr val="tx2">
                    <a:lumMod val="75000"/>
                  </a:schemeClr>
                </a:solidFill>
              </a:rPr>
              <a:t>25.05.2021</a:t>
            </a:r>
          </a:p>
          <a:p>
            <a:pPr algn="ctr"/>
            <a:endParaRPr lang="tr-TR" sz="2000" b="1" dirty="0" smtClean="0">
              <a:solidFill>
                <a:schemeClr val="tx2">
                  <a:lumMod val="75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1" y="5810250"/>
            <a:ext cx="91440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323528" y="1124744"/>
            <a:ext cx="8267604"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tr-TR" sz="1600" b="1" u="sng" dirty="0" smtClean="0">
                <a:solidFill>
                  <a:srgbClr val="FF0000"/>
                </a:solidFill>
              </a:rPr>
              <a:t>Öncelik 3</a:t>
            </a:r>
            <a:r>
              <a:rPr lang="tr-TR" sz="1600" b="1" u="sng" dirty="0">
                <a:solidFill>
                  <a:srgbClr val="FF0000"/>
                </a:solidFill>
              </a:rPr>
              <a:t>:</a:t>
            </a:r>
            <a:r>
              <a:rPr lang="tr-TR" sz="1600" b="1" dirty="0">
                <a:solidFill>
                  <a:srgbClr val="FF0000"/>
                </a:solidFill>
              </a:rPr>
              <a:t> </a:t>
            </a:r>
            <a:r>
              <a:rPr lang="tr-TR" sz="1600" b="1" dirty="0"/>
              <a:t>Bölgede Katma Değerli Üretim ve İhracat Altyapısının </a:t>
            </a:r>
            <a:r>
              <a:rPr lang="tr-TR" sz="1600" b="1" dirty="0" smtClean="0"/>
              <a:t>İyileştirilmesi</a:t>
            </a:r>
          </a:p>
          <a:p>
            <a:pPr marL="285750" lvl="0" indent="-285750" algn="just" fontAlgn="auto">
              <a:buFont typeface="Arial" panose="020B0604020202020204" pitchFamily="34" charset="0"/>
              <a:buChar char="•"/>
            </a:pPr>
            <a:r>
              <a:rPr lang="tr-TR" sz="1600" dirty="0"/>
              <a:t>E-ihracat ve dijital pazarlama</a:t>
            </a:r>
          </a:p>
          <a:p>
            <a:pPr marL="285750" lvl="0" indent="-285750" algn="just" fontAlgn="auto">
              <a:buFont typeface="Arial" panose="020B0604020202020204" pitchFamily="34" charset="0"/>
              <a:buChar char="•"/>
            </a:pPr>
            <a:r>
              <a:rPr lang="tr-TR" sz="1600" dirty="0" smtClean="0"/>
              <a:t>İhracat </a:t>
            </a:r>
            <a:r>
              <a:rPr lang="tr-TR" sz="1600" dirty="0"/>
              <a:t>odaklı yatırımlara ilişkin </a:t>
            </a:r>
            <a:r>
              <a:rPr lang="tr-TR" sz="1600" u="sng" dirty="0"/>
              <a:t>ön fizibilite </a:t>
            </a:r>
            <a:r>
              <a:rPr lang="tr-TR" sz="1600" u="sng" dirty="0" smtClean="0"/>
              <a:t>raporları*</a:t>
            </a:r>
            <a:endParaRPr lang="tr-TR" sz="1600" u="sng" dirty="0"/>
          </a:p>
          <a:p>
            <a:pPr marL="285750" indent="-285750" algn="just">
              <a:buFont typeface="Arial" panose="020B0604020202020204" pitchFamily="34" charset="0"/>
              <a:buChar char="•"/>
            </a:pPr>
            <a:r>
              <a:rPr lang="tr-TR" sz="1600" dirty="0"/>
              <a:t>İhracata yönelik sertifikasyon </a:t>
            </a:r>
            <a:r>
              <a:rPr lang="tr-TR" sz="1600" dirty="0" smtClean="0"/>
              <a:t>danışmanlığı</a:t>
            </a:r>
          </a:p>
          <a:p>
            <a:pPr marL="285750" lvl="0" indent="-285750" algn="just" fontAlgn="auto">
              <a:buFont typeface="Arial" panose="020B0604020202020204" pitchFamily="34" charset="0"/>
              <a:buChar char="•"/>
            </a:pPr>
            <a:r>
              <a:rPr lang="tr-TR" sz="1600" dirty="0" smtClean="0"/>
              <a:t>AR-GE &amp; ÜR-GE</a:t>
            </a:r>
          </a:p>
          <a:p>
            <a:pPr marL="285750" lvl="0" indent="-285750" algn="just" fontAlgn="auto">
              <a:buFont typeface="Arial" panose="020B0604020202020204" pitchFamily="34" charset="0"/>
              <a:buChar char="•"/>
            </a:pPr>
            <a:r>
              <a:rPr lang="tr-TR" sz="1600" dirty="0" smtClean="0"/>
              <a:t>Dış ticaret</a:t>
            </a:r>
          </a:p>
          <a:p>
            <a:pPr marL="285750" lvl="0" indent="-285750" algn="just" fontAlgn="auto">
              <a:buFont typeface="Arial" panose="020B0604020202020204" pitchFamily="34" charset="0"/>
              <a:buChar char="•"/>
            </a:pPr>
            <a:r>
              <a:rPr lang="tr-TR" sz="1600" dirty="0" smtClean="0"/>
              <a:t>Dijital dönüşüm</a:t>
            </a:r>
          </a:p>
          <a:p>
            <a:pPr marL="285750" lvl="0" indent="-285750" algn="just" fontAlgn="auto">
              <a:buFont typeface="Arial" panose="020B0604020202020204" pitchFamily="34" charset="0"/>
              <a:buChar char="•"/>
            </a:pPr>
            <a:r>
              <a:rPr lang="tr-TR" sz="1600" dirty="0" smtClean="0"/>
              <a:t>Endüstriyel tasarım</a:t>
            </a:r>
          </a:p>
        </p:txBody>
      </p:sp>
      <p:sp>
        <p:nvSpPr>
          <p:cNvPr id="12" name="11 Dikdörtgen"/>
          <p:cNvSpPr/>
          <p:nvPr/>
        </p:nvSpPr>
        <p:spPr>
          <a:xfrm>
            <a:off x="323528" y="3356992"/>
            <a:ext cx="8280920"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1600" b="1" u="sng" dirty="0" smtClean="0">
                <a:solidFill>
                  <a:srgbClr val="FF0000"/>
                </a:solidFill>
              </a:rPr>
              <a:t>Öncelik 4</a:t>
            </a:r>
            <a:r>
              <a:rPr lang="tr-TR" sz="1600" b="1" u="sng" dirty="0">
                <a:solidFill>
                  <a:srgbClr val="FF0000"/>
                </a:solidFill>
              </a:rPr>
              <a:t>:</a:t>
            </a:r>
            <a:r>
              <a:rPr lang="tr-TR" sz="1600" dirty="0">
                <a:solidFill>
                  <a:srgbClr val="FF0000"/>
                </a:solidFill>
              </a:rPr>
              <a:t> </a:t>
            </a:r>
            <a:r>
              <a:rPr lang="tr-TR" sz="1600" b="1" dirty="0"/>
              <a:t>Yerel Kalkınma Fırsatlarına Yönelik Faaliyetlerin </a:t>
            </a:r>
            <a:r>
              <a:rPr lang="tr-TR" sz="1600" b="1" dirty="0" smtClean="0"/>
              <a:t>Desteklenmesi</a:t>
            </a:r>
          </a:p>
          <a:p>
            <a:pPr marL="285750" lvl="0" indent="-285750" algn="just" fontAlgn="auto">
              <a:buFont typeface="Arial" panose="020B0604020202020204" pitchFamily="34" charset="0"/>
              <a:buChar char="•"/>
            </a:pPr>
            <a:r>
              <a:rPr lang="tr-TR" sz="1600" dirty="0" smtClean="0"/>
              <a:t>Dezavantajlı </a:t>
            </a:r>
            <a:r>
              <a:rPr lang="tr-TR" sz="1600" dirty="0"/>
              <a:t>Gruplara yönelik üretim atölyesi vb. tesislerin kurulmasına ilişkin </a:t>
            </a:r>
            <a:r>
              <a:rPr lang="tr-TR" sz="1600" u="sng" dirty="0"/>
              <a:t>fizibilite </a:t>
            </a:r>
            <a:r>
              <a:rPr lang="tr-TR" sz="1600" u="sng" dirty="0" err="1" smtClean="0"/>
              <a:t>etüdleri</a:t>
            </a:r>
            <a:r>
              <a:rPr lang="tr-TR" sz="1600" u="sng" dirty="0" smtClean="0"/>
              <a:t>**</a:t>
            </a:r>
            <a:endParaRPr lang="tr-TR" sz="1600" u="sng" dirty="0" smtClean="0"/>
          </a:p>
          <a:p>
            <a:pPr marL="285750" lvl="0" indent="-285750" algn="just" fontAlgn="auto">
              <a:buFont typeface="Arial" panose="020B0604020202020204" pitchFamily="34" charset="0"/>
              <a:buChar char="•"/>
            </a:pPr>
            <a:r>
              <a:rPr lang="tr-TR" sz="1600" dirty="0" smtClean="0"/>
              <a:t>Akıllı tarım uygulamaları </a:t>
            </a:r>
          </a:p>
          <a:p>
            <a:pPr marL="285750" lvl="0" indent="-285750" algn="just" fontAlgn="auto">
              <a:buFont typeface="Arial" panose="020B0604020202020204" pitchFamily="34" charset="0"/>
              <a:buChar char="•"/>
            </a:pPr>
            <a:r>
              <a:rPr lang="tr-TR" sz="1600" dirty="0" smtClean="0"/>
              <a:t>Tarımda biyolojik mücadele yöntemleri</a:t>
            </a:r>
          </a:p>
          <a:p>
            <a:pPr marL="285750" lvl="0" indent="-285750" algn="just" fontAlgn="auto">
              <a:buFont typeface="Arial" panose="020B0604020202020204" pitchFamily="34" charset="0"/>
              <a:buChar char="•"/>
            </a:pPr>
            <a:r>
              <a:rPr lang="tr-TR" sz="1600" dirty="0" smtClean="0"/>
              <a:t>Geleneksel el sanatlarının coğrafi işaret tesciline ilişkin çalışmalar</a:t>
            </a:r>
          </a:p>
          <a:p>
            <a:pPr marL="285750" lvl="0" indent="-285750" algn="just" fontAlgn="auto">
              <a:buFont typeface="Arial" panose="020B0604020202020204" pitchFamily="34" charset="0"/>
              <a:buChar char="•"/>
            </a:pPr>
            <a:r>
              <a:rPr lang="tr-TR" sz="1600" dirty="0" smtClean="0"/>
              <a:t>Geleneksel el sanatlarına yönelik endüstriyel tasarım ve markalaşma çalışmaları</a:t>
            </a:r>
          </a:p>
          <a:p>
            <a:pPr marL="285750" lvl="0" indent="-285750" algn="just" fontAlgn="auto">
              <a:buFont typeface="Arial" panose="020B0604020202020204" pitchFamily="34" charset="0"/>
              <a:buChar char="•"/>
            </a:pPr>
            <a:r>
              <a:rPr lang="tr-TR" sz="1600" dirty="0" smtClean="0"/>
              <a:t>Kaynak verimliliği</a:t>
            </a:r>
          </a:p>
          <a:p>
            <a:pPr marL="285750" lvl="0" indent="-285750" algn="just" fontAlgn="auto">
              <a:buFont typeface="Arial" panose="020B0604020202020204" pitchFamily="34" charset="0"/>
              <a:buChar char="•"/>
            </a:pPr>
            <a:r>
              <a:rPr lang="tr-TR" sz="1600" dirty="0" smtClean="0"/>
              <a:t>Temiz üretim</a:t>
            </a:r>
          </a:p>
          <a:p>
            <a:pPr marL="285750" lvl="0" indent="-285750" algn="just" fontAlgn="auto">
              <a:buFont typeface="Arial" panose="020B0604020202020204" pitchFamily="34" charset="0"/>
              <a:buChar char="•"/>
            </a:pPr>
            <a:r>
              <a:rPr lang="tr-TR" sz="1600" dirty="0" smtClean="0"/>
              <a:t>Atık yönetimi ve geri dönüşüm </a:t>
            </a:r>
          </a:p>
          <a:p>
            <a:pPr marL="285750" lvl="0" indent="-285750" algn="just" fontAlgn="auto">
              <a:buFont typeface="Arial" panose="020B0604020202020204" pitchFamily="34" charset="0"/>
              <a:buChar char="•"/>
            </a:pPr>
            <a:r>
              <a:rPr lang="tr-TR" sz="1600" dirty="0" smtClean="0"/>
              <a:t>Kadın kooperatiflerinin güçlendirilmesi</a:t>
            </a:r>
          </a:p>
          <a:p>
            <a:pPr marL="285750" lvl="0" indent="-285750" algn="just" fontAlgn="auto">
              <a:buFont typeface="Arial" panose="020B0604020202020204" pitchFamily="34" charset="0"/>
              <a:buChar char="•"/>
            </a:pPr>
            <a:r>
              <a:rPr lang="tr-TR" sz="1600" dirty="0" smtClean="0"/>
              <a:t>Sosyal girişimcilik çalışmaları</a:t>
            </a:r>
          </a:p>
        </p:txBody>
      </p:sp>
      <p:pic>
        <p:nvPicPr>
          <p:cNvPr id="13"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1" name="10 Dikdörtgen"/>
          <p:cNvSpPr/>
          <p:nvPr/>
        </p:nvSpPr>
        <p:spPr>
          <a:xfrm>
            <a:off x="755576" y="260648"/>
            <a:ext cx="5400600" cy="523220"/>
          </a:xfrm>
          <a:prstGeom prst="rect">
            <a:avLst/>
          </a:prstGeom>
          <a:solidFill>
            <a:schemeClr val="accent5">
              <a:lumMod val="75000"/>
            </a:schemeClr>
          </a:solidFill>
        </p:spPr>
        <p:txBody>
          <a:bodyPr wrap="square">
            <a:spAutoFit/>
          </a:bodyPr>
          <a:lstStyle/>
          <a:p>
            <a:r>
              <a:rPr lang="tr-TR" sz="2800" b="1" dirty="0" smtClean="0"/>
              <a:t>ÖRNEK PROJE KONULARI</a:t>
            </a:r>
            <a:endParaRPr lang="tr-TR" sz="2800" b="1" dirty="0"/>
          </a:p>
        </p:txBody>
      </p:sp>
      <p:sp>
        <p:nvSpPr>
          <p:cNvPr id="9" name="8 Metin kutusu"/>
          <p:cNvSpPr txBox="1"/>
          <p:nvPr/>
        </p:nvSpPr>
        <p:spPr>
          <a:xfrm>
            <a:off x="1187624" y="6381328"/>
            <a:ext cx="6693307" cy="338554"/>
          </a:xfrm>
          <a:prstGeom prst="rect">
            <a:avLst/>
          </a:prstGeom>
          <a:noFill/>
        </p:spPr>
        <p:txBody>
          <a:bodyPr wrap="none" rtlCol="0">
            <a:spAutoFit/>
          </a:bodyPr>
          <a:lstStyle/>
          <a:p>
            <a:r>
              <a:rPr lang="tr-TR" sz="1600" b="1" u="sng" dirty="0" smtClean="0"/>
              <a:t>*Ek-J </a:t>
            </a:r>
            <a:r>
              <a:rPr lang="tr-TR" sz="1600" b="1" u="sng" dirty="0" smtClean="0"/>
              <a:t>Ön fizibilite Raporu </a:t>
            </a:r>
            <a:r>
              <a:rPr lang="tr-TR" sz="1600" b="1" u="sng" dirty="0" smtClean="0"/>
              <a:t>Formatı, **Ek-K Proje Teklif Formu  kullanılacaktır.  </a:t>
            </a:r>
            <a:endParaRPr lang="tr-TR" sz="1600" b="1" dirty="0"/>
          </a:p>
        </p:txBody>
      </p:sp>
    </p:spTree>
    <p:extLst>
      <p:ext uri="{BB962C8B-B14F-4D97-AF65-F5344CB8AC3E}">
        <p14:creationId xmlns="" xmlns:p14="http://schemas.microsoft.com/office/powerpoint/2010/main" val="4079987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lvl="0"/>
            <a:endParaRPr lang="tr-TR" sz="1400" b="1" dirty="0" smtClean="0"/>
          </a:p>
        </p:txBody>
      </p:sp>
      <p:cxnSp>
        <p:nvCxnSpPr>
          <p:cNvPr id="15" name="14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390" name="AutoShape 6"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2" name="AutoShape 8"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4" name="AutoShape 10"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 name="22 Yuvarlatılmış Dikdörtgen"/>
          <p:cNvSpPr/>
          <p:nvPr/>
        </p:nvSpPr>
        <p:spPr>
          <a:xfrm>
            <a:off x="2339752" y="5107414"/>
            <a:ext cx="4088496" cy="141793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b="1" dirty="0" smtClean="0">
                <a:ln w="11430"/>
                <a:solidFill>
                  <a:srgbClr val="FF0000"/>
                </a:solidFill>
              </a:rPr>
              <a:t>Toplam </a:t>
            </a:r>
            <a:r>
              <a:rPr lang="tr-TR" sz="3600" b="1" dirty="0" smtClean="0">
                <a:ln w="11430"/>
                <a:solidFill>
                  <a:srgbClr val="FF0000"/>
                </a:solidFill>
              </a:rPr>
              <a:t>Bütçe</a:t>
            </a:r>
            <a:endParaRPr lang="tr-TR" sz="3600" b="1" dirty="0" smtClean="0">
              <a:ln w="11430"/>
              <a:solidFill>
                <a:srgbClr val="FF0000"/>
              </a:solidFill>
            </a:endParaRPr>
          </a:p>
          <a:p>
            <a:pPr algn="ctr"/>
            <a:r>
              <a:rPr lang="tr-TR" sz="3600" b="1" dirty="0" smtClean="0">
                <a:ln w="11430"/>
                <a:solidFill>
                  <a:schemeClr val="tx1"/>
                </a:solidFill>
              </a:rPr>
              <a:t>500.000 TL</a:t>
            </a:r>
            <a:endParaRPr lang="tr-TR" sz="3600" b="1" dirty="0">
              <a:ln w="11430"/>
              <a:solidFill>
                <a:schemeClr val="tx1"/>
              </a:solidFill>
            </a:endParaRPr>
          </a:p>
        </p:txBody>
      </p:sp>
      <p:sp>
        <p:nvSpPr>
          <p:cNvPr id="11" name="10 Yuvarlatılmış Dikdörtgen"/>
          <p:cNvSpPr/>
          <p:nvPr/>
        </p:nvSpPr>
        <p:spPr>
          <a:xfrm>
            <a:off x="633017" y="1418204"/>
            <a:ext cx="8064896" cy="3502753"/>
          </a:xfrm>
          <a:prstGeom prst="round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tr-TR" sz="2800" b="1" dirty="0" smtClean="0">
                <a:ln w="11430"/>
                <a:solidFill>
                  <a:schemeClr val="tx1"/>
                </a:solidFill>
              </a:rPr>
              <a:t>Proje başına hizmet alımı üst </a:t>
            </a:r>
            <a:r>
              <a:rPr lang="tr-TR" sz="2800" b="1" dirty="0" smtClean="0">
                <a:ln w="11430"/>
                <a:solidFill>
                  <a:schemeClr val="tx1"/>
                </a:solidFill>
              </a:rPr>
              <a:t>sınırı</a:t>
            </a:r>
            <a:endParaRPr lang="tr-TR" sz="2800" b="1" dirty="0" smtClean="0">
              <a:ln w="11430"/>
              <a:solidFill>
                <a:schemeClr val="tx1"/>
              </a:solidFill>
            </a:endParaRPr>
          </a:p>
          <a:p>
            <a:pPr marL="342900" indent="-342900" algn="just">
              <a:buFont typeface="Arial" panose="020B0604020202020204" pitchFamily="34" charset="0"/>
              <a:buChar char="•"/>
            </a:pPr>
            <a:r>
              <a:rPr lang="tr-TR" sz="2000" u="sng" dirty="0" smtClean="0">
                <a:ln w="11430"/>
                <a:solidFill>
                  <a:schemeClr val="tx1"/>
                </a:solidFill>
              </a:rPr>
              <a:t>Eğitim</a:t>
            </a:r>
            <a:r>
              <a:rPr lang="tr-TR" sz="2000" dirty="0" smtClean="0">
                <a:ln w="11430"/>
                <a:solidFill>
                  <a:schemeClr val="tx1"/>
                </a:solidFill>
              </a:rPr>
              <a:t> talepleri için (</a:t>
            </a:r>
            <a:r>
              <a:rPr lang="tr-TR" sz="2000" b="1" dirty="0" smtClean="0">
                <a:ln w="11430"/>
                <a:solidFill>
                  <a:srgbClr val="FF0000"/>
                </a:solidFill>
              </a:rPr>
              <a:t>yalnızca çevrimiçi eğitimler</a:t>
            </a:r>
            <a:r>
              <a:rPr lang="tr-TR" sz="2000" dirty="0" smtClean="0">
                <a:ln w="11430"/>
                <a:solidFill>
                  <a:schemeClr val="tx1"/>
                </a:solidFill>
              </a:rPr>
              <a:t>): </a:t>
            </a:r>
            <a:r>
              <a:rPr lang="tr-TR" sz="2000" b="1" u="sng" dirty="0" smtClean="0">
                <a:ln w="11430"/>
                <a:solidFill>
                  <a:schemeClr val="tx1"/>
                </a:solidFill>
              </a:rPr>
              <a:t>15.000 TL</a:t>
            </a:r>
          </a:p>
          <a:p>
            <a:pPr marL="342900" indent="-342900" algn="just">
              <a:buFont typeface="Arial" panose="020B0604020202020204" pitchFamily="34" charset="0"/>
              <a:buChar char="•"/>
            </a:pPr>
            <a:r>
              <a:rPr lang="tr-TR" sz="2000" u="sng" dirty="0">
                <a:ln w="11430"/>
                <a:solidFill>
                  <a:schemeClr val="tx1"/>
                </a:solidFill>
              </a:rPr>
              <a:t>Danışmanlık</a:t>
            </a:r>
            <a:r>
              <a:rPr lang="tr-TR" sz="2000" dirty="0">
                <a:ln w="11430"/>
                <a:solidFill>
                  <a:schemeClr val="tx1"/>
                </a:solidFill>
              </a:rPr>
              <a:t> ile program ve proje hazırlanmasına katkı sağlama </a:t>
            </a:r>
            <a:r>
              <a:rPr lang="tr-TR" sz="2000" dirty="0" smtClean="0">
                <a:ln w="11430"/>
                <a:solidFill>
                  <a:schemeClr val="tx1"/>
                </a:solidFill>
              </a:rPr>
              <a:t>talepleri için </a:t>
            </a:r>
            <a:r>
              <a:rPr lang="tr-TR" sz="2000" b="1" u="sng" dirty="0" smtClean="0">
                <a:ln w="11430"/>
                <a:solidFill>
                  <a:schemeClr val="tx1"/>
                </a:solidFill>
              </a:rPr>
              <a:t>35.000 TL</a:t>
            </a:r>
          </a:p>
          <a:p>
            <a:pPr marL="342900" indent="-342900" algn="just">
              <a:buFont typeface="Arial" panose="020B0604020202020204" pitchFamily="34" charset="0"/>
              <a:buChar char="•"/>
            </a:pPr>
            <a:r>
              <a:rPr lang="tr-TR" sz="2000" dirty="0" smtClean="0">
                <a:solidFill>
                  <a:schemeClr val="tx1"/>
                </a:solidFill>
              </a:rPr>
              <a:t>OSB, TSO, Teknopark vb. özel sektöre hizmet sağlayan çatı kuruluşların </a:t>
            </a:r>
            <a:r>
              <a:rPr lang="tr-TR" sz="2000" dirty="0">
                <a:solidFill>
                  <a:schemeClr val="tx1"/>
                </a:solidFill>
              </a:rPr>
              <a:t>başvuru sahibi olduğu ve birden fazla kar amacı güden gerçek veya tüzel kişiliğe sunulacak danışmanlık hizmetlerini içeren teknik destek talepleri için; azami </a:t>
            </a:r>
            <a:r>
              <a:rPr lang="tr-TR" sz="2000" b="1" u="sng" dirty="0">
                <a:solidFill>
                  <a:schemeClr val="tx1"/>
                </a:solidFill>
              </a:rPr>
              <a:t>50.000 TL</a:t>
            </a:r>
            <a:r>
              <a:rPr lang="tr-TR" sz="2000" u="sng" dirty="0">
                <a:solidFill>
                  <a:schemeClr val="tx1"/>
                </a:solidFill>
              </a:rPr>
              <a:t> </a:t>
            </a:r>
            <a:endParaRPr lang="tr-TR" sz="2000" u="sng" dirty="0">
              <a:ln w="11430"/>
              <a:solidFill>
                <a:schemeClr val="tx1"/>
              </a:solidFill>
            </a:endParaRPr>
          </a:p>
        </p:txBody>
      </p:sp>
      <p:pic>
        <p:nvPicPr>
          <p:cNvPr id="12"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3" name="12 Dikdörtgen"/>
          <p:cNvSpPr/>
          <p:nvPr/>
        </p:nvSpPr>
        <p:spPr>
          <a:xfrm>
            <a:off x="755576" y="260648"/>
            <a:ext cx="6192688" cy="523220"/>
          </a:xfrm>
          <a:prstGeom prst="rect">
            <a:avLst/>
          </a:prstGeom>
          <a:solidFill>
            <a:schemeClr val="accent5">
              <a:lumMod val="75000"/>
            </a:schemeClr>
          </a:solidFill>
        </p:spPr>
        <p:txBody>
          <a:bodyPr wrap="square">
            <a:spAutoFit/>
          </a:bodyPr>
          <a:lstStyle/>
          <a:p>
            <a:r>
              <a:rPr lang="tr-TR" sz="2800" b="1" dirty="0" smtClean="0"/>
              <a:t>PROGRAM BÜTÇESİ ve DESTEK MİKTARI </a:t>
            </a:r>
            <a:endParaRPr lang="tr-TR"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7" name="6 Dikdörtgen"/>
          <p:cNvSpPr/>
          <p:nvPr/>
        </p:nvSpPr>
        <p:spPr>
          <a:xfrm>
            <a:off x="5004048" y="3840163"/>
            <a:ext cx="3179465"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88900" lvl="0" algn="just">
              <a:spcBef>
                <a:spcPct val="40000"/>
              </a:spcBef>
              <a:spcAft>
                <a:spcPct val="40000"/>
              </a:spcAft>
              <a:buClr>
                <a:srgbClr val="000066"/>
              </a:buClr>
              <a:defRPr/>
            </a:pPr>
            <a:r>
              <a:rPr lang="tr-TR" sz="2400" dirty="0" smtClean="0"/>
              <a:t>Amasya, Çorum, Samsun ve Tokat ilinden gelen talepler desteklenebilecektir. </a:t>
            </a:r>
          </a:p>
          <a:p>
            <a:pPr marL="88900" lvl="0">
              <a:spcBef>
                <a:spcPct val="40000"/>
              </a:spcBef>
              <a:spcAft>
                <a:spcPct val="40000"/>
              </a:spcAft>
              <a:buClr>
                <a:srgbClr val="000066"/>
              </a:buClr>
              <a:defRPr/>
            </a:pPr>
            <a:r>
              <a:rPr lang="tr-TR" sz="2400" dirty="0" smtClean="0"/>
              <a:t>          </a:t>
            </a:r>
          </a:p>
        </p:txBody>
      </p:sp>
      <p:sp>
        <p:nvSpPr>
          <p:cNvPr id="8" name="7 Dikdörtgen"/>
          <p:cNvSpPr/>
          <p:nvPr/>
        </p:nvSpPr>
        <p:spPr>
          <a:xfrm>
            <a:off x="953198" y="3840163"/>
            <a:ext cx="3474786"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2400" dirty="0" smtClean="0"/>
              <a:t>Proje uygulama süresi en fazla </a:t>
            </a:r>
            <a:r>
              <a:rPr lang="tr-TR" sz="2400" b="1" dirty="0" smtClean="0">
                <a:solidFill>
                  <a:schemeClr val="tx1"/>
                </a:solidFill>
              </a:rPr>
              <a:t>6 aydır. </a:t>
            </a:r>
            <a:r>
              <a:rPr lang="tr-TR" sz="2400" dirty="0"/>
              <a:t>Bu süre yüklenici</a:t>
            </a:r>
            <a:r>
              <a:rPr lang="tr-TR" sz="2400" dirty="0" smtClean="0"/>
              <a:t> firma </a:t>
            </a:r>
            <a:r>
              <a:rPr lang="tr-TR" sz="2400" dirty="0"/>
              <a:t>ile Ajans arasında sözleşme </a:t>
            </a:r>
            <a:r>
              <a:rPr lang="tr-TR" sz="2400" dirty="0" smtClean="0"/>
              <a:t>imzalanması </a:t>
            </a:r>
            <a:r>
              <a:rPr lang="tr-TR" sz="2400" dirty="0"/>
              <a:t>ile başlar.</a:t>
            </a:r>
          </a:p>
          <a:p>
            <a:pPr algn="ctr"/>
            <a:endParaRPr lang="tr-TR" sz="24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982713" y="1341438"/>
            <a:ext cx="72008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a:t>Teknik destek başvuruları sürekli olarak alınır. Ancak, </a:t>
            </a:r>
            <a:r>
              <a:rPr lang="tr-TR" sz="2400" dirty="0" smtClean="0"/>
              <a:t>değerlendirmeler </a:t>
            </a:r>
            <a:r>
              <a:rPr lang="tr-TR" sz="2400" dirty="0"/>
              <a:t>ikişer aylık </a:t>
            </a:r>
            <a:r>
              <a:rPr lang="tr-TR" sz="2400" dirty="0" smtClean="0"/>
              <a:t>dönemlerde yapılır</a:t>
            </a:r>
            <a:r>
              <a:rPr lang="tr-TR" sz="2400" dirty="0"/>
              <a:t>. </a:t>
            </a:r>
          </a:p>
          <a:p>
            <a:pPr algn="just"/>
            <a:endParaRPr lang="tr-TR" sz="2400" dirty="0"/>
          </a:p>
          <a:p>
            <a:pPr algn="just"/>
            <a:r>
              <a:rPr lang="tr-TR" sz="2400" dirty="0" smtClean="0"/>
              <a:t>Bu dönemler 2021 yılı için </a:t>
            </a:r>
            <a:r>
              <a:rPr lang="tr-TR" sz="2400" b="1" dirty="0" smtClean="0">
                <a:solidFill>
                  <a:srgbClr val="FF0000"/>
                </a:solidFill>
              </a:rPr>
              <a:t>Mayıs-Haziran</a:t>
            </a:r>
            <a:r>
              <a:rPr lang="tr-TR" sz="2400" b="1" dirty="0">
                <a:solidFill>
                  <a:srgbClr val="FF0000"/>
                </a:solidFill>
              </a:rPr>
              <a:t>, </a:t>
            </a:r>
            <a:r>
              <a:rPr lang="tr-TR" sz="2400" b="1" dirty="0" smtClean="0">
                <a:solidFill>
                  <a:srgbClr val="FF0000"/>
                </a:solidFill>
              </a:rPr>
              <a:t>Temmuz-Ağustos ve </a:t>
            </a:r>
            <a:r>
              <a:rPr lang="tr-TR" sz="2400" b="1" dirty="0">
                <a:solidFill>
                  <a:srgbClr val="FF0000"/>
                </a:solidFill>
              </a:rPr>
              <a:t>Eylül-Ekim </a:t>
            </a:r>
            <a:r>
              <a:rPr lang="tr-TR" sz="2400" dirty="0" smtClean="0"/>
              <a:t>dönemleridir</a:t>
            </a:r>
            <a:r>
              <a:rPr lang="tr-TR" sz="2400" dirty="0"/>
              <a:t>. </a:t>
            </a:r>
          </a:p>
        </p:txBody>
      </p:sp>
      <p:pic>
        <p:nvPicPr>
          <p:cNvPr id="9"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0" name="9 Dikdörtgen"/>
          <p:cNvSpPr/>
          <p:nvPr/>
        </p:nvSpPr>
        <p:spPr>
          <a:xfrm>
            <a:off x="755576" y="260648"/>
            <a:ext cx="5400600" cy="523220"/>
          </a:xfrm>
          <a:prstGeom prst="rect">
            <a:avLst/>
          </a:prstGeom>
          <a:solidFill>
            <a:schemeClr val="accent5">
              <a:lumMod val="75000"/>
            </a:schemeClr>
          </a:solidFill>
        </p:spPr>
        <p:txBody>
          <a:bodyPr wrap="square">
            <a:spAutoFit/>
          </a:bodyPr>
          <a:lstStyle/>
          <a:p>
            <a:r>
              <a:rPr lang="tr-TR" sz="2800" b="1" dirty="0" smtClean="0"/>
              <a:t>PROJE SÜRESİ VE UYGULAMA YERİ </a:t>
            </a:r>
            <a:endParaRPr lang="tr-TR"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518864" y="1318991"/>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6" name="5 Dikdörtgen"/>
          <p:cNvSpPr/>
          <p:nvPr/>
        </p:nvSpPr>
        <p:spPr>
          <a:xfrm>
            <a:off x="179512" y="1052736"/>
            <a:ext cx="5904656"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b="1" u="sng" dirty="0" smtClean="0"/>
              <a:t>Uygun Başvuru </a:t>
            </a:r>
            <a:r>
              <a:rPr lang="tr-TR" b="1" u="sng" dirty="0"/>
              <a:t>Sahipleri</a:t>
            </a:r>
            <a:endParaRPr lang="tr-TR" dirty="0"/>
          </a:p>
          <a:p>
            <a:pPr marL="285750" lvl="0" indent="-285750">
              <a:buFont typeface="Arial" panose="020B0604020202020204" pitchFamily="34" charset="0"/>
              <a:buChar char="•"/>
            </a:pPr>
            <a:r>
              <a:rPr lang="tr-TR" dirty="0"/>
              <a:t>Yerel Yönetimler (İl Özel İdareleri, Belediye Başkanlıkları, Büyükşehir Belediyesi Daire Başkanlıkları, Köy Muhtarlıkları) </a:t>
            </a:r>
          </a:p>
          <a:p>
            <a:pPr marL="285750" lvl="0" indent="-285750">
              <a:buFont typeface="Arial" panose="020B0604020202020204" pitchFamily="34" charset="0"/>
              <a:buChar char="•"/>
            </a:pPr>
            <a:r>
              <a:rPr lang="tr-TR" dirty="0"/>
              <a:t>Kamu Kurum ve Kuruluşları</a:t>
            </a:r>
          </a:p>
          <a:p>
            <a:pPr marL="285750" lvl="0" indent="-285750">
              <a:buFont typeface="Arial" panose="020B0604020202020204" pitchFamily="34" charset="0"/>
              <a:buChar char="•"/>
            </a:pPr>
            <a:r>
              <a:rPr lang="tr-TR" dirty="0"/>
              <a:t>Kamu Kurumu Niteliğindeki Meslek Kuruluşları</a:t>
            </a:r>
          </a:p>
          <a:p>
            <a:pPr marL="285750" lvl="0" indent="-285750">
              <a:buFont typeface="Arial" panose="020B0604020202020204" pitchFamily="34" charset="0"/>
              <a:buChar char="•"/>
            </a:pPr>
            <a:r>
              <a:rPr lang="tr-TR" dirty="0"/>
              <a:t>Birlikler (Tarımsal Üretici Birlikleri, Mahalli İdare Birlikleri vb.)</a:t>
            </a:r>
          </a:p>
          <a:p>
            <a:pPr marL="285750" lvl="0" indent="-285750">
              <a:buFont typeface="Arial" panose="020B0604020202020204" pitchFamily="34" charset="0"/>
              <a:buChar char="•"/>
            </a:pPr>
            <a:r>
              <a:rPr lang="tr-TR" dirty="0"/>
              <a:t>Kooperatifler</a:t>
            </a:r>
          </a:p>
          <a:p>
            <a:pPr marL="285750" lvl="0" indent="-285750">
              <a:buFont typeface="Arial" panose="020B0604020202020204" pitchFamily="34" charset="0"/>
              <a:buChar char="•"/>
            </a:pPr>
            <a:r>
              <a:rPr lang="tr-TR" dirty="0"/>
              <a:t>Sivil Toplum Kuruluşları</a:t>
            </a:r>
          </a:p>
          <a:p>
            <a:pPr marL="285750" lvl="0" indent="-285750">
              <a:buFont typeface="Arial" panose="020B0604020202020204" pitchFamily="34" charset="0"/>
              <a:buChar char="•"/>
            </a:pPr>
            <a:r>
              <a:rPr lang="tr-TR" dirty="0"/>
              <a:t>Organize Sanayi Bölgeleri</a:t>
            </a:r>
          </a:p>
          <a:p>
            <a:pPr marL="285750" lvl="0" indent="-285750">
              <a:buFont typeface="Arial" panose="020B0604020202020204" pitchFamily="34" charset="0"/>
              <a:buChar char="•"/>
            </a:pPr>
            <a:r>
              <a:rPr lang="tr-TR" dirty="0"/>
              <a:t>Sanayi Siteleri</a:t>
            </a:r>
          </a:p>
          <a:p>
            <a:pPr marL="285750" lvl="0" indent="-285750">
              <a:buFont typeface="Arial" panose="020B0604020202020204" pitchFamily="34" charset="0"/>
              <a:buChar char="•"/>
            </a:pPr>
            <a:r>
              <a:rPr lang="tr-TR" dirty="0"/>
              <a:t>Serbest Bölge İşleticileri</a:t>
            </a:r>
          </a:p>
          <a:p>
            <a:pPr marL="285750" lvl="0" indent="-285750">
              <a:buFont typeface="Arial" panose="020B0604020202020204" pitchFamily="34" charset="0"/>
              <a:buChar char="•"/>
            </a:pPr>
            <a:r>
              <a:rPr lang="tr-TR" dirty="0"/>
              <a:t>Teknoloji Transfer Ofisi Şirketleri</a:t>
            </a:r>
          </a:p>
          <a:p>
            <a:pPr marL="285750" lvl="0" indent="-285750">
              <a:buFont typeface="Arial" panose="020B0604020202020204" pitchFamily="34" charset="0"/>
              <a:buChar char="•"/>
            </a:pPr>
            <a:r>
              <a:rPr lang="tr-TR" dirty="0"/>
              <a:t>Teknoloji Geliştirme Bölgesi Yönetici Şirketi</a:t>
            </a:r>
          </a:p>
          <a:p>
            <a:pPr marL="285750" lvl="0" indent="-285750">
              <a:buFont typeface="Arial" panose="020B0604020202020204" pitchFamily="34" charset="0"/>
              <a:buChar char="•"/>
            </a:pPr>
            <a:r>
              <a:rPr lang="tr-TR" dirty="0"/>
              <a:t>Endüstri Bölgesi Yönetici Şirketi</a:t>
            </a:r>
          </a:p>
          <a:p>
            <a:pPr marL="285750" lvl="0" indent="-285750">
              <a:buFont typeface="Arial" panose="020B0604020202020204" pitchFamily="34" charset="0"/>
              <a:buChar char="•"/>
            </a:pPr>
            <a:r>
              <a:rPr lang="tr-TR" dirty="0"/>
              <a:t>İş Geliştirme Merkezi Yönetici Şirketi </a:t>
            </a:r>
          </a:p>
          <a:p>
            <a:pPr marL="285750" lvl="0" indent="-285750">
              <a:buFont typeface="Arial" panose="020B0604020202020204" pitchFamily="34" charset="0"/>
              <a:buChar char="•"/>
            </a:pPr>
            <a:r>
              <a:rPr lang="tr-TR" b="1" dirty="0">
                <a:solidFill>
                  <a:srgbClr val="FF0000"/>
                </a:solidFill>
              </a:rPr>
              <a:t>Kar amacı güden diğer gerçek veya tüzel kişiler</a:t>
            </a:r>
          </a:p>
          <a:p>
            <a:pPr marL="285750" lvl="0" indent="-285750">
              <a:buFont typeface="Arial" panose="020B0604020202020204" pitchFamily="34" charset="0"/>
              <a:buChar char="•"/>
            </a:pPr>
            <a:r>
              <a:rPr lang="tr-TR" b="1" dirty="0">
                <a:solidFill>
                  <a:srgbClr val="FF0000"/>
                </a:solidFill>
              </a:rPr>
              <a:t>Kamu kurum/kuruluşlarının kurduğu veya ortağı olduğu işletmeler (Belediye şirketleri, Özel İdare Şirketleri gibi</a:t>
            </a:r>
            <a:r>
              <a:rPr lang="tr-TR" b="1" dirty="0" smtClean="0">
                <a:solidFill>
                  <a:srgbClr val="FF0000"/>
                </a:solidFill>
              </a:rPr>
              <a:t>.)</a:t>
            </a:r>
            <a:endParaRPr lang="tr-TR" b="1" dirty="0">
              <a:solidFill>
                <a:srgbClr val="FF0000"/>
              </a:solidFill>
            </a:endParaRP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 name="9 Dikdörtgen"/>
          <p:cNvSpPr/>
          <p:nvPr/>
        </p:nvSpPr>
        <p:spPr>
          <a:xfrm>
            <a:off x="6444208" y="1397675"/>
            <a:ext cx="2448272" cy="203132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dirty="0"/>
              <a:t>Tüm başvuru sahipleri her başvuru döneminde </a:t>
            </a:r>
            <a:r>
              <a:rPr lang="tr-TR" b="1" dirty="0">
                <a:solidFill>
                  <a:srgbClr val="FF0000"/>
                </a:solidFill>
              </a:rPr>
              <a:t>en fazla </a:t>
            </a:r>
            <a:r>
              <a:rPr lang="tr-TR" b="1" dirty="0" smtClean="0">
                <a:solidFill>
                  <a:srgbClr val="FF0000"/>
                </a:solidFill>
              </a:rPr>
              <a:t>2 </a:t>
            </a:r>
            <a:r>
              <a:rPr lang="tr-TR" b="1" dirty="0">
                <a:solidFill>
                  <a:srgbClr val="FF0000"/>
                </a:solidFill>
              </a:rPr>
              <a:t>adet proje sunabilir </a:t>
            </a:r>
            <a:r>
              <a:rPr lang="tr-TR" dirty="0"/>
              <a:t>ve aynı dönemde </a:t>
            </a:r>
            <a:r>
              <a:rPr lang="tr-TR" b="1" dirty="0">
                <a:solidFill>
                  <a:srgbClr val="FF0000"/>
                </a:solidFill>
              </a:rPr>
              <a:t>sadece 1 </a:t>
            </a:r>
            <a:r>
              <a:rPr lang="tr-TR" b="1" dirty="0" smtClean="0">
                <a:solidFill>
                  <a:srgbClr val="FF0000"/>
                </a:solidFill>
              </a:rPr>
              <a:t>adet proje için </a:t>
            </a:r>
            <a:r>
              <a:rPr lang="tr-TR" b="1" dirty="0">
                <a:solidFill>
                  <a:srgbClr val="FF0000"/>
                </a:solidFill>
              </a:rPr>
              <a:t>destek </a:t>
            </a:r>
            <a:r>
              <a:rPr lang="tr-TR" dirty="0" smtClean="0"/>
              <a:t>alabilir. </a:t>
            </a:r>
            <a:endParaRPr lang="tr-TR" dirty="0"/>
          </a:p>
        </p:txBody>
      </p:sp>
      <p:pic>
        <p:nvPicPr>
          <p:cNvPr id="11"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4" name="9 Dikdörtgen"/>
          <p:cNvSpPr/>
          <p:nvPr/>
        </p:nvSpPr>
        <p:spPr>
          <a:xfrm>
            <a:off x="6444208" y="3789040"/>
            <a:ext cx="2448272" cy="175432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dirty="0"/>
              <a:t>Başvuru sahipleri 2021 Yılı Teknik Destek Programı kapsamında</a:t>
            </a:r>
            <a:r>
              <a:rPr lang="tr-TR" b="1" dirty="0"/>
              <a:t> </a:t>
            </a:r>
            <a:r>
              <a:rPr lang="tr-TR" b="1" dirty="0">
                <a:solidFill>
                  <a:srgbClr val="FF0000"/>
                </a:solidFill>
              </a:rPr>
              <a:t>toplamda en fazla 2 </a:t>
            </a:r>
            <a:r>
              <a:rPr lang="tr-TR" b="1" dirty="0" smtClean="0">
                <a:solidFill>
                  <a:srgbClr val="FF0000"/>
                </a:solidFill>
              </a:rPr>
              <a:t>farklı </a:t>
            </a:r>
            <a:r>
              <a:rPr lang="tr-TR" b="1" dirty="0">
                <a:solidFill>
                  <a:srgbClr val="FF0000"/>
                </a:solidFill>
              </a:rPr>
              <a:t>projesi için destek alabilir</a:t>
            </a:r>
            <a:r>
              <a:rPr lang="tr-TR" dirty="0">
                <a:solidFill>
                  <a:srgbClr val="FF0000"/>
                </a:solidFill>
              </a:rPr>
              <a:t>. </a:t>
            </a:r>
          </a:p>
        </p:txBody>
      </p:sp>
      <p:sp>
        <p:nvSpPr>
          <p:cNvPr id="10" name="9 Dikdörtgen"/>
          <p:cNvSpPr/>
          <p:nvPr/>
        </p:nvSpPr>
        <p:spPr>
          <a:xfrm>
            <a:off x="755576" y="260648"/>
            <a:ext cx="6264696" cy="523220"/>
          </a:xfrm>
          <a:prstGeom prst="rect">
            <a:avLst/>
          </a:prstGeom>
          <a:solidFill>
            <a:schemeClr val="accent5">
              <a:lumMod val="75000"/>
            </a:schemeClr>
          </a:solidFill>
        </p:spPr>
        <p:txBody>
          <a:bodyPr wrap="square">
            <a:spAutoFit/>
          </a:bodyPr>
          <a:lstStyle/>
          <a:p>
            <a:r>
              <a:rPr lang="tr-TR" sz="2800" b="1" dirty="0" smtClean="0"/>
              <a:t>BAŞVURU SAHİPLERİ ve BAŞVURU SAYISI </a:t>
            </a:r>
            <a:endParaRPr lang="tr-TR"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889" name="Text Box 1"/>
          <p:cNvSpPr txBox="1">
            <a:spLocks noChangeArrowheads="1"/>
          </p:cNvSpPr>
          <p:nvPr/>
        </p:nvSpPr>
        <p:spPr bwMode="auto">
          <a:xfrm>
            <a:off x="1115616" y="1484784"/>
            <a:ext cx="7056158" cy="74738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smtClean="0"/>
              <a:t>Teknik Destek Programı kapsamında yararlanıcı kuruluşa </a:t>
            </a:r>
            <a:r>
              <a:rPr lang="tr-TR" b="1" dirty="0" smtClean="0"/>
              <a:t>herhangi bir doğrudan mali destek verilmeyecektir.</a:t>
            </a:r>
            <a:endParaRPr lang="tr-TR" b="1" u="sng" dirty="0" smtClean="0"/>
          </a:p>
          <a:p>
            <a:endParaRPr lang="tr-TR" dirty="0" smtClean="0"/>
          </a:p>
        </p:txBody>
      </p:sp>
      <p:sp>
        <p:nvSpPr>
          <p:cNvPr id="10" name="Text Box 1"/>
          <p:cNvSpPr txBox="1">
            <a:spLocks noChangeArrowheads="1"/>
          </p:cNvSpPr>
          <p:nvPr/>
        </p:nvSpPr>
        <p:spPr bwMode="auto">
          <a:xfrm>
            <a:off x="1115616" y="2492896"/>
            <a:ext cx="7056157" cy="102470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smtClean="0"/>
              <a:t>Teknik desteğin hizmet alımı yoluyla karşılandığı durumda sadece uzman giderleri </a:t>
            </a:r>
            <a:r>
              <a:rPr lang="tr-TR" b="1" dirty="0" smtClean="0">
                <a:solidFill>
                  <a:srgbClr val="FF0000"/>
                </a:solidFill>
              </a:rPr>
              <a:t>(uzman temini, </a:t>
            </a:r>
            <a:r>
              <a:rPr lang="tr-TR" b="1" dirty="0" smtClean="0">
                <a:solidFill>
                  <a:srgbClr val="FF0000"/>
                </a:solidFill>
              </a:rPr>
              <a:t>yol ve konaklama)</a:t>
            </a:r>
            <a:r>
              <a:rPr lang="tr-TR" b="1" dirty="0" smtClean="0">
                <a:solidFill>
                  <a:srgbClr val="FF0000"/>
                </a:solidFill>
              </a:rPr>
              <a:t> </a:t>
            </a:r>
            <a:r>
              <a:rPr lang="tr-TR" dirty="0" smtClean="0"/>
              <a:t>hizmet alımı çerçevesinde Ajans tarafından uygun maliyet olarak kabul edilir ve karşılanır. </a:t>
            </a:r>
          </a:p>
        </p:txBody>
      </p:sp>
      <p:sp>
        <p:nvSpPr>
          <p:cNvPr id="11" name="Text Box 1"/>
          <p:cNvSpPr txBox="1">
            <a:spLocks noChangeArrowheads="1"/>
          </p:cNvSpPr>
          <p:nvPr/>
        </p:nvSpPr>
        <p:spPr bwMode="auto">
          <a:xfrm>
            <a:off x="1115616" y="4653136"/>
            <a:ext cx="7055793" cy="108012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smtClean="0"/>
              <a:t>Hizmet alımı gerektiren talepler için sunulacak </a:t>
            </a:r>
            <a:r>
              <a:rPr lang="tr-TR" b="1" dirty="0" smtClean="0">
                <a:solidFill>
                  <a:srgbClr val="FF0000"/>
                </a:solidFill>
              </a:rPr>
              <a:t>3 adet proforma faturanın</a:t>
            </a:r>
            <a:r>
              <a:rPr lang="tr-TR" dirty="0" smtClean="0"/>
              <a:t>, hizmet alımı konusu ile aynı veya benzer alanda faaliyet gösteren firma veya kurumlardan alınmış olması gerekmektedir.</a:t>
            </a:r>
          </a:p>
          <a:p>
            <a:endParaRPr lang="tr-TR" dirty="0" smtClean="0"/>
          </a:p>
        </p:txBody>
      </p:sp>
      <p:pic>
        <p:nvPicPr>
          <p:cNvPr id="12"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3" name="Text Box 1"/>
          <p:cNvSpPr txBox="1">
            <a:spLocks noChangeArrowheads="1"/>
          </p:cNvSpPr>
          <p:nvPr/>
        </p:nvSpPr>
        <p:spPr bwMode="auto">
          <a:xfrm>
            <a:off x="1115616" y="3789040"/>
            <a:ext cx="7056157" cy="6562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smtClean="0"/>
              <a:t>Danışmanlık </a:t>
            </a:r>
            <a:r>
              <a:rPr lang="tr-TR" dirty="0"/>
              <a:t>hizmetleri kapsamında </a:t>
            </a:r>
            <a:r>
              <a:rPr lang="tr-TR" b="1" dirty="0">
                <a:solidFill>
                  <a:schemeClr val="tx1"/>
                </a:solidFill>
              </a:rPr>
              <a:t>tescil, test, belgelendirme vb. giderler desteklenmeyecektir.</a:t>
            </a:r>
            <a:endParaRPr lang="tr-TR" b="1" dirty="0" smtClean="0">
              <a:solidFill>
                <a:schemeClr val="tx1"/>
              </a:solidFill>
            </a:endParaRPr>
          </a:p>
          <a:p>
            <a:endParaRPr lang="tr-TR" dirty="0" smtClean="0"/>
          </a:p>
        </p:txBody>
      </p:sp>
      <p:sp>
        <p:nvSpPr>
          <p:cNvPr id="14" name="13 Dikdörtgen"/>
          <p:cNvSpPr/>
          <p:nvPr/>
        </p:nvSpPr>
        <p:spPr>
          <a:xfrm>
            <a:off x="755576" y="260648"/>
            <a:ext cx="6048672" cy="523220"/>
          </a:xfrm>
          <a:prstGeom prst="rect">
            <a:avLst/>
          </a:prstGeom>
          <a:solidFill>
            <a:schemeClr val="accent5">
              <a:lumMod val="75000"/>
            </a:schemeClr>
          </a:solidFill>
        </p:spPr>
        <p:txBody>
          <a:bodyPr wrap="square">
            <a:spAutoFit/>
          </a:bodyPr>
          <a:lstStyle/>
          <a:p>
            <a:r>
              <a:rPr lang="tr-TR" sz="2800" b="1" dirty="0" smtClean="0"/>
              <a:t>ÖNEMLİ UYARILAR !!!</a:t>
            </a:r>
            <a:endParaRPr lang="tr-TR"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889" name="Text Box 1"/>
          <p:cNvSpPr txBox="1">
            <a:spLocks noChangeArrowheads="1"/>
          </p:cNvSpPr>
          <p:nvPr/>
        </p:nvSpPr>
        <p:spPr bwMode="auto">
          <a:xfrm>
            <a:off x="323528" y="1772816"/>
            <a:ext cx="8136904" cy="3744416"/>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algn="ctr"/>
            <a:endParaRPr lang="tr-TR" b="1" u="sng" dirty="0" smtClean="0"/>
          </a:p>
          <a:p>
            <a:pPr algn="ctr"/>
            <a:endParaRPr lang="tr-TR" b="1" u="sng" dirty="0" smtClean="0"/>
          </a:p>
          <a:p>
            <a:pPr algn="ctr"/>
            <a:r>
              <a:rPr lang="tr-TR" sz="2400" b="1" dirty="0" smtClean="0">
                <a:solidFill>
                  <a:srgbClr val="FF0000"/>
                </a:solidFill>
              </a:rPr>
              <a:t>BAŞVURUNUZU HAZIRLARKEN LÜTFEN </a:t>
            </a:r>
            <a:r>
              <a:rPr lang="tr-TR" sz="2400" b="1" u="sng" dirty="0" smtClean="0">
                <a:solidFill>
                  <a:schemeClr val="tx1"/>
                </a:solidFill>
              </a:rPr>
              <a:t>BAŞVURU REHBERİNİ</a:t>
            </a:r>
            <a:r>
              <a:rPr lang="tr-TR" sz="2400" b="1" dirty="0" smtClean="0">
                <a:solidFill>
                  <a:schemeClr val="tx1"/>
                </a:solidFill>
              </a:rPr>
              <a:t> </a:t>
            </a:r>
            <a:r>
              <a:rPr lang="tr-TR" sz="2400" b="1" dirty="0" smtClean="0">
                <a:solidFill>
                  <a:srgbClr val="FF0000"/>
                </a:solidFill>
              </a:rPr>
              <a:t>VE AJANS İNTERNET SİTESİNDEKİ </a:t>
            </a:r>
            <a:r>
              <a:rPr lang="tr-TR" sz="2400" b="1" u="sng" dirty="0" smtClean="0">
                <a:solidFill>
                  <a:schemeClr val="tx1"/>
                </a:solidFill>
              </a:rPr>
              <a:t>PROGRAM SAYFASINI</a:t>
            </a:r>
            <a:r>
              <a:rPr lang="tr-TR" sz="2400" b="1" dirty="0" smtClean="0">
                <a:solidFill>
                  <a:schemeClr val="tx1"/>
                </a:solidFill>
              </a:rPr>
              <a:t> </a:t>
            </a:r>
            <a:r>
              <a:rPr lang="tr-TR" sz="2400" b="1" dirty="0" smtClean="0">
                <a:solidFill>
                  <a:srgbClr val="FF0000"/>
                </a:solidFill>
              </a:rPr>
              <a:t>DETAYLI OLARAK İNCELEYİNİZ. </a:t>
            </a:r>
          </a:p>
          <a:p>
            <a:pPr algn="ctr"/>
            <a:endParaRPr lang="tr-TR" sz="2400" b="1" dirty="0" smtClean="0">
              <a:solidFill>
                <a:srgbClr val="FF0000"/>
              </a:solidFill>
            </a:endParaRPr>
          </a:p>
          <a:p>
            <a:pPr algn="ctr"/>
            <a:r>
              <a:rPr lang="tr-TR" sz="2400" b="1" dirty="0" smtClean="0">
                <a:solidFill>
                  <a:srgbClr val="FF0000"/>
                </a:solidFill>
              </a:rPr>
              <a:t>BAŞVURU REHBERİNDE PROJENİZİN TABİ OLDUĞU ÖN İNCELEME KRİTERLERİ VE TEKNİK DEĞERLENDİRME TABLOSU BULUNMAKTADIR. </a:t>
            </a:r>
          </a:p>
          <a:p>
            <a:endParaRPr lang="tr-TR" b="1" u="sng" dirty="0" smtClean="0"/>
          </a:p>
          <a:p>
            <a:endParaRPr lang="tr-TR" b="1" u="sng" dirty="0" smtClean="0"/>
          </a:p>
          <a:p>
            <a:endParaRPr lang="tr-TR" b="1" u="sng" dirty="0" smtClean="0"/>
          </a:p>
          <a:p>
            <a:endParaRPr lang="tr-TR" dirty="0" smtClean="0"/>
          </a:p>
        </p:txBody>
      </p:sp>
      <p:pic>
        <p:nvPicPr>
          <p:cNvPr id="6"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7" name="6 Dikdörtgen"/>
          <p:cNvSpPr/>
          <p:nvPr/>
        </p:nvSpPr>
        <p:spPr>
          <a:xfrm>
            <a:off x="755576" y="260648"/>
            <a:ext cx="6336704" cy="523220"/>
          </a:xfrm>
          <a:prstGeom prst="rect">
            <a:avLst/>
          </a:prstGeom>
          <a:solidFill>
            <a:schemeClr val="accent5">
              <a:lumMod val="75000"/>
            </a:schemeClr>
          </a:solidFill>
        </p:spPr>
        <p:txBody>
          <a:bodyPr wrap="square">
            <a:spAutoFit/>
          </a:bodyPr>
          <a:lstStyle/>
          <a:p>
            <a:r>
              <a:rPr lang="tr-TR" sz="2800" b="1" dirty="0" smtClean="0"/>
              <a:t>ÖNEMLİ UYARILAR !!!</a:t>
            </a:r>
            <a:endParaRPr lang="tr-TR"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sp>
        <p:nvSpPr>
          <p:cNvPr id="9" name="8 Dikdörtgen"/>
          <p:cNvSpPr/>
          <p:nvPr/>
        </p:nvSpPr>
        <p:spPr>
          <a:xfrm>
            <a:off x="683568" y="1214423"/>
            <a:ext cx="7704856"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lvl="1" algn="just">
              <a:buFont typeface="Arial" charset="0"/>
              <a:buNone/>
            </a:pPr>
            <a:r>
              <a:rPr lang="tr-TR" dirty="0" smtClean="0"/>
              <a:t>Başvurular, internet ortamında Kalkınma Ajansları Yönetim Sistemi (KAYS)</a:t>
            </a:r>
            <a:r>
              <a:rPr lang="tr-TR" dirty="0" smtClean="0">
                <a:solidFill>
                  <a:srgbClr val="C00000"/>
                </a:solidFill>
              </a:rPr>
              <a:t> </a:t>
            </a:r>
            <a:r>
              <a:rPr lang="tr-TR" dirty="0" smtClean="0"/>
              <a:t>üzerinden </a:t>
            </a:r>
            <a:r>
              <a:rPr lang="tr-TR" b="1" dirty="0" smtClean="0">
                <a:solidFill>
                  <a:schemeClr val="tx2"/>
                </a:solidFill>
              </a:rPr>
              <a:t>(http://portal.kays.sanayi.gov.tr) </a:t>
            </a:r>
            <a:r>
              <a:rPr lang="tr-TR" dirty="0" smtClean="0"/>
              <a:t>çevrimiçi olarak yapılacaktır. </a:t>
            </a:r>
          </a:p>
          <a:p>
            <a:pPr marL="0" lvl="1" algn="just">
              <a:buFont typeface="Arial" charset="0"/>
              <a:buNone/>
            </a:pPr>
            <a:endParaRPr lang="tr-TR" dirty="0" smtClean="0"/>
          </a:p>
          <a:p>
            <a:pPr marL="0" lvl="1" algn="just">
              <a:buFont typeface="Arial" charset="0"/>
              <a:buNone/>
            </a:pPr>
            <a:r>
              <a:rPr lang="tr-TR" dirty="0" smtClean="0"/>
              <a:t>Başvuru yapabilmek için KAYS’a E-Devlet Kapısı Kimlik Doğrulama Sistemi kullanılarak giriş yapılması gerekmektedir. </a:t>
            </a:r>
          </a:p>
        </p:txBody>
      </p:sp>
      <p:cxnSp>
        <p:nvCxnSpPr>
          <p:cNvPr id="10" name="9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Resim 1"/>
          <p:cNvPicPr>
            <a:picLocks noChangeAspect="1"/>
          </p:cNvPicPr>
          <p:nvPr/>
        </p:nvPicPr>
        <p:blipFill rotWithShape="1">
          <a:blip r:embed="rId2" cstate="print">
            <a:extLst>
              <a:ext uri="{28A0092B-C50C-407E-A947-70E740481C1C}">
                <a14:useLocalDpi xmlns="" xmlns:a14="http://schemas.microsoft.com/office/drawing/2010/main" val="0"/>
              </a:ext>
            </a:extLst>
          </a:blip>
          <a:srcRect l="12600" t="32129" r="13061" b="30072"/>
          <a:stretch/>
        </p:blipFill>
        <p:spPr>
          <a:xfrm>
            <a:off x="2483768" y="5417840"/>
            <a:ext cx="4248472" cy="1440160"/>
          </a:xfrm>
          <a:prstGeom prst="rect">
            <a:avLst/>
          </a:prstGeom>
        </p:spPr>
      </p:pic>
      <p:pic>
        <p:nvPicPr>
          <p:cNvPr id="11" name="İçerik Yer Tutucusu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2" name="11 Dikdörtgen"/>
          <p:cNvSpPr/>
          <p:nvPr/>
        </p:nvSpPr>
        <p:spPr>
          <a:xfrm>
            <a:off x="755576" y="260648"/>
            <a:ext cx="6336704" cy="523220"/>
          </a:xfrm>
          <a:prstGeom prst="rect">
            <a:avLst/>
          </a:prstGeom>
          <a:solidFill>
            <a:schemeClr val="accent5">
              <a:lumMod val="75000"/>
            </a:schemeClr>
          </a:solidFill>
        </p:spPr>
        <p:txBody>
          <a:bodyPr wrap="square">
            <a:spAutoFit/>
          </a:bodyPr>
          <a:lstStyle/>
          <a:p>
            <a:r>
              <a:rPr lang="tr-TR" sz="2800" b="1" dirty="0" smtClean="0"/>
              <a:t>BAŞVURU ŞEKLİ ve YAPILACAK İŞLEMLER</a:t>
            </a:r>
            <a:endParaRPr lang="tr-TR" sz="2800" b="1" dirty="0"/>
          </a:p>
        </p:txBody>
      </p:sp>
      <p:sp>
        <p:nvSpPr>
          <p:cNvPr id="13" name="12 Metin kutusu"/>
          <p:cNvSpPr txBox="1"/>
          <p:nvPr/>
        </p:nvSpPr>
        <p:spPr>
          <a:xfrm>
            <a:off x="683568" y="2996952"/>
            <a:ext cx="7728336"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tr-TR" dirty="0" smtClean="0"/>
              <a:t>KAYS’a giriş yaptıktan sonra;</a:t>
            </a:r>
          </a:p>
          <a:p>
            <a:pPr algn="just"/>
            <a:endParaRPr lang="tr-TR" dirty="0" smtClean="0"/>
          </a:p>
          <a:p>
            <a:pPr marL="342900" indent="-342900" algn="just">
              <a:buFont typeface="Arial" pitchFamily="34" charset="0"/>
              <a:buChar char="•"/>
            </a:pPr>
            <a:r>
              <a:rPr lang="tr-TR" dirty="0" smtClean="0"/>
              <a:t>Kullanıcı işlemlerinden kaydı yok ise kurumunuzu “tüzel paydaş” olarak ekleyiniz. </a:t>
            </a:r>
          </a:p>
          <a:p>
            <a:pPr marL="342900" indent="-342900" algn="just">
              <a:buFont typeface="Arial" pitchFamily="34" charset="0"/>
              <a:buChar char="•"/>
            </a:pPr>
            <a:r>
              <a:rPr lang="tr-TR" dirty="0" smtClean="0"/>
              <a:t>Tüzel paydaş onaylama, kurum ile kullanıcı olarak eşleştirme gibi talepler veya sorularınız için </a:t>
            </a:r>
            <a:r>
              <a:rPr lang="tr-TR" b="1" dirty="0" smtClean="0"/>
              <a:t>proje@oka.org.tr</a:t>
            </a:r>
            <a:r>
              <a:rPr lang="tr-TR" dirty="0" smtClean="0"/>
              <a:t> e-posta adresinden bize ulaşabilirsiniz.</a:t>
            </a:r>
          </a:p>
          <a:p>
            <a:pPr marL="342900" indent="-342900" algn="just">
              <a:buFont typeface="Arial" pitchFamily="34" charset="0"/>
              <a:buChar char="•"/>
            </a:pPr>
            <a:r>
              <a:rPr lang="tr-TR" dirty="0" smtClean="0"/>
              <a:t>E-posta içeriğinde kullanıcının TC Kimlik numarası, kurum adı, kurum iletişim bilgileri, faaliyete geçtiği tarih ve kurum vergi numarasına yer verilmelidir.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611560" y="2222862"/>
            <a:ext cx="2088232"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tr-TR" dirty="0" smtClean="0"/>
          </a:p>
          <a:p>
            <a:pPr algn="just"/>
            <a:r>
              <a:rPr lang="tr-TR" dirty="0" smtClean="0"/>
              <a:t>KAYS </a:t>
            </a:r>
            <a:r>
              <a:rPr lang="tr-TR" dirty="0"/>
              <a:t>kullanımına dair detaylar için Program Sayfasındaki Proje Hazırlama Sunumu ile KAYS Kılavuzları incelenebilir</a:t>
            </a:r>
            <a:r>
              <a:rPr lang="tr-TR" dirty="0" smtClean="0"/>
              <a:t>.</a:t>
            </a:r>
          </a:p>
          <a:p>
            <a:endParaRPr lang="tr-TR" dirty="0"/>
          </a:p>
          <a:p>
            <a:endParaRPr lang="tr-TR" dirty="0"/>
          </a:p>
        </p:txBody>
      </p:sp>
      <p:pic>
        <p:nvPicPr>
          <p:cNvPr id="11"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pic>
        <p:nvPicPr>
          <p:cNvPr id="1027" name="Picture 3" descr="C:\Users\SCakır\Desktop\slayt için2.jpg"/>
          <p:cNvPicPr>
            <a:picLocks noChangeAspect="1" noChangeArrowheads="1"/>
          </p:cNvPicPr>
          <p:nvPr/>
        </p:nvPicPr>
        <p:blipFill>
          <a:blip r:embed="rId3" cstate="print"/>
          <a:srcRect/>
          <a:stretch>
            <a:fillRect/>
          </a:stretch>
        </p:blipFill>
        <p:spPr bwMode="auto">
          <a:xfrm>
            <a:off x="3203848" y="1484784"/>
            <a:ext cx="5067300" cy="4314825"/>
          </a:xfrm>
          <a:prstGeom prst="rect">
            <a:avLst/>
          </a:prstGeom>
          <a:noFill/>
        </p:spPr>
      </p:pic>
      <p:sp>
        <p:nvSpPr>
          <p:cNvPr id="16" name="15 Dikdörtgen"/>
          <p:cNvSpPr/>
          <p:nvPr/>
        </p:nvSpPr>
        <p:spPr>
          <a:xfrm>
            <a:off x="755576" y="260648"/>
            <a:ext cx="6336704" cy="523220"/>
          </a:xfrm>
          <a:prstGeom prst="rect">
            <a:avLst/>
          </a:prstGeom>
          <a:solidFill>
            <a:schemeClr val="accent5">
              <a:lumMod val="75000"/>
            </a:schemeClr>
          </a:solidFill>
        </p:spPr>
        <p:txBody>
          <a:bodyPr wrap="square">
            <a:spAutoFit/>
          </a:bodyPr>
          <a:lstStyle/>
          <a:p>
            <a:r>
              <a:rPr lang="tr-TR" sz="2800" b="1" dirty="0" smtClean="0"/>
              <a:t>BAŞVURU ŞEKLİ ve YAPILACAK İŞLEMLER</a:t>
            </a:r>
            <a:endParaRPr lang="tr-TR" sz="2800" b="1" dirty="0"/>
          </a:p>
        </p:txBody>
      </p:sp>
    </p:spTree>
    <p:extLst>
      <p:ext uri="{BB962C8B-B14F-4D97-AF65-F5344CB8AC3E}">
        <p14:creationId xmlns="" xmlns:p14="http://schemas.microsoft.com/office/powerpoint/2010/main" val="133673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518864" y="1318991"/>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6" name="5 Dikdörtgen"/>
          <p:cNvSpPr/>
          <p:nvPr/>
        </p:nvSpPr>
        <p:spPr>
          <a:xfrm>
            <a:off x="323528" y="1052736"/>
            <a:ext cx="820891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ctr"/>
            <a:r>
              <a:rPr lang="tr-TR" dirty="0" smtClean="0"/>
              <a:t>	</a:t>
            </a:r>
            <a:r>
              <a:rPr lang="tr-TR" sz="2400" b="1" dirty="0" smtClean="0"/>
              <a:t>Bu kısım teknik destek başvurunuzun en kritik kısmıdır</a:t>
            </a:r>
            <a:r>
              <a:rPr lang="tr-TR" sz="2400" b="1" dirty="0" smtClean="0">
                <a:solidFill>
                  <a:srgbClr val="FF0000"/>
                </a:solidFill>
              </a:rPr>
              <a:t>!!!</a:t>
            </a:r>
            <a:endParaRPr lang="tr-TR" b="1" dirty="0" smtClean="0">
              <a:solidFill>
                <a:srgbClr val="FF0000"/>
              </a:solidFill>
            </a:endParaRPr>
          </a:p>
          <a:p>
            <a:pPr marL="342900" indent="-342900"/>
            <a:r>
              <a:rPr lang="tr-TR" dirty="0" smtClean="0"/>
              <a:t>	</a:t>
            </a: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1"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4" name="9 Dikdörtgen"/>
          <p:cNvSpPr/>
          <p:nvPr/>
        </p:nvSpPr>
        <p:spPr>
          <a:xfrm>
            <a:off x="323528" y="1916832"/>
            <a:ext cx="8208912" cy="92333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Hedef gruplar: </a:t>
            </a:r>
            <a:r>
              <a:rPr lang="tr-TR" dirty="0" smtClean="0"/>
              <a:t>Projenin uygulama süreci içerisinde veya tamamlanması ile birlikte proje sonuçlarından doğrudan olumlu fayda sağlayacak olan kişi, grup, kurum ve kuruluşların adları, tahmini sayıları ve seçilme gerekçeleri belirtilir. </a:t>
            </a:r>
            <a:endParaRPr lang="tr-TR" b="1" dirty="0">
              <a:solidFill>
                <a:schemeClr val="tx1"/>
              </a:solidFill>
            </a:endParaRPr>
          </a:p>
        </p:txBody>
      </p:sp>
      <p:sp>
        <p:nvSpPr>
          <p:cNvPr id="9" name="9 Dikdörtgen"/>
          <p:cNvSpPr/>
          <p:nvPr/>
        </p:nvSpPr>
        <p:spPr>
          <a:xfrm>
            <a:off x="323528" y="2924944"/>
            <a:ext cx="8208912" cy="92333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Nihai yararlanıcılar: </a:t>
            </a:r>
            <a:r>
              <a:rPr lang="tr-TR" dirty="0" smtClean="0"/>
              <a:t>Projenin tamamlanması ile birlikte orta-uzun vadede proje sonuçlarından doğrudan ya da dolaylı fayda sağlayacak olan kişi, grup, kurum ve kuruluşlar belirtilir. </a:t>
            </a:r>
            <a:endParaRPr lang="tr-TR" b="1" dirty="0">
              <a:solidFill>
                <a:schemeClr val="tx1"/>
              </a:solidFill>
            </a:endParaRPr>
          </a:p>
        </p:txBody>
      </p:sp>
      <p:sp>
        <p:nvSpPr>
          <p:cNvPr id="10" name="9 Dikdörtgen"/>
          <p:cNvSpPr/>
          <p:nvPr/>
        </p:nvSpPr>
        <p:spPr>
          <a:xfrm>
            <a:off x="323528" y="3933057"/>
            <a:ext cx="8208912"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Beklenen sonuçlar: </a:t>
            </a:r>
            <a:r>
              <a:rPr lang="tr-TR" dirty="0" smtClean="0"/>
              <a:t>Projenin çıktıları ve nihayetinde elde edilecek sonuçlar ayrıntılarıyla açıklanacaktır. Beklenen sonuçlar ile tahmini maliyet arasındaki oranın uyumlu ve tutarlı olması beklenmektedir. </a:t>
            </a:r>
          </a:p>
          <a:p>
            <a:endParaRPr lang="tr-TR" b="1" dirty="0">
              <a:solidFill>
                <a:schemeClr val="tx1"/>
              </a:solidFill>
            </a:endParaRPr>
          </a:p>
        </p:txBody>
      </p:sp>
      <p:sp>
        <p:nvSpPr>
          <p:cNvPr id="12" name="9 Dikdörtgen"/>
          <p:cNvSpPr/>
          <p:nvPr/>
        </p:nvSpPr>
        <p:spPr>
          <a:xfrm>
            <a:off x="323528" y="5229200"/>
            <a:ext cx="8208912"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tr-TR" b="1" dirty="0" smtClean="0">
                <a:solidFill>
                  <a:schemeClr val="tx1"/>
                </a:solidFill>
              </a:rPr>
              <a:t>İhtiyacın ortaya çıkmasını sağlayan temel gerekçe: </a:t>
            </a:r>
            <a:r>
              <a:rPr lang="tr-TR" dirty="0" smtClean="0"/>
              <a:t>Projenin, hangi sorunu çözmeye yönelik olarak tasarlandığı ve projeye neden ihtiyaç duyulduğu açıklanır. Hedef kitlenin ihtiyaç ve sorunları somut veriler  kullanılarak belirtilir. </a:t>
            </a:r>
          </a:p>
          <a:p>
            <a:r>
              <a:rPr lang="tr-TR" b="1" dirty="0" smtClean="0">
                <a:solidFill>
                  <a:schemeClr val="tx1"/>
                </a:solidFill>
              </a:rPr>
              <a:t> </a:t>
            </a:r>
            <a:endParaRPr lang="tr-TR" b="1" dirty="0">
              <a:solidFill>
                <a:schemeClr val="tx1"/>
              </a:solidFill>
            </a:endParaRPr>
          </a:p>
        </p:txBody>
      </p:sp>
      <p:sp>
        <p:nvSpPr>
          <p:cNvPr id="18" name="17 Dikdörtgen"/>
          <p:cNvSpPr/>
          <p:nvPr/>
        </p:nvSpPr>
        <p:spPr>
          <a:xfrm>
            <a:off x="755576" y="260648"/>
            <a:ext cx="6336704" cy="523220"/>
          </a:xfrm>
          <a:prstGeom prst="rect">
            <a:avLst/>
          </a:prstGeom>
          <a:solidFill>
            <a:schemeClr val="accent5">
              <a:lumMod val="75000"/>
            </a:schemeClr>
          </a:solidFill>
        </p:spPr>
        <p:txBody>
          <a:bodyPr wrap="square">
            <a:spAutoFit/>
          </a:bodyPr>
          <a:lstStyle/>
          <a:p>
            <a:r>
              <a:rPr lang="tr-TR" sz="2800" b="1" dirty="0" smtClean="0"/>
              <a:t>TEKNİK DESTEĞİN KAPSAMI </a:t>
            </a:r>
            <a:endParaRPr lang="tr-TR"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518864" y="1318991"/>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6" name="5 Dikdörtgen"/>
          <p:cNvSpPr/>
          <p:nvPr/>
        </p:nvSpPr>
        <p:spPr>
          <a:xfrm>
            <a:off x="323528" y="1124744"/>
            <a:ext cx="828092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ctr"/>
            <a:r>
              <a:rPr lang="tr-TR" dirty="0" smtClean="0"/>
              <a:t>	</a:t>
            </a:r>
            <a:r>
              <a:rPr lang="tr-TR" sz="2400" b="1" dirty="0" smtClean="0"/>
              <a:t>Bu kısım teknik destek başvurunuzun en kritik kısmıdır</a:t>
            </a:r>
            <a:r>
              <a:rPr lang="tr-TR" sz="2400" b="1" dirty="0" smtClean="0">
                <a:solidFill>
                  <a:srgbClr val="FF0000"/>
                </a:solidFill>
              </a:rPr>
              <a:t>!!!</a:t>
            </a:r>
          </a:p>
          <a:p>
            <a:pPr marL="342900" indent="-342900"/>
            <a:r>
              <a:rPr lang="tr-TR" dirty="0" smtClean="0"/>
              <a:t>	</a:t>
            </a: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1"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3" name="9 Dikdörtgen"/>
          <p:cNvSpPr/>
          <p:nvPr/>
        </p:nvSpPr>
        <p:spPr>
          <a:xfrm>
            <a:off x="323528" y="1988840"/>
            <a:ext cx="8208912"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Başvurunun teknik destek kapsamı ile ilgililiği: </a:t>
            </a:r>
            <a:r>
              <a:rPr lang="tr-TR" dirty="0" smtClean="0">
                <a:solidFill>
                  <a:schemeClr val="tx1"/>
                </a:solidFill>
              </a:rPr>
              <a:t>Başvurunun teknik destek programının amacı, kapsamı ve öncelikleri ile ilişkisi kurulur. </a:t>
            </a:r>
            <a:endParaRPr lang="tr-TR" dirty="0">
              <a:solidFill>
                <a:schemeClr val="tx1"/>
              </a:solidFill>
            </a:endParaRPr>
          </a:p>
        </p:txBody>
      </p:sp>
      <p:sp>
        <p:nvSpPr>
          <p:cNvPr id="15" name="9 Dikdörtgen"/>
          <p:cNvSpPr/>
          <p:nvPr/>
        </p:nvSpPr>
        <p:spPr>
          <a:xfrm>
            <a:off x="323528" y="2780928"/>
            <a:ext cx="8208912" cy="92333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b="1" dirty="0" smtClean="0">
                <a:solidFill>
                  <a:schemeClr val="tx1"/>
                </a:solidFill>
              </a:rPr>
              <a:t>Başvurunun katma değer yaratacak unsurları: </a:t>
            </a:r>
            <a:r>
              <a:rPr lang="tr-TR" dirty="0" smtClean="0"/>
              <a:t>Talep edilen teknik desteğin; başvuru sahibi ve (varsa) ortakların kurumsal kapasitesine, bölge kalkınmasına ve diğer ilgili kurumlara katkısı açıklanır. </a:t>
            </a:r>
            <a:endParaRPr lang="tr-TR" b="1" dirty="0">
              <a:solidFill>
                <a:schemeClr val="tx1"/>
              </a:solidFill>
            </a:endParaRPr>
          </a:p>
        </p:txBody>
      </p:sp>
      <p:sp>
        <p:nvSpPr>
          <p:cNvPr id="16" name="9 Dikdörtgen"/>
          <p:cNvSpPr/>
          <p:nvPr/>
        </p:nvSpPr>
        <p:spPr>
          <a:xfrm>
            <a:off x="323528" y="3789040"/>
            <a:ext cx="8208912"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Beklenen sonuçların hedef gruplar üzerinde sürdürülebilir etkisi ve çarpan etkileri:</a:t>
            </a:r>
          </a:p>
          <a:p>
            <a:pPr algn="just"/>
            <a:r>
              <a:rPr lang="tr-TR" dirty="0" smtClean="0"/>
              <a:t>Proje sona erdikten sonra faaliyetlerin kurumsal düzeydeki sürdürülebilirliğinin nasıl sağlanacağı,  proje sonuçlarının tekrarlanma ve yayılma olasılığı anlatılır. </a:t>
            </a:r>
          </a:p>
          <a:p>
            <a:r>
              <a:rPr lang="tr-TR" b="1" dirty="0" smtClean="0">
                <a:solidFill>
                  <a:schemeClr val="tx1"/>
                </a:solidFill>
              </a:rPr>
              <a:t>   </a:t>
            </a:r>
            <a:endParaRPr lang="tr-TR" b="1" dirty="0">
              <a:solidFill>
                <a:schemeClr val="tx1"/>
              </a:solidFill>
            </a:endParaRPr>
          </a:p>
        </p:txBody>
      </p:sp>
      <p:sp>
        <p:nvSpPr>
          <p:cNvPr id="17" name="9 Dikdörtgen"/>
          <p:cNvSpPr/>
          <p:nvPr/>
        </p:nvSpPr>
        <p:spPr>
          <a:xfrm>
            <a:off x="323528" y="5085184"/>
            <a:ext cx="8208912" cy="147732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Ayni katkılar: </a:t>
            </a:r>
            <a:r>
              <a:rPr lang="tr-TR" dirty="0" smtClean="0"/>
              <a:t>Başvuru sahibi veya proje ortağının, teknik destek faaliyetlerinin gerçekleştirilebilmesi için</a:t>
            </a:r>
            <a:r>
              <a:rPr lang="tr-TR" b="1" dirty="0" smtClean="0"/>
              <a:t>  </a:t>
            </a:r>
            <a:r>
              <a:rPr lang="tr-TR" dirty="0" smtClean="0"/>
              <a:t>sağlayacağı çalışma materyalleri ile eğitim, </a:t>
            </a:r>
            <a:r>
              <a:rPr lang="tr-TR" dirty="0" err="1" smtClean="0"/>
              <a:t>çalıştay</a:t>
            </a:r>
            <a:r>
              <a:rPr lang="tr-TR" dirty="0" smtClean="0"/>
              <a:t> vb. çalışmaların organizasyonuna ait harcamalar ve gereklilikler gibi ayni katkıların belirtilmesi gerekir. </a:t>
            </a:r>
          </a:p>
          <a:p>
            <a:r>
              <a:rPr lang="tr-TR" b="1" dirty="0" smtClean="0">
                <a:solidFill>
                  <a:schemeClr val="tx1"/>
                </a:solidFill>
              </a:rPr>
              <a:t>  </a:t>
            </a:r>
            <a:endParaRPr lang="tr-TR" b="1" dirty="0">
              <a:solidFill>
                <a:schemeClr val="tx1"/>
              </a:solidFill>
            </a:endParaRPr>
          </a:p>
        </p:txBody>
      </p:sp>
      <p:sp>
        <p:nvSpPr>
          <p:cNvPr id="18" name="17 Dikdörtgen"/>
          <p:cNvSpPr/>
          <p:nvPr/>
        </p:nvSpPr>
        <p:spPr>
          <a:xfrm>
            <a:off x="755576" y="260648"/>
            <a:ext cx="6336704" cy="523220"/>
          </a:xfrm>
          <a:prstGeom prst="rect">
            <a:avLst/>
          </a:prstGeom>
          <a:solidFill>
            <a:schemeClr val="accent5">
              <a:lumMod val="75000"/>
            </a:schemeClr>
          </a:solidFill>
        </p:spPr>
        <p:txBody>
          <a:bodyPr wrap="square">
            <a:spAutoFit/>
          </a:bodyPr>
          <a:lstStyle/>
          <a:p>
            <a:r>
              <a:rPr lang="tr-TR" sz="2800" b="1" dirty="0" smtClean="0"/>
              <a:t>TEKNİK DESTEĞİN KAPSAMI </a:t>
            </a:r>
            <a:endParaRPr lang="tr-TR"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
          <p:cNvSpPr>
            <a:spLocks noChangeArrowheads="1"/>
          </p:cNvSpPr>
          <p:nvPr/>
        </p:nvSpPr>
        <p:spPr bwMode="auto">
          <a:xfrm>
            <a:off x="0" y="5876925"/>
            <a:ext cx="7494588" cy="571500"/>
          </a:xfrm>
          <a:prstGeom prst="rect">
            <a:avLst/>
          </a:prstGeom>
          <a:noFill/>
          <a:ln w="9525">
            <a:noFill/>
            <a:miter lim="800000"/>
            <a:headEnd/>
            <a:tailEnd/>
          </a:ln>
        </p:spPr>
        <p:txBody>
          <a:bodyPr/>
          <a:lstStyle/>
          <a:p>
            <a:pPr marL="533400" indent="-352425">
              <a:spcAft>
                <a:spcPct val="5000"/>
              </a:spcAft>
              <a:buFont typeface="Wingdings" pitchFamily="2" charset="2"/>
              <a:buChar char="Ø"/>
            </a:pPr>
            <a:endParaRPr lang="tr-TR" sz="1300" b="1">
              <a:solidFill>
                <a:srgbClr val="CC3300"/>
              </a:solidFill>
              <a:latin typeface="Calibri" pitchFamily="34" charset="0"/>
            </a:endParaRPr>
          </a:p>
        </p:txBody>
      </p:sp>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 name="Diyagram 1"/>
          <p:cNvGraphicFramePr/>
          <p:nvPr>
            <p:extLst>
              <p:ext uri="{D42A27DB-BD31-4B8C-83A1-F6EECF244321}">
                <p14:modId xmlns="" xmlns:p14="http://schemas.microsoft.com/office/powerpoint/2010/main" val="237102502"/>
              </p:ext>
            </p:extLst>
          </p:nvPr>
        </p:nvGraphicFramePr>
        <p:xfrm>
          <a:off x="1403648" y="1556792"/>
          <a:ext cx="639282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çerik Yer Tutucusu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8" name="7 Dikdörtgen"/>
          <p:cNvSpPr/>
          <p:nvPr/>
        </p:nvSpPr>
        <p:spPr>
          <a:xfrm>
            <a:off x="755576" y="260648"/>
            <a:ext cx="5400600" cy="523220"/>
          </a:xfrm>
          <a:prstGeom prst="rect">
            <a:avLst/>
          </a:prstGeom>
          <a:solidFill>
            <a:schemeClr val="accent5">
              <a:lumMod val="75000"/>
            </a:schemeClr>
          </a:solidFill>
        </p:spPr>
        <p:txBody>
          <a:bodyPr wrap="square">
            <a:spAutoFit/>
          </a:bodyPr>
          <a:lstStyle/>
          <a:p>
            <a:r>
              <a:rPr lang="tr-TR" sz="2800" b="1" dirty="0" smtClean="0"/>
              <a:t>SUNUM BAŞLIKLARI </a:t>
            </a:r>
            <a:endParaRPr lang="tr-TR"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395536" y="1484784"/>
            <a:ext cx="8207760"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fontAlgn="base">
              <a:buFont typeface="Arial" pitchFamily="34" charset="0"/>
              <a:buChar char="•"/>
            </a:pPr>
            <a:r>
              <a:rPr lang="tr-TR" sz="2000" dirty="0" smtClean="0"/>
              <a:t>Başvuru çevrimiçi olarak onaylandıktan sonra, taahhütname </a:t>
            </a:r>
            <a:r>
              <a:rPr lang="tr-TR" sz="2000" dirty="0"/>
              <a:t>teslimi e-imza ya da e-posta ile yapılacaktır. </a:t>
            </a:r>
            <a:endParaRPr lang="tr-TR" sz="2000" dirty="0" smtClean="0"/>
          </a:p>
          <a:p>
            <a:pPr marL="285750" indent="-285750" algn="just" fontAlgn="base">
              <a:buFont typeface="Arial" pitchFamily="34" charset="0"/>
              <a:buChar char="•"/>
            </a:pPr>
            <a:r>
              <a:rPr lang="tr-TR" sz="2000" dirty="0" smtClean="0"/>
              <a:t>Taahhütname </a:t>
            </a:r>
            <a:r>
              <a:rPr lang="tr-TR" sz="2000" dirty="0"/>
              <a:t>ve projeye dair evraklar Ajansa </a:t>
            </a:r>
            <a:r>
              <a:rPr lang="tr-TR" sz="2000" b="1" dirty="0" err="1" smtClean="0"/>
              <a:t>kargolanmayacak</a:t>
            </a:r>
            <a:r>
              <a:rPr lang="tr-TR" sz="2000" b="1" dirty="0" smtClean="0"/>
              <a:t> ya da elden teslim edilmeyecektir. </a:t>
            </a:r>
          </a:p>
          <a:p>
            <a:pPr marL="285750" indent="-285750" algn="just" fontAlgn="base">
              <a:buFont typeface="Arial" pitchFamily="34" charset="0"/>
              <a:buChar char="•"/>
            </a:pPr>
            <a:r>
              <a:rPr lang="tr-TR" sz="2000" dirty="0" smtClean="0"/>
              <a:t>Taahhütnamenin </a:t>
            </a:r>
            <a:r>
              <a:rPr lang="tr-TR" sz="2000" dirty="0"/>
              <a:t>teslimi için </a:t>
            </a:r>
            <a:r>
              <a:rPr lang="tr-TR" sz="2000" b="1" dirty="0"/>
              <a:t>proje@oka.org.tr</a:t>
            </a:r>
            <a:r>
              <a:rPr lang="tr-TR" sz="2000" dirty="0"/>
              <a:t> e-posta adresi kullanılacaktır.</a:t>
            </a:r>
          </a:p>
          <a:p>
            <a:pPr marL="285750" indent="-285750" algn="just" fontAlgn="base">
              <a:buFont typeface="Arial" pitchFamily="34" charset="0"/>
              <a:buChar char="•"/>
            </a:pPr>
            <a:r>
              <a:rPr lang="tr-TR" sz="2000" dirty="0"/>
              <a:t>Sözleşme süreci de dahil olmak üzere, ayrıca talep edilmediği sürece, tüm evraklar </a:t>
            </a:r>
            <a:r>
              <a:rPr lang="tr-TR" sz="2000" b="1" dirty="0"/>
              <a:t>proje@oka.org.tr</a:t>
            </a:r>
            <a:r>
              <a:rPr lang="tr-TR" sz="2000" dirty="0"/>
              <a:t> e-posta adresi üzerinden iletilecektir. </a:t>
            </a:r>
            <a:endParaRPr lang="tr-TR" sz="2000" dirty="0" smtClean="0"/>
          </a:p>
          <a:p>
            <a:pPr marL="285750" indent="-285750" algn="just" fontAlgn="base">
              <a:buFont typeface="Arial" pitchFamily="34" charset="0"/>
              <a:buChar char="•"/>
            </a:pPr>
            <a:r>
              <a:rPr lang="tr-TR" sz="2000" dirty="0" smtClean="0"/>
              <a:t>Hazırlık </a:t>
            </a:r>
            <a:r>
              <a:rPr lang="tr-TR" sz="2000" dirty="0"/>
              <a:t>sürecinde mevcut basılı dokümanlar, elektronik ortama </a:t>
            </a:r>
            <a:r>
              <a:rPr lang="tr-TR" sz="2000" dirty="0" smtClean="0"/>
              <a:t>aktarılarak </a:t>
            </a:r>
            <a:r>
              <a:rPr lang="tr-TR" sz="2000" dirty="0"/>
              <a:t>kaydedilecek ve </a:t>
            </a:r>
            <a:r>
              <a:rPr lang="tr-TR" sz="2000" b="1" dirty="0">
                <a:solidFill>
                  <a:srgbClr val="FF0000"/>
                </a:solidFill>
              </a:rPr>
              <a:t>AJANSA BASILI EVRAK GÖNDERİLMEYECEKTİR</a:t>
            </a:r>
            <a:r>
              <a:rPr lang="tr-TR" sz="2000" dirty="0"/>
              <a:t>. </a:t>
            </a:r>
            <a:endParaRPr lang="tr-TR" sz="2000" dirty="0" smtClean="0"/>
          </a:p>
          <a:p>
            <a:pPr marL="285750" indent="-285750" algn="just" fontAlgn="base">
              <a:buFont typeface="Arial" pitchFamily="34" charset="0"/>
              <a:buChar char="•"/>
            </a:pPr>
            <a:r>
              <a:rPr lang="tr-TR" sz="2000" dirty="0" smtClean="0"/>
              <a:t>Sözleşme </a:t>
            </a:r>
            <a:r>
              <a:rPr lang="tr-TR" sz="2000" dirty="0"/>
              <a:t>aşamasında da KAYS üzerinden sunulan belgeler basılı olarak sunulmayacaktır.</a:t>
            </a:r>
          </a:p>
          <a:p>
            <a:pPr marL="285750" indent="-285750" algn="just" fontAlgn="base">
              <a:buFont typeface="Arial" pitchFamily="34" charset="0"/>
              <a:buChar char="•"/>
            </a:pPr>
            <a:r>
              <a:rPr lang="tr-TR" sz="2000" dirty="0"/>
              <a:t>Program detaylarıyla ilgili tüm sorular </a:t>
            </a:r>
            <a:r>
              <a:rPr lang="tr-TR" sz="2000" b="1" dirty="0"/>
              <a:t>proje@oka.org.tr</a:t>
            </a:r>
            <a:r>
              <a:rPr lang="tr-TR" sz="2000" dirty="0"/>
              <a:t> e-posta adresine iletilecektir</a:t>
            </a:r>
            <a:r>
              <a:rPr lang="tr-TR" sz="2000" dirty="0" smtClean="0"/>
              <a:t>.</a:t>
            </a:r>
          </a:p>
        </p:txBody>
      </p:sp>
      <p:pic>
        <p:nvPicPr>
          <p:cNvPr id="7"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8" name="7 Dikdörtgen"/>
          <p:cNvSpPr/>
          <p:nvPr/>
        </p:nvSpPr>
        <p:spPr>
          <a:xfrm>
            <a:off x="755576" y="260648"/>
            <a:ext cx="6336704" cy="523220"/>
          </a:xfrm>
          <a:prstGeom prst="rect">
            <a:avLst/>
          </a:prstGeom>
          <a:solidFill>
            <a:schemeClr val="accent5">
              <a:lumMod val="75000"/>
            </a:schemeClr>
          </a:solidFill>
        </p:spPr>
        <p:txBody>
          <a:bodyPr wrap="square">
            <a:spAutoFit/>
          </a:bodyPr>
          <a:lstStyle/>
          <a:p>
            <a:r>
              <a:rPr lang="tr-TR" sz="2800" b="1" dirty="0" smtClean="0"/>
              <a:t>BAŞVURU ŞEKLİ ve YAPILACAK İŞLEMLER</a:t>
            </a:r>
            <a:endParaRPr lang="tr-TR"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sp>
        <p:nvSpPr>
          <p:cNvPr id="9" name="8 Dikdörtgen"/>
          <p:cNvSpPr/>
          <p:nvPr/>
        </p:nvSpPr>
        <p:spPr>
          <a:xfrm>
            <a:off x="487858" y="4653136"/>
            <a:ext cx="813690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000" dirty="0" smtClean="0"/>
              <a:t>Proje başvuruları teslim alındığı tarihten sonraki iki aylık dönemin </a:t>
            </a:r>
            <a:r>
              <a:rPr lang="tr-TR" sz="2000" b="1" dirty="0" smtClean="0"/>
              <a:t>ilk ayı içerisinde </a:t>
            </a:r>
            <a:r>
              <a:rPr lang="tr-TR" sz="2000" dirty="0" smtClean="0"/>
              <a:t>değerlendirilir ve ajans web sitesi üzerinden duyurulur.</a:t>
            </a:r>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490707" y="1324846"/>
            <a:ext cx="813690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2000" dirty="0" smtClean="0"/>
              <a:t>Başvuruların KAYS üzerinden onaylanması için son tarih </a:t>
            </a:r>
            <a:r>
              <a:rPr lang="tr-TR" sz="2000" b="1" u="sng" dirty="0" smtClean="0">
                <a:solidFill>
                  <a:srgbClr val="FF0000"/>
                </a:solidFill>
              </a:rPr>
              <a:t>28.10.2021 Perşembe Saat 23:59</a:t>
            </a:r>
            <a:r>
              <a:rPr lang="tr-TR" sz="2000" dirty="0" smtClean="0">
                <a:solidFill>
                  <a:srgbClr val="FF0000"/>
                </a:solidFill>
              </a:rPr>
              <a:t>’</a:t>
            </a:r>
            <a:r>
              <a:rPr lang="tr-TR" sz="2000" dirty="0" smtClean="0">
                <a:solidFill>
                  <a:schemeClr val="tx1"/>
                </a:solidFill>
              </a:rPr>
              <a:t>dur</a:t>
            </a:r>
            <a:r>
              <a:rPr lang="tr-TR" sz="2000" dirty="0" smtClean="0"/>
              <a:t>. Bu tarih ve saat itibari ile KAYS sistemi başvurulara kapatılacak ve sonrasında herhangi bir değişiklik veya onaylama işlemi yapılamayacaktır. </a:t>
            </a:r>
          </a:p>
          <a:p>
            <a:pPr algn="just"/>
            <a:endParaRPr lang="tr-TR" sz="2000" dirty="0" smtClean="0"/>
          </a:p>
          <a:p>
            <a:pPr algn="just"/>
            <a:r>
              <a:rPr lang="tr-TR" sz="2000" dirty="0" smtClean="0"/>
              <a:t>Yapılan başvuruya ilişkin taahhütnamenin sistem üzerinde elektronik olarak imzalanması veya ıslak imzalı taahhütnamenin taranarak </a:t>
            </a:r>
            <a:r>
              <a:rPr lang="tr-TR" sz="2000" u="sng" dirty="0" smtClean="0">
                <a:solidFill>
                  <a:schemeClr val="tx1"/>
                </a:solidFill>
                <a:hlinkClick r:id="rId2"/>
              </a:rPr>
              <a:t>proje@oka.</a:t>
            </a:r>
            <a:r>
              <a:rPr lang="tr-TR" sz="2000" u="sng" dirty="0" err="1" smtClean="0">
                <a:solidFill>
                  <a:schemeClr val="tx1"/>
                </a:solidFill>
                <a:hlinkClick r:id="rId2"/>
              </a:rPr>
              <a:t>org.tr</a:t>
            </a:r>
            <a:r>
              <a:rPr lang="tr-TR" sz="2000" dirty="0" smtClean="0"/>
              <a:t> e-posta adresine gönderilmesi </a:t>
            </a:r>
            <a:r>
              <a:rPr lang="tr-TR" sz="2000" b="1" u="sng" dirty="0" smtClean="0">
                <a:solidFill>
                  <a:srgbClr val="FF0000"/>
                </a:solidFill>
              </a:rPr>
              <a:t>01.11.2021 Pazartesi Saat 23:59</a:t>
            </a:r>
            <a:r>
              <a:rPr lang="tr-TR" sz="2000" dirty="0" smtClean="0">
                <a:solidFill>
                  <a:srgbClr val="FF0000"/>
                </a:solidFill>
              </a:rPr>
              <a:t>’</a:t>
            </a:r>
            <a:r>
              <a:rPr lang="tr-TR" sz="2000" dirty="0" smtClean="0">
                <a:solidFill>
                  <a:schemeClr val="tx1"/>
                </a:solidFill>
              </a:rPr>
              <a:t>a</a:t>
            </a:r>
            <a:r>
              <a:rPr lang="tr-TR" sz="2000" dirty="0" smtClean="0">
                <a:solidFill>
                  <a:srgbClr val="FF0000"/>
                </a:solidFill>
              </a:rPr>
              <a:t> </a:t>
            </a:r>
            <a:r>
              <a:rPr lang="tr-TR" sz="2000" dirty="0" smtClean="0"/>
              <a:t>kadar yapılabilecektir. </a:t>
            </a:r>
            <a:endParaRPr lang="tr-TR" sz="2000" dirty="0"/>
          </a:p>
        </p:txBody>
      </p:sp>
      <p:pic>
        <p:nvPicPr>
          <p:cNvPr id="11" name="İçerik Yer Tutucusu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2" name="11 Dikdörtgen"/>
          <p:cNvSpPr/>
          <p:nvPr/>
        </p:nvSpPr>
        <p:spPr>
          <a:xfrm>
            <a:off x="755576" y="260648"/>
            <a:ext cx="6336704" cy="523220"/>
          </a:xfrm>
          <a:prstGeom prst="rect">
            <a:avLst/>
          </a:prstGeom>
          <a:solidFill>
            <a:schemeClr val="accent5">
              <a:lumMod val="75000"/>
            </a:schemeClr>
          </a:solidFill>
        </p:spPr>
        <p:txBody>
          <a:bodyPr wrap="square">
            <a:spAutoFit/>
          </a:bodyPr>
          <a:lstStyle/>
          <a:p>
            <a:r>
              <a:rPr lang="tr-TR" sz="2800" b="1" dirty="0" smtClean="0"/>
              <a:t>BAŞVURU ŞEKLİ ve YAPILACAK İŞLEMLER</a:t>
            </a:r>
            <a:endParaRPr lang="tr-TR" sz="2800" b="1" dirty="0"/>
          </a:p>
        </p:txBody>
      </p:sp>
    </p:spTree>
    <p:extLst>
      <p:ext uri="{BB962C8B-B14F-4D97-AF65-F5344CB8AC3E}">
        <p14:creationId xmlns="" xmlns:p14="http://schemas.microsoft.com/office/powerpoint/2010/main" val="3108162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43608" y="2060848"/>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0" name="23 Dikdörtgen"/>
          <p:cNvSpPr/>
          <p:nvPr/>
        </p:nvSpPr>
        <p:spPr>
          <a:xfrm>
            <a:off x="1009268" y="1132986"/>
            <a:ext cx="7307147"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dirty="0" smtClean="0">
                <a:solidFill>
                  <a:schemeClr val="tx1"/>
                </a:solidFill>
              </a:rPr>
              <a:t>Teknik değerlendirmenin </a:t>
            </a:r>
            <a:r>
              <a:rPr lang="tr-TR" dirty="0">
                <a:solidFill>
                  <a:schemeClr val="tx1"/>
                </a:solidFill>
              </a:rPr>
              <a:t>sonunda </a:t>
            </a:r>
            <a:r>
              <a:rPr lang="tr-TR" b="1" dirty="0">
                <a:solidFill>
                  <a:srgbClr val="FF0000"/>
                </a:solidFill>
              </a:rPr>
              <a:t>ilgililik</a:t>
            </a:r>
            <a:r>
              <a:rPr lang="tr-TR" dirty="0">
                <a:solidFill>
                  <a:schemeClr val="tx1"/>
                </a:solidFill>
              </a:rPr>
              <a:t> bölümünden 30 (otuz) üzerinden </a:t>
            </a:r>
            <a:r>
              <a:rPr lang="tr-TR" b="1" dirty="0">
                <a:solidFill>
                  <a:srgbClr val="FF0000"/>
                </a:solidFill>
              </a:rPr>
              <a:t>en az 20 (yirmi)</a:t>
            </a:r>
            <a:r>
              <a:rPr lang="tr-TR" dirty="0">
                <a:solidFill>
                  <a:srgbClr val="FF0000"/>
                </a:solidFill>
              </a:rPr>
              <a:t> </a:t>
            </a:r>
            <a:r>
              <a:rPr lang="tr-TR" dirty="0">
                <a:solidFill>
                  <a:schemeClr val="tx1"/>
                </a:solidFill>
              </a:rPr>
              <a:t>puan , </a:t>
            </a:r>
            <a:r>
              <a:rPr lang="tr-TR" b="1" dirty="0">
                <a:solidFill>
                  <a:srgbClr val="FF0000"/>
                </a:solidFill>
              </a:rPr>
              <a:t>toplamda</a:t>
            </a:r>
            <a:r>
              <a:rPr lang="tr-TR" dirty="0">
                <a:solidFill>
                  <a:schemeClr val="tx1"/>
                </a:solidFill>
              </a:rPr>
              <a:t> ise 100 (yüz) üzerinden </a:t>
            </a:r>
            <a:r>
              <a:rPr lang="tr-TR" b="1" dirty="0">
                <a:solidFill>
                  <a:srgbClr val="FF0000"/>
                </a:solidFill>
              </a:rPr>
              <a:t>70 (yetmiş)</a:t>
            </a:r>
            <a:r>
              <a:rPr lang="tr-TR" dirty="0">
                <a:solidFill>
                  <a:srgbClr val="FF0000"/>
                </a:solidFill>
              </a:rPr>
              <a:t> </a:t>
            </a:r>
            <a:r>
              <a:rPr lang="tr-TR" dirty="0">
                <a:solidFill>
                  <a:schemeClr val="tx1"/>
                </a:solidFill>
              </a:rPr>
              <a:t>ve üzerinde puan alan başvurular başarılı kabul </a:t>
            </a:r>
            <a:r>
              <a:rPr lang="tr-TR" dirty="0" smtClean="0">
                <a:solidFill>
                  <a:schemeClr val="tx1"/>
                </a:solidFill>
              </a:rPr>
              <a:t>edilecektir. </a:t>
            </a:r>
            <a:endParaRPr lang="tr-TR" dirty="0">
              <a:solidFill>
                <a:schemeClr val="tx1"/>
              </a:solidFill>
            </a:endParaRPr>
          </a:p>
        </p:txBody>
      </p:sp>
      <p:sp>
        <p:nvSpPr>
          <p:cNvPr id="9" name="8 Dikdörtgen"/>
          <p:cNvSpPr/>
          <p:nvPr/>
        </p:nvSpPr>
        <p:spPr>
          <a:xfrm>
            <a:off x="755576" y="260648"/>
            <a:ext cx="6336704" cy="523220"/>
          </a:xfrm>
          <a:prstGeom prst="rect">
            <a:avLst/>
          </a:prstGeom>
          <a:solidFill>
            <a:schemeClr val="accent5">
              <a:lumMod val="75000"/>
            </a:schemeClr>
          </a:solidFill>
        </p:spPr>
        <p:txBody>
          <a:bodyPr wrap="square">
            <a:spAutoFit/>
          </a:bodyPr>
          <a:lstStyle/>
          <a:p>
            <a:r>
              <a:rPr lang="tr-TR" sz="2800" b="1" dirty="0" smtClean="0"/>
              <a:t>DEĞERLENDİRME KRİTERLERİ </a:t>
            </a:r>
            <a:endParaRPr lang="tr-TR" sz="2800" b="1" dirty="0"/>
          </a:p>
        </p:txBody>
      </p:sp>
      <p:graphicFrame>
        <p:nvGraphicFramePr>
          <p:cNvPr id="2" name="Tablo 1"/>
          <p:cNvGraphicFramePr>
            <a:graphicFrameLocks noGrp="1"/>
          </p:cNvGraphicFramePr>
          <p:nvPr>
            <p:extLst>
              <p:ext uri="{D42A27DB-BD31-4B8C-83A1-F6EECF244321}">
                <p14:modId xmlns="" xmlns:p14="http://schemas.microsoft.com/office/powerpoint/2010/main" val="3548397022"/>
              </p:ext>
            </p:extLst>
          </p:nvPr>
        </p:nvGraphicFramePr>
        <p:xfrm>
          <a:off x="1002158" y="2208572"/>
          <a:ext cx="7314257" cy="4387245"/>
        </p:xfrm>
        <a:graphic>
          <a:graphicData uri="http://schemas.openxmlformats.org/drawingml/2006/table">
            <a:tbl>
              <a:tblPr firstRow="1" firstCol="1" bandRow="1">
                <a:tableStyleId>{5C22544A-7EE6-4342-B048-85BDC9FD1C3A}</a:tableStyleId>
              </a:tblPr>
              <a:tblGrid>
                <a:gridCol w="1665264">
                  <a:extLst>
                    <a:ext uri="{9D8B030D-6E8A-4147-A177-3AD203B41FA5}">
                      <a16:colId xmlns="" xmlns:a16="http://schemas.microsoft.com/office/drawing/2014/main" val="2076154472"/>
                    </a:ext>
                  </a:extLst>
                </a:gridCol>
                <a:gridCol w="4937069">
                  <a:extLst>
                    <a:ext uri="{9D8B030D-6E8A-4147-A177-3AD203B41FA5}">
                      <a16:colId xmlns="" xmlns:a16="http://schemas.microsoft.com/office/drawing/2014/main" val="2038033043"/>
                    </a:ext>
                  </a:extLst>
                </a:gridCol>
                <a:gridCol w="711924">
                  <a:extLst>
                    <a:ext uri="{9D8B030D-6E8A-4147-A177-3AD203B41FA5}">
                      <a16:colId xmlns="" xmlns:a16="http://schemas.microsoft.com/office/drawing/2014/main" val="3683318488"/>
                    </a:ext>
                  </a:extLst>
                </a:gridCol>
              </a:tblGrid>
              <a:tr h="279485">
                <a:tc>
                  <a:txBody>
                    <a:bodyPr/>
                    <a:lstStyle/>
                    <a:p>
                      <a:pPr algn="just">
                        <a:lnSpc>
                          <a:spcPct val="115000"/>
                        </a:lnSpc>
                        <a:spcAft>
                          <a:spcPts val="0"/>
                        </a:spcAft>
                        <a:tabLst>
                          <a:tab pos="180340" algn="l"/>
                        </a:tabLst>
                      </a:pPr>
                      <a:r>
                        <a:rPr lang="tr-TR" sz="1200">
                          <a:effectLst/>
                        </a:rPr>
                        <a:t>Ölçütler</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tabLst>
                          <a:tab pos="180340" algn="l"/>
                        </a:tabLs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tabLst>
                          <a:tab pos="180340" algn="l"/>
                        </a:tabLst>
                      </a:pPr>
                      <a:r>
                        <a:rPr lang="tr-TR" sz="1200">
                          <a:effectLst/>
                        </a:rPr>
                        <a:t>Puan</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11651231"/>
                  </a:ext>
                </a:extLst>
              </a:tr>
              <a:tr h="969936">
                <a:tc>
                  <a:txBody>
                    <a:bodyPr/>
                    <a:lstStyle/>
                    <a:p>
                      <a:pPr algn="just">
                        <a:lnSpc>
                          <a:spcPct val="115000"/>
                        </a:lnSpc>
                        <a:spcAft>
                          <a:spcPts val="0"/>
                        </a:spcAft>
                        <a:tabLst>
                          <a:tab pos="180340" algn="l"/>
                        </a:tabLst>
                      </a:pPr>
                      <a:r>
                        <a:rPr lang="tr-TR" sz="1200">
                          <a:effectLst/>
                        </a:rPr>
                        <a:t>1. İlgililik</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Başvuru, programın amacı ile ne kadar ilgili?</a:t>
                      </a:r>
                    </a:p>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Başvuru, programın öncelikleri ile ne kadar ilgili?</a:t>
                      </a:r>
                    </a:p>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Başvuruda teklif edilen faaliyetler programın kapsamına uygun mu?</a:t>
                      </a:r>
                    </a:p>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Talep edilen teknik destek ile başvuru sahibi ve (varsa) ortakların amaç ve hedefleri ne kadar ilgili?</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200" b="1" dirty="0">
                          <a:effectLst/>
                        </a:rPr>
                        <a:t>30</a:t>
                      </a:r>
                      <a:endParaRPr lang="tr-T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60876226"/>
                  </a:ext>
                </a:extLst>
              </a:tr>
              <a:tr h="974066">
                <a:tc>
                  <a:txBody>
                    <a:bodyPr/>
                    <a:lstStyle/>
                    <a:p>
                      <a:pPr algn="just">
                        <a:lnSpc>
                          <a:spcPct val="115000"/>
                        </a:lnSpc>
                        <a:spcAft>
                          <a:spcPts val="0"/>
                        </a:spcAft>
                        <a:tabLst>
                          <a:tab pos="180340" algn="l"/>
                        </a:tabLst>
                      </a:pPr>
                      <a:r>
                        <a:rPr lang="tr-TR" sz="1200">
                          <a:effectLst/>
                        </a:rPr>
                        <a:t>2. Katma Değer</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Talep edilen teknik desteğin; başvuru sahibi ve (varsa) ortakların kurumsal kapasitesine katkısı ne düzeydedir?</a:t>
                      </a:r>
                    </a:p>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Talep edilen teknik desteğin bölge kalkınmasına ve diğer ilgili kurumlara katkısı ne düzeydedir?</a:t>
                      </a:r>
                    </a:p>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Beklenen sonuçlar ile tahmini maliyet arasındaki oran yeterli mi? </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200" b="1" dirty="0">
                          <a:effectLst/>
                        </a:rPr>
                        <a:t>30</a:t>
                      </a:r>
                      <a:endParaRPr lang="tr-T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922934935"/>
                  </a:ext>
                </a:extLst>
              </a:tr>
              <a:tr h="1164060">
                <a:tc>
                  <a:txBody>
                    <a:bodyPr/>
                    <a:lstStyle/>
                    <a:p>
                      <a:pPr algn="just">
                        <a:lnSpc>
                          <a:spcPct val="115000"/>
                        </a:lnSpc>
                        <a:spcAft>
                          <a:spcPts val="0"/>
                        </a:spcAft>
                        <a:tabLst>
                          <a:tab pos="180340" algn="l"/>
                        </a:tabLst>
                      </a:pPr>
                      <a:r>
                        <a:rPr lang="tr-TR" sz="1200">
                          <a:effectLst/>
                        </a:rPr>
                        <a:t>3. İhtiyaç ve Sorunlar</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200">
                          <a:effectLst/>
                        </a:rPr>
                        <a:t>Başvuru sahibi ve (varsa) ortakların teknik desteğe ilişkin taleplerinin ihtiyaç analizi yapılmış mıdır?</a:t>
                      </a:r>
                    </a:p>
                    <a:p>
                      <a:pPr marL="342900" lvl="0" indent="-342900" algn="just">
                        <a:lnSpc>
                          <a:spcPct val="115000"/>
                        </a:lnSpc>
                        <a:spcAft>
                          <a:spcPts val="0"/>
                        </a:spcAft>
                        <a:buFont typeface="Symbol" panose="05050102010706020507" pitchFamily="18" charset="2"/>
                        <a:buChar char=""/>
                        <a:tabLst>
                          <a:tab pos="180340" algn="l"/>
                        </a:tabLst>
                      </a:pPr>
                      <a:r>
                        <a:rPr lang="tr-TR" sz="1200">
                          <a:effectLst/>
                        </a:rPr>
                        <a:t>İhtiyaç ve sorunların mevcut durumu ve talep edilen destekle ilişkisi somut bir şekilde tanımlanmış mıdır?</a:t>
                      </a:r>
                    </a:p>
                    <a:p>
                      <a:pPr marL="342900" lvl="0" indent="-342900" algn="just">
                        <a:lnSpc>
                          <a:spcPct val="115000"/>
                        </a:lnSpc>
                        <a:spcAft>
                          <a:spcPts val="0"/>
                        </a:spcAft>
                        <a:buFont typeface="Symbol" panose="05050102010706020507" pitchFamily="18" charset="2"/>
                        <a:buChar char=""/>
                        <a:tabLst>
                          <a:tab pos="180340" algn="l"/>
                        </a:tabLst>
                      </a:pPr>
                      <a:r>
                        <a:rPr lang="tr-TR" sz="1200">
                          <a:effectLst/>
                        </a:rPr>
                        <a:t>Geliştirilmesi planlanan müdahaleler ve yetenekler hedef gruplar ve nihai yararlanıcıların ihtiyaçlarıyla ne kadar uyumlu?</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200" b="1" dirty="0">
                          <a:effectLst/>
                        </a:rPr>
                        <a:t>20</a:t>
                      </a:r>
                      <a:endParaRPr lang="tr-T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25558470"/>
                  </a:ext>
                </a:extLst>
              </a:tr>
              <a:tr h="478428">
                <a:tc>
                  <a:txBody>
                    <a:bodyPr/>
                    <a:lstStyle/>
                    <a:p>
                      <a:pPr algn="just">
                        <a:lnSpc>
                          <a:spcPct val="115000"/>
                        </a:lnSpc>
                        <a:spcAft>
                          <a:spcPts val="0"/>
                        </a:spcAft>
                        <a:tabLst>
                          <a:tab pos="180340" algn="l"/>
                        </a:tabLst>
                      </a:pPr>
                      <a:r>
                        <a:rPr lang="tr-TR" sz="1200">
                          <a:effectLst/>
                        </a:rPr>
                        <a:t>4. Sürdürülebilirlik ve Çarpan Etkisi</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200">
                          <a:effectLst/>
                        </a:rPr>
                        <a:t>Talep edilen teknik desteğin kurumsal sürdürülebilirliği nasıl sağlanacak?</a:t>
                      </a:r>
                    </a:p>
                    <a:p>
                      <a:pPr marL="342900" lvl="0" indent="-342900" algn="just">
                        <a:lnSpc>
                          <a:spcPct val="115000"/>
                        </a:lnSpc>
                        <a:spcAft>
                          <a:spcPts val="0"/>
                        </a:spcAft>
                        <a:buFont typeface="Symbol" panose="05050102010706020507" pitchFamily="18" charset="2"/>
                        <a:buChar char=""/>
                        <a:tabLst>
                          <a:tab pos="180340" algn="l"/>
                        </a:tabLst>
                      </a:pPr>
                      <a:r>
                        <a:rPr lang="tr-TR" sz="1200">
                          <a:effectLst/>
                        </a:rPr>
                        <a:t>Talep edilen desteğin çarpan etkisi ne düzeyde gerçekleşecektir?</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200" b="1" dirty="0">
                          <a:effectLst/>
                        </a:rPr>
                        <a:t>20</a:t>
                      </a:r>
                      <a:endParaRPr lang="tr-T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315919549"/>
                  </a:ext>
                </a:extLst>
              </a:tr>
              <a:tr h="264340">
                <a:tc>
                  <a:txBody>
                    <a:bodyPr/>
                    <a:lstStyle/>
                    <a:p>
                      <a:pPr algn="just">
                        <a:lnSpc>
                          <a:spcPct val="115000"/>
                        </a:lnSpc>
                        <a:spcAft>
                          <a:spcPts val="0"/>
                        </a:spcAft>
                        <a:tabLst>
                          <a:tab pos="180340" algn="l"/>
                        </a:tabLs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180340" algn="l"/>
                        </a:tabLst>
                      </a:pPr>
                      <a:r>
                        <a:rPr lang="tr-TR" sz="1200" b="1">
                          <a:effectLst/>
                        </a:rPr>
                        <a:t>Toplam</a:t>
                      </a:r>
                      <a:endParaRPr lang="tr-T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200" b="1" dirty="0">
                          <a:effectLst/>
                        </a:rPr>
                        <a:t>100</a:t>
                      </a:r>
                      <a:endParaRPr lang="tr-T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885703328"/>
                  </a:ext>
                </a:extLst>
              </a:tr>
            </a:tbl>
          </a:graphicData>
        </a:graphic>
      </p:graphicFrame>
    </p:spTree>
    <p:extLst>
      <p:ext uri="{BB962C8B-B14F-4D97-AF65-F5344CB8AC3E}">
        <p14:creationId xmlns="" xmlns:p14="http://schemas.microsoft.com/office/powerpoint/2010/main" val="1536210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graphicFrame>
        <p:nvGraphicFramePr>
          <p:cNvPr id="3" name="Tablo 2"/>
          <p:cNvGraphicFramePr>
            <a:graphicFrameLocks noGrp="1"/>
          </p:cNvGraphicFramePr>
          <p:nvPr>
            <p:extLst>
              <p:ext uri="{D42A27DB-BD31-4B8C-83A1-F6EECF244321}">
                <p14:modId xmlns="" xmlns:p14="http://schemas.microsoft.com/office/powerpoint/2010/main" val="1992175121"/>
              </p:ext>
            </p:extLst>
          </p:nvPr>
        </p:nvGraphicFramePr>
        <p:xfrm>
          <a:off x="829235" y="1805781"/>
          <a:ext cx="7485529" cy="3886200"/>
        </p:xfrm>
        <a:graphic>
          <a:graphicData uri="http://schemas.openxmlformats.org/drawingml/2006/table">
            <a:tbl>
              <a:tblPr firstRow="1" firstCol="1" bandRow="1"/>
              <a:tblGrid>
                <a:gridCol w="1245614">
                  <a:extLst>
                    <a:ext uri="{9D8B030D-6E8A-4147-A177-3AD203B41FA5}">
                      <a16:colId xmlns="" xmlns:a16="http://schemas.microsoft.com/office/drawing/2014/main" val="1641706404"/>
                    </a:ext>
                  </a:extLst>
                </a:gridCol>
                <a:gridCol w="940316">
                  <a:extLst>
                    <a:ext uri="{9D8B030D-6E8A-4147-A177-3AD203B41FA5}">
                      <a16:colId xmlns="" xmlns:a16="http://schemas.microsoft.com/office/drawing/2014/main" val="18640730"/>
                    </a:ext>
                  </a:extLst>
                </a:gridCol>
                <a:gridCol w="332699">
                  <a:extLst>
                    <a:ext uri="{9D8B030D-6E8A-4147-A177-3AD203B41FA5}">
                      <a16:colId xmlns="" xmlns:a16="http://schemas.microsoft.com/office/drawing/2014/main" val="3219663125"/>
                    </a:ext>
                  </a:extLst>
                </a:gridCol>
                <a:gridCol w="199740">
                  <a:extLst>
                    <a:ext uri="{9D8B030D-6E8A-4147-A177-3AD203B41FA5}">
                      <a16:colId xmlns="" xmlns:a16="http://schemas.microsoft.com/office/drawing/2014/main" val="1497949125"/>
                    </a:ext>
                  </a:extLst>
                </a:gridCol>
                <a:gridCol w="69850">
                  <a:extLst>
                    <a:ext uri="{9D8B030D-6E8A-4147-A177-3AD203B41FA5}">
                      <a16:colId xmlns="" xmlns:a16="http://schemas.microsoft.com/office/drawing/2014/main" val="1032608460"/>
                    </a:ext>
                  </a:extLst>
                </a:gridCol>
                <a:gridCol w="269883">
                  <a:extLst>
                    <a:ext uri="{9D8B030D-6E8A-4147-A177-3AD203B41FA5}">
                      <a16:colId xmlns="" xmlns:a16="http://schemas.microsoft.com/office/drawing/2014/main" val="3315527682"/>
                    </a:ext>
                  </a:extLst>
                </a:gridCol>
                <a:gridCol w="294307">
                  <a:extLst>
                    <a:ext uri="{9D8B030D-6E8A-4147-A177-3AD203B41FA5}">
                      <a16:colId xmlns="" xmlns:a16="http://schemas.microsoft.com/office/drawing/2014/main" val="2431106454"/>
                    </a:ext>
                  </a:extLst>
                </a:gridCol>
                <a:gridCol w="294307">
                  <a:extLst>
                    <a:ext uri="{9D8B030D-6E8A-4147-A177-3AD203B41FA5}">
                      <a16:colId xmlns="" xmlns:a16="http://schemas.microsoft.com/office/drawing/2014/main" val="2016989436"/>
                    </a:ext>
                  </a:extLst>
                </a:gridCol>
                <a:gridCol w="294307">
                  <a:extLst>
                    <a:ext uri="{9D8B030D-6E8A-4147-A177-3AD203B41FA5}">
                      <a16:colId xmlns="" xmlns:a16="http://schemas.microsoft.com/office/drawing/2014/main" val="3381160704"/>
                    </a:ext>
                  </a:extLst>
                </a:gridCol>
                <a:gridCol w="294307">
                  <a:extLst>
                    <a:ext uri="{9D8B030D-6E8A-4147-A177-3AD203B41FA5}">
                      <a16:colId xmlns="" xmlns:a16="http://schemas.microsoft.com/office/drawing/2014/main" val="680589788"/>
                    </a:ext>
                  </a:extLst>
                </a:gridCol>
                <a:gridCol w="277821">
                  <a:extLst>
                    <a:ext uri="{9D8B030D-6E8A-4147-A177-3AD203B41FA5}">
                      <a16:colId xmlns="" xmlns:a16="http://schemas.microsoft.com/office/drawing/2014/main" val="2581608458"/>
                    </a:ext>
                  </a:extLst>
                </a:gridCol>
                <a:gridCol w="238132">
                  <a:extLst>
                    <a:ext uri="{9D8B030D-6E8A-4147-A177-3AD203B41FA5}">
                      <a16:colId xmlns="" xmlns:a16="http://schemas.microsoft.com/office/drawing/2014/main" val="2697396323"/>
                    </a:ext>
                  </a:extLst>
                </a:gridCol>
                <a:gridCol w="256450">
                  <a:extLst>
                    <a:ext uri="{9D8B030D-6E8A-4147-A177-3AD203B41FA5}">
                      <a16:colId xmlns="" xmlns:a16="http://schemas.microsoft.com/office/drawing/2014/main" val="2149152137"/>
                    </a:ext>
                  </a:extLst>
                </a:gridCol>
                <a:gridCol w="256450">
                  <a:extLst>
                    <a:ext uri="{9D8B030D-6E8A-4147-A177-3AD203B41FA5}">
                      <a16:colId xmlns="" xmlns:a16="http://schemas.microsoft.com/office/drawing/2014/main" val="1861483083"/>
                    </a:ext>
                  </a:extLst>
                </a:gridCol>
                <a:gridCol w="264388">
                  <a:extLst>
                    <a:ext uri="{9D8B030D-6E8A-4147-A177-3AD203B41FA5}">
                      <a16:colId xmlns="" xmlns:a16="http://schemas.microsoft.com/office/drawing/2014/main" val="1633334101"/>
                    </a:ext>
                  </a:extLst>
                </a:gridCol>
                <a:gridCol w="264388">
                  <a:extLst>
                    <a:ext uri="{9D8B030D-6E8A-4147-A177-3AD203B41FA5}">
                      <a16:colId xmlns="" xmlns:a16="http://schemas.microsoft.com/office/drawing/2014/main" val="108123525"/>
                    </a:ext>
                  </a:extLst>
                </a:gridCol>
                <a:gridCol w="272325">
                  <a:extLst>
                    <a:ext uri="{9D8B030D-6E8A-4147-A177-3AD203B41FA5}">
                      <a16:colId xmlns="" xmlns:a16="http://schemas.microsoft.com/office/drawing/2014/main" val="290514468"/>
                    </a:ext>
                  </a:extLst>
                </a:gridCol>
                <a:gridCol w="272325">
                  <a:extLst>
                    <a:ext uri="{9D8B030D-6E8A-4147-A177-3AD203B41FA5}">
                      <a16:colId xmlns="" xmlns:a16="http://schemas.microsoft.com/office/drawing/2014/main" val="2042558571"/>
                    </a:ext>
                  </a:extLst>
                </a:gridCol>
                <a:gridCol w="286980">
                  <a:extLst>
                    <a:ext uri="{9D8B030D-6E8A-4147-A177-3AD203B41FA5}">
                      <a16:colId xmlns="" xmlns:a16="http://schemas.microsoft.com/office/drawing/2014/main" val="116060190"/>
                    </a:ext>
                  </a:extLst>
                </a:gridCol>
                <a:gridCol w="286980">
                  <a:extLst>
                    <a:ext uri="{9D8B030D-6E8A-4147-A177-3AD203B41FA5}">
                      <a16:colId xmlns="" xmlns:a16="http://schemas.microsoft.com/office/drawing/2014/main" val="1836777545"/>
                    </a:ext>
                  </a:extLst>
                </a:gridCol>
                <a:gridCol w="286980">
                  <a:extLst>
                    <a:ext uri="{9D8B030D-6E8A-4147-A177-3AD203B41FA5}">
                      <a16:colId xmlns="" xmlns:a16="http://schemas.microsoft.com/office/drawing/2014/main" val="752441743"/>
                    </a:ext>
                  </a:extLst>
                </a:gridCol>
                <a:gridCol w="286980">
                  <a:extLst>
                    <a:ext uri="{9D8B030D-6E8A-4147-A177-3AD203B41FA5}">
                      <a16:colId xmlns="" xmlns:a16="http://schemas.microsoft.com/office/drawing/2014/main" val="3342304444"/>
                    </a:ext>
                  </a:extLst>
                </a:gridCol>
              </a:tblGrid>
              <a:tr h="200025">
                <a:tc rowSpan="2">
                  <a:txBody>
                    <a:bodyPr/>
                    <a:lstStyle/>
                    <a:p>
                      <a:pPr algn="just">
                        <a:lnSpc>
                          <a:spcPts val="1800"/>
                        </a:lnSpc>
                        <a:spcAft>
                          <a:spcPts val="0"/>
                        </a:spcAft>
                      </a:pPr>
                      <a:r>
                        <a:rPr lang="tr-TR" sz="1100" dirty="0">
                          <a:solidFill>
                            <a:srgbClr val="000000"/>
                          </a:solidFill>
                          <a:effectLst/>
                          <a:latin typeface="Calibri" panose="020F0502020204030204" pitchFamily="34" charset="0"/>
                          <a:ea typeface="Times New Roman" panose="02020603050405020304" pitchFamily="18" charset="0"/>
                        </a:rPr>
                        <a:t> </a:t>
                      </a:r>
                      <a:endParaRPr lang="tr-TR" sz="1100" dirty="0">
                        <a:effectLst/>
                        <a:latin typeface="Arial" panose="020B0604020202020204" pitchFamily="34" charset="0"/>
                        <a:ea typeface="Times New Roman" panose="02020603050405020304" pitchFamily="18" charset="0"/>
                      </a:endParaRPr>
                    </a:p>
                    <a:p>
                      <a:pPr algn="just">
                        <a:lnSpc>
                          <a:spcPts val="1800"/>
                        </a:lnSpc>
                        <a:spcAft>
                          <a:spcPts val="0"/>
                        </a:spcAft>
                      </a:pPr>
                      <a:r>
                        <a:rPr lang="tr-TR" sz="1100" dirty="0">
                          <a:solidFill>
                            <a:srgbClr val="000000"/>
                          </a:solidFill>
                          <a:effectLst/>
                          <a:latin typeface="Calibri" panose="020F0502020204030204" pitchFamily="34" charset="0"/>
                          <a:ea typeface="Times New Roman" panose="02020603050405020304" pitchFamily="18" charset="0"/>
                        </a:rPr>
                        <a:t> </a:t>
                      </a:r>
                      <a:endParaRPr lang="tr-TR" sz="1100" dirty="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800"/>
                        </a:lnSpc>
                        <a:spcAft>
                          <a:spcPts val="0"/>
                        </a:spcAft>
                      </a:pPr>
                      <a:r>
                        <a:rPr lang="tr-TR" sz="1100">
                          <a:solidFill>
                            <a:srgbClr val="000000"/>
                          </a:solidFill>
                          <a:effectLst/>
                          <a:latin typeface="Calibri" panose="020F0502020204030204" pitchFamily="34"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p>
                      <a:pPr algn="just">
                        <a:lnSpc>
                          <a:spcPts val="1800"/>
                        </a:lnSpc>
                        <a:spcAft>
                          <a:spcPts val="0"/>
                        </a:spcAft>
                      </a:pPr>
                      <a:r>
                        <a:rPr lang="tr-TR" sz="1100">
                          <a:solidFill>
                            <a:srgbClr val="000000"/>
                          </a:solidFill>
                          <a:effectLst/>
                          <a:latin typeface="Calibri" panose="020F0502020204030204" pitchFamily="34"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ctr">
                        <a:lnSpc>
                          <a:spcPts val="1800"/>
                        </a:lnSpc>
                        <a:spcAft>
                          <a:spcPts val="0"/>
                        </a:spcAft>
                      </a:pPr>
                      <a:r>
                        <a:rPr lang="tr-TR" sz="1000" b="1" dirty="0">
                          <a:solidFill>
                            <a:srgbClr val="000000"/>
                          </a:solidFill>
                          <a:effectLst/>
                          <a:latin typeface="Times New Roman" panose="02020603050405020304" pitchFamily="18" charset="0"/>
                          <a:ea typeface="Times New Roman" panose="02020603050405020304" pitchFamily="18" charset="0"/>
                        </a:rPr>
                        <a:t>2021</a:t>
                      </a:r>
                      <a:endParaRPr lang="tr-TR" sz="1100" dirty="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a:lnSpc>
                          <a:spcPts val="1800"/>
                        </a:lnSpc>
                        <a:spcAft>
                          <a:spcPts val="0"/>
                        </a:spcAft>
                      </a:pPr>
                      <a:r>
                        <a:rPr lang="tr-TR" sz="1000" b="1">
                          <a:solidFill>
                            <a:srgbClr val="000000"/>
                          </a:solidFill>
                          <a:effectLst/>
                          <a:latin typeface="Times New Roman" panose="02020603050405020304" pitchFamily="18" charset="0"/>
                          <a:ea typeface="Times New Roman" panose="02020603050405020304" pitchFamily="18" charset="0"/>
                        </a:rPr>
                        <a:t>2022</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941457359"/>
                  </a:ext>
                </a:extLst>
              </a:tr>
              <a:tr h="200025">
                <a:tc vMerge="1">
                  <a:txBody>
                    <a:bodyPr/>
                    <a:lstStyle/>
                    <a:p>
                      <a:endParaRPr lang="tr-TR"/>
                    </a:p>
                  </a:txBody>
                  <a:tcPr/>
                </a:tc>
                <a:tc vMerge="1">
                  <a:txBody>
                    <a:bodyPr/>
                    <a:lstStyle/>
                    <a:p>
                      <a:endParaRPr lang="tr-TR"/>
                    </a:p>
                  </a:txBody>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Ocak</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just">
                        <a:lnSpc>
                          <a:spcPts val="1800"/>
                        </a:lnSpc>
                        <a:spcAft>
                          <a:spcPts val="0"/>
                        </a:spcAft>
                      </a:pPr>
                      <a:r>
                        <a:rPr lang="tr-TR" sz="800" dirty="0" smtClean="0">
                          <a:effectLst/>
                          <a:latin typeface="+mn-lt"/>
                          <a:ea typeface="Times New Roman" panose="02020603050405020304" pitchFamily="18" charset="0"/>
                        </a:rPr>
                        <a:t>Şub</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tr-TR"/>
                    </a:p>
                  </a:txBody>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Mar</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Nis</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May</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Haz</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Tem</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Ağu</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Eyl</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Eki</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Kas</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Ara</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Oca</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Şub</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Mar</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Nis</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smtClean="0">
                          <a:solidFill>
                            <a:srgbClr val="000000"/>
                          </a:solidFill>
                          <a:effectLst/>
                          <a:latin typeface="+mn-lt"/>
                          <a:ea typeface="Times New Roman" panose="02020603050405020304" pitchFamily="18" charset="0"/>
                        </a:rPr>
                        <a:t>May</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a:solidFill>
                            <a:srgbClr val="000000"/>
                          </a:solidFill>
                          <a:effectLst/>
                          <a:latin typeface="+mn-lt"/>
                          <a:ea typeface="Times New Roman" panose="02020603050405020304" pitchFamily="18" charset="0"/>
                        </a:rPr>
                        <a:t>Haz</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800" dirty="0">
                          <a:solidFill>
                            <a:srgbClr val="000000"/>
                          </a:solidFill>
                          <a:effectLst/>
                          <a:latin typeface="+mn-lt"/>
                          <a:ea typeface="Times New Roman" panose="02020603050405020304" pitchFamily="18" charset="0"/>
                        </a:rPr>
                        <a:t>Tem</a:t>
                      </a:r>
                      <a:endParaRPr lang="tr-TR" sz="800" dirty="0">
                        <a:effectLst/>
                        <a:latin typeface="+mn-lt"/>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 xmlns:a16="http://schemas.microsoft.com/office/drawing/2014/main" val="2588078501"/>
                  </a:ext>
                </a:extLst>
              </a:tr>
              <a:tr h="144780">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gn="just">
                        <a:lnSpc>
                          <a:spcPts val="1800"/>
                        </a:lnSpc>
                        <a:spcAft>
                          <a:spcPts val="0"/>
                        </a:spcAft>
                      </a:pPr>
                      <a:r>
                        <a:rPr lang="tr-TR" sz="1100">
                          <a:solidFill>
                            <a:srgbClr val="000000"/>
                          </a:solidFill>
                          <a:effectLst/>
                          <a:latin typeface="Calibri" panose="020F0502020204030204" pitchFamily="34" charset="0"/>
                          <a:ea typeface="Times New Roman" panose="02020603050405020304" pitchFamily="18" charset="0"/>
                        </a:rPr>
                        <a:t>Başvuru Kabul</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dirty="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tr-TR" sz="1000" dirty="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12028784"/>
                  </a:ext>
                </a:extLst>
              </a:tr>
              <a:tr h="200025">
                <a:tc>
                  <a:txBody>
                    <a:bodyPr/>
                    <a:lstStyle/>
                    <a:p>
                      <a:pPr algn="ctr">
                        <a:lnSpc>
                          <a:spcPts val="1800"/>
                        </a:lnSpc>
                        <a:spcAft>
                          <a:spcPts val="0"/>
                        </a:spcAft>
                      </a:pPr>
                      <a:r>
                        <a:rPr lang="tr-TR" sz="900" b="1" dirty="0" smtClean="0">
                          <a:solidFill>
                            <a:srgbClr val="000000"/>
                          </a:solidFill>
                          <a:effectLst/>
                          <a:latin typeface="Times New Roman" panose="02020603050405020304" pitchFamily="18" charset="0"/>
                          <a:ea typeface="Times New Roman" panose="02020603050405020304" pitchFamily="18" charset="0"/>
                        </a:rPr>
                        <a:t>3. </a:t>
                      </a:r>
                      <a:r>
                        <a:rPr lang="tr-TR" sz="900" b="1" dirty="0">
                          <a:solidFill>
                            <a:srgbClr val="000000"/>
                          </a:solidFill>
                          <a:effectLst/>
                          <a:latin typeface="Times New Roman" panose="02020603050405020304" pitchFamily="18" charset="0"/>
                          <a:ea typeface="Times New Roman" panose="02020603050405020304" pitchFamily="18" charset="0"/>
                        </a:rPr>
                        <a:t>Dönem</a:t>
                      </a:r>
                      <a:endParaRPr lang="tr-TR" sz="1100" dirty="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just">
                        <a:lnSpc>
                          <a:spcPts val="1800"/>
                        </a:lnSpc>
                        <a:spcAft>
                          <a:spcPts val="0"/>
                        </a:spcAft>
                      </a:pPr>
                      <a:r>
                        <a:rPr lang="tr-TR" sz="1100">
                          <a:solidFill>
                            <a:srgbClr val="000000"/>
                          </a:solidFill>
                          <a:effectLst/>
                          <a:latin typeface="Calibri" panose="020F0502020204030204" pitchFamily="34" charset="0"/>
                          <a:ea typeface="Times New Roman" panose="02020603050405020304" pitchFamily="18" charset="0"/>
                        </a:rPr>
                        <a:t>Değerlendirme</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24541898"/>
                  </a:ext>
                </a:extLst>
              </a:tr>
              <a:tr h="200025">
                <a:tc>
                  <a:txBody>
                    <a:bodyPr/>
                    <a:lstStyle/>
                    <a:p>
                      <a:pPr algn="ctr">
                        <a:lnSpc>
                          <a:spcPts val="18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rPr>
                        <a:t>(1 Mayıs-30 Haziran)</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just">
                        <a:lnSpc>
                          <a:spcPts val="1800"/>
                        </a:lnSpc>
                        <a:spcAft>
                          <a:spcPts val="0"/>
                        </a:spcAft>
                      </a:pPr>
                      <a:r>
                        <a:rPr lang="tr-TR" sz="1100">
                          <a:solidFill>
                            <a:srgbClr val="000000"/>
                          </a:solidFill>
                          <a:effectLst/>
                          <a:latin typeface="Calibri" panose="020F0502020204030204" pitchFamily="34" charset="0"/>
                          <a:ea typeface="Times New Roman" panose="02020603050405020304" pitchFamily="18" charset="0"/>
                        </a:rPr>
                        <a:t>Satın alma</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52357894"/>
                  </a:ext>
                </a:extLst>
              </a:tr>
              <a:tr h="167005">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1100">
                          <a:solidFill>
                            <a:srgbClr val="000000"/>
                          </a:solidFill>
                          <a:effectLst/>
                          <a:latin typeface="Calibri" panose="020F0502020204030204" pitchFamily="34" charset="0"/>
                          <a:ea typeface="Times New Roman" panose="02020603050405020304" pitchFamily="18" charset="0"/>
                        </a:rPr>
                        <a:t>Uygulama</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dirty="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62501115"/>
                  </a:ext>
                </a:extLst>
              </a:tr>
              <a:tr h="71755">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 xmlns:a16="http://schemas.microsoft.com/office/drawing/2014/main" val="935180837"/>
                  </a:ext>
                </a:extLst>
              </a:tr>
              <a:tr h="167005">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gn="just">
                        <a:lnSpc>
                          <a:spcPts val="1800"/>
                        </a:lnSpc>
                        <a:spcAft>
                          <a:spcPts val="0"/>
                        </a:spcAft>
                      </a:pPr>
                      <a:r>
                        <a:rPr lang="tr-TR" sz="1100">
                          <a:solidFill>
                            <a:srgbClr val="000000"/>
                          </a:solidFill>
                          <a:effectLst/>
                          <a:latin typeface="Calibri" panose="020F0502020204030204" pitchFamily="34" charset="0"/>
                          <a:ea typeface="Times New Roman" panose="02020603050405020304" pitchFamily="18" charset="0"/>
                        </a:rPr>
                        <a:t>Başvuru Kabul</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15105517"/>
                  </a:ext>
                </a:extLst>
              </a:tr>
              <a:tr h="167005">
                <a:tc>
                  <a:txBody>
                    <a:bodyPr/>
                    <a:lstStyle/>
                    <a:p>
                      <a:pPr algn="ctr">
                        <a:lnSpc>
                          <a:spcPts val="1800"/>
                        </a:lnSpc>
                        <a:spcAft>
                          <a:spcPts val="0"/>
                        </a:spcAft>
                      </a:pPr>
                      <a:r>
                        <a:rPr lang="tr-TR" sz="900" b="1" dirty="0" smtClean="0">
                          <a:solidFill>
                            <a:srgbClr val="000000"/>
                          </a:solidFill>
                          <a:effectLst/>
                          <a:latin typeface="Times New Roman" panose="02020603050405020304" pitchFamily="18" charset="0"/>
                          <a:ea typeface="Times New Roman" panose="02020603050405020304" pitchFamily="18" charset="0"/>
                        </a:rPr>
                        <a:t>4. </a:t>
                      </a:r>
                      <a:r>
                        <a:rPr lang="tr-TR" sz="900" b="1" dirty="0">
                          <a:solidFill>
                            <a:srgbClr val="000000"/>
                          </a:solidFill>
                          <a:effectLst/>
                          <a:latin typeface="Times New Roman" panose="02020603050405020304" pitchFamily="18" charset="0"/>
                          <a:ea typeface="Times New Roman" panose="02020603050405020304" pitchFamily="18" charset="0"/>
                        </a:rPr>
                        <a:t>Dönem</a:t>
                      </a:r>
                      <a:endParaRPr lang="tr-TR" sz="1100" dirty="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just">
                        <a:lnSpc>
                          <a:spcPts val="1800"/>
                        </a:lnSpc>
                        <a:spcAft>
                          <a:spcPts val="0"/>
                        </a:spcAft>
                      </a:pPr>
                      <a:r>
                        <a:rPr lang="tr-TR" sz="1100">
                          <a:solidFill>
                            <a:srgbClr val="000000"/>
                          </a:solidFill>
                          <a:effectLst/>
                          <a:latin typeface="Calibri" panose="020F0502020204030204" pitchFamily="34" charset="0"/>
                          <a:ea typeface="Times New Roman" panose="02020603050405020304" pitchFamily="18" charset="0"/>
                        </a:rPr>
                        <a:t>Değerlendirme</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64440371"/>
                  </a:ext>
                </a:extLst>
              </a:tr>
              <a:tr h="285899">
                <a:tc>
                  <a:txBody>
                    <a:bodyPr/>
                    <a:lstStyle/>
                    <a:p>
                      <a:pPr algn="ctr">
                        <a:lnSpc>
                          <a:spcPts val="18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rPr>
                        <a:t>(1 Temmuz-31 Ağustos)</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just">
                        <a:lnSpc>
                          <a:spcPts val="1800"/>
                        </a:lnSpc>
                        <a:spcAft>
                          <a:spcPts val="0"/>
                        </a:spcAft>
                      </a:pPr>
                      <a:r>
                        <a:rPr lang="tr-TR" sz="1100" dirty="0">
                          <a:solidFill>
                            <a:srgbClr val="000000"/>
                          </a:solidFill>
                          <a:effectLst/>
                          <a:latin typeface="Calibri" panose="020F0502020204030204" pitchFamily="34" charset="0"/>
                          <a:ea typeface="Times New Roman" panose="02020603050405020304" pitchFamily="18" charset="0"/>
                        </a:rPr>
                        <a:t>Satın alma</a:t>
                      </a:r>
                      <a:endParaRPr lang="tr-TR" sz="1100" dirty="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12874370"/>
                  </a:ext>
                </a:extLst>
              </a:tr>
              <a:tr h="167005">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1100" dirty="0">
                          <a:solidFill>
                            <a:srgbClr val="000000"/>
                          </a:solidFill>
                          <a:effectLst/>
                          <a:latin typeface="Calibri" panose="020F0502020204030204" pitchFamily="34" charset="0"/>
                          <a:ea typeface="Times New Roman" panose="02020603050405020304" pitchFamily="18" charset="0"/>
                        </a:rPr>
                        <a:t>Uygulama</a:t>
                      </a:r>
                      <a:endParaRPr lang="tr-TR" sz="1100" dirty="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110642509"/>
                  </a:ext>
                </a:extLst>
              </a:tr>
              <a:tr h="71755">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 xmlns:a16="http://schemas.microsoft.com/office/drawing/2014/main" val="1842807338"/>
                  </a:ext>
                </a:extLst>
              </a:tr>
              <a:tr h="167005">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gn="just">
                        <a:lnSpc>
                          <a:spcPts val="1800"/>
                        </a:lnSpc>
                        <a:spcAft>
                          <a:spcPts val="0"/>
                        </a:spcAft>
                      </a:pPr>
                      <a:r>
                        <a:rPr lang="tr-TR" sz="1100" dirty="0">
                          <a:solidFill>
                            <a:srgbClr val="000000"/>
                          </a:solidFill>
                          <a:effectLst/>
                          <a:latin typeface="Calibri" panose="020F0502020204030204" pitchFamily="34" charset="0"/>
                          <a:ea typeface="Times New Roman" panose="02020603050405020304" pitchFamily="18" charset="0"/>
                        </a:rPr>
                        <a:t>Başvuru Kabul</a:t>
                      </a:r>
                      <a:endParaRPr lang="tr-TR" sz="1100" dirty="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37945506"/>
                  </a:ext>
                </a:extLst>
              </a:tr>
              <a:tr h="167005">
                <a:tc>
                  <a:txBody>
                    <a:bodyPr/>
                    <a:lstStyle/>
                    <a:p>
                      <a:pPr algn="ctr">
                        <a:lnSpc>
                          <a:spcPts val="1800"/>
                        </a:lnSpc>
                        <a:spcAft>
                          <a:spcPts val="0"/>
                        </a:spcAft>
                      </a:pPr>
                      <a:r>
                        <a:rPr lang="tr-TR" sz="900" b="1" dirty="0" smtClean="0">
                          <a:solidFill>
                            <a:srgbClr val="000000"/>
                          </a:solidFill>
                          <a:effectLst/>
                          <a:latin typeface="Times New Roman" panose="02020603050405020304" pitchFamily="18" charset="0"/>
                          <a:ea typeface="Times New Roman" panose="02020603050405020304" pitchFamily="18" charset="0"/>
                        </a:rPr>
                        <a:t>5. </a:t>
                      </a:r>
                      <a:r>
                        <a:rPr lang="tr-TR" sz="900" b="1" dirty="0">
                          <a:solidFill>
                            <a:srgbClr val="000000"/>
                          </a:solidFill>
                          <a:effectLst/>
                          <a:latin typeface="Times New Roman" panose="02020603050405020304" pitchFamily="18" charset="0"/>
                          <a:ea typeface="Times New Roman" panose="02020603050405020304" pitchFamily="18" charset="0"/>
                        </a:rPr>
                        <a:t>Dönem</a:t>
                      </a:r>
                      <a:endParaRPr lang="tr-TR" sz="1100" dirty="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just">
                        <a:lnSpc>
                          <a:spcPts val="1800"/>
                        </a:lnSpc>
                        <a:spcAft>
                          <a:spcPts val="0"/>
                        </a:spcAft>
                      </a:pPr>
                      <a:r>
                        <a:rPr lang="tr-TR" sz="1100">
                          <a:solidFill>
                            <a:srgbClr val="000000"/>
                          </a:solidFill>
                          <a:effectLst/>
                          <a:latin typeface="Calibri" panose="020F0502020204030204" pitchFamily="34" charset="0"/>
                          <a:ea typeface="Times New Roman" panose="02020603050405020304" pitchFamily="18" charset="0"/>
                        </a:rPr>
                        <a:t>Değerlendirme</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084498714"/>
                  </a:ext>
                </a:extLst>
              </a:tr>
              <a:tr h="167005">
                <a:tc>
                  <a:txBody>
                    <a:bodyPr/>
                    <a:lstStyle/>
                    <a:p>
                      <a:pPr algn="ctr">
                        <a:lnSpc>
                          <a:spcPts val="1800"/>
                        </a:lnSpc>
                        <a:spcAft>
                          <a:spcPts val="0"/>
                        </a:spcAft>
                      </a:pPr>
                      <a:r>
                        <a:rPr lang="tr-TR" sz="900" b="1">
                          <a:solidFill>
                            <a:srgbClr val="000000"/>
                          </a:solidFill>
                          <a:effectLst/>
                          <a:latin typeface="Times New Roman" panose="02020603050405020304" pitchFamily="18" charset="0"/>
                          <a:ea typeface="Times New Roman" panose="02020603050405020304" pitchFamily="18" charset="0"/>
                        </a:rPr>
                        <a:t>(1 Eylül-28 Ekim)</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just">
                        <a:lnSpc>
                          <a:spcPts val="1800"/>
                        </a:lnSpc>
                        <a:spcAft>
                          <a:spcPts val="0"/>
                        </a:spcAft>
                      </a:pPr>
                      <a:r>
                        <a:rPr lang="tr-TR" sz="1100">
                          <a:solidFill>
                            <a:srgbClr val="000000"/>
                          </a:solidFill>
                          <a:effectLst/>
                          <a:latin typeface="Calibri" panose="020F0502020204030204" pitchFamily="34" charset="0"/>
                          <a:ea typeface="Times New Roman" panose="02020603050405020304" pitchFamily="18" charset="0"/>
                        </a:rPr>
                        <a:t>Satın alma</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794166196"/>
                  </a:ext>
                </a:extLst>
              </a:tr>
              <a:tr h="167005">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ts val="1800"/>
                        </a:lnSpc>
                        <a:spcAft>
                          <a:spcPts val="0"/>
                        </a:spcAft>
                      </a:pPr>
                      <a:r>
                        <a:rPr lang="tr-TR" sz="1100" dirty="0">
                          <a:solidFill>
                            <a:srgbClr val="000000"/>
                          </a:solidFill>
                          <a:effectLst/>
                          <a:latin typeface="Calibri" panose="020F0502020204030204" pitchFamily="34" charset="0"/>
                          <a:ea typeface="Times New Roman" panose="02020603050405020304" pitchFamily="18" charset="0"/>
                        </a:rPr>
                        <a:t>Uygulama</a:t>
                      </a:r>
                      <a:endParaRPr lang="tr-TR" sz="1100" dirty="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tr-T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ts val="1800"/>
                        </a:lnSpc>
                        <a:spcAft>
                          <a:spcPts val="0"/>
                        </a:spcAft>
                      </a:pPr>
                      <a:r>
                        <a:rPr lang="tr-TR" sz="900">
                          <a:solidFill>
                            <a:srgbClr val="000000"/>
                          </a:solidFill>
                          <a:effectLst/>
                          <a:latin typeface="Times New Roman" panose="02020603050405020304" pitchFamily="18" charset="0"/>
                          <a:ea typeface="Times New Roman" panose="02020603050405020304" pitchFamily="18" charset="0"/>
                        </a:rPr>
                        <a:t> </a:t>
                      </a:r>
                      <a:endParaRPr lang="tr-TR" sz="110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ts val="1800"/>
                        </a:lnSpc>
                        <a:spcAft>
                          <a:spcPts val="0"/>
                        </a:spcAft>
                      </a:pPr>
                      <a:r>
                        <a:rPr lang="tr-TR" sz="900" dirty="0">
                          <a:solidFill>
                            <a:srgbClr val="000000"/>
                          </a:solidFill>
                          <a:effectLst/>
                          <a:latin typeface="Times New Roman" panose="02020603050405020304" pitchFamily="18" charset="0"/>
                          <a:ea typeface="Times New Roman" panose="02020603050405020304" pitchFamily="18" charset="0"/>
                        </a:rPr>
                        <a:t> </a:t>
                      </a:r>
                      <a:endParaRPr lang="tr-TR" sz="1100" dirty="0">
                        <a:effectLst/>
                        <a:latin typeface="Arial" panose="020B0604020202020204" pitchFamily="34"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82074762"/>
                  </a:ext>
                </a:extLst>
              </a:tr>
            </a:tbl>
          </a:graphicData>
        </a:graphic>
      </p:graphicFrame>
      <p:sp>
        <p:nvSpPr>
          <p:cNvPr id="8" name="7 Dikdörtgen"/>
          <p:cNvSpPr/>
          <p:nvPr/>
        </p:nvSpPr>
        <p:spPr>
          <a:xfrm>
            <a:off x="755576" y="260648"/>
            <a:ext cx="6336704" cy="523220"/>
          </a:xfrm>
          <a:prstGeom prst="rect">
            <a:avLst/>
          </a:prstGeom>
          <a:solidFill>
            <a:schemeClr val="accent5">
              <a:lumMod val="75000"/>
            </a:schemeClr>
          </a:solidFill>
        </p:spPr>
        <p:txBody>
          <a:bodyPr wrap="square">
            <a:spAutoFit/>
          </a:bodyPr>
          <a:lstStyle/>
          <a:p>
            <a:r>
              <a:rPr lang="tr-TR" sz="2800" b="1" dirty="0" smtClean="0"/>
              <a:t>PROGRAM TAKVİMİ </a:t>
            </a:r>
            <a:endParaRPr lang="tr-TR" sz="2800" b="1" dirty="0"/>
          </a:p>
        </p:txBody>
      </p:sp>
    </p:spTree>
    <p:extLst>
      <p:ext uri="{BB962C8B-B14F-4D97-AF65-F5344CB8AC3E}">
        <p14:creationId xmlns="" xmlns:p14="http://schemas.microsoft.com/office/powerpoint/2010/main" val="2013098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785786" y="2071678"/>
            <a:ext cx="7429552" cy="400110"/>
          </a:xfrm>
          <a:prstGeom prst="rect">
            <a:avLst/>
          </a:prstGeom>
          <a:noFill/>
        </p:spPr>
        <p:txBody>
          <a:bodyPr wrap="square" rtlCol="0">
            <a:spAutoFit/>
          </a:bodyPr>
          <a:lstStyle/>
          <a:p>
            <a:pPr algn="just"/>
            <a:endParaRPr lang="tr-TR" sz="2000" dirty="0"/>
          </a:p>
        </p:txBody>
      </p:sp>
      <p:sp>
        <p:nvSpPr>
          <p:cNvPr id="60418" name="AutoShape 2"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0" name="AutoShape 4"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2" name="AutoShape 6"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0424" name="Picture 8" descr="http://dosyalar.hurriyet.com.tr/kishastaliklari/images/telefon.jpg"/>
          <p:cNvPicPr>
            <a:picLocks noChangeAspect="1" noChangeArrowheads="1"/>
          </p:cNvPicPr>
          <p:nvPr/>
        </p:nvPicPr>
        <p:blipFill>
          <a:blip r:embed="rId2" cstate="print"/>
          <a:srcRect/>
          <a:stretch>
            <a:fillRect/>
          </a:stretch>
        </p:blipFill>
        <p:spPr bwMode="auto">
          <a:xfrm>
            <a:off x="500034" y="4214818"/>
            <a:ext cx="936104" cy="1176371"/>
          </a:xfrm>
          <a:prstGeom prst="rect">
            <a:avLst/>
          </a:prstGeom>
          <a:noFill/>
        </p:spPr>
      </p:pic>
      <p:sp>
        <p:nvSpPr>
          <p:cNvPr id="16" name="15 Dikdörtgen"/>
          <p:cNvSpPr/>
          <p:nvPr/>
        </p:nvSpPr>
        <p:spPr>
          <a:xfrm>
            <a:off x="2730051" y="4341338"/>
            <a:ext cx="5112568"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tr-TR" sz="5400" b="1" dirty="0" smtClean="0"/>
              <a:t>0 362 431 24 00</a:t>
            </a:r>
          </a:p>
        </p:txBody>
      </p:sp>
      <p:pic>
        <p:nvPicPr>
          <p:cNvPr id="60426" name="Picture 10" descr="https://encrypted-tbn0.gstatic.com/images?q=tbn:ANd9GcTYW8LpOFV_CSTYc-E-374zfks77BsBN9KviMIYt11kBQqmL4D4"/>
          <p:cNvPicPr>
            <a:picLocks noChangeAspect="1" noChangeArrowheads="1"/>
          </p:cNvPicPr>
          <p:nvPr/>
        </p:nvPicPr>
        <p:blipFill>
          <a:blip r:embed="rId3" cstate="print"/>
          <a:srcRect/>
          <a:stretch>
            <a:fillRect/>
          </a:stretch>
        </p:blipFill>
        <p:spPr bwMode="auto">
          <a:xfrm>
            <a:off x="428596" y="2000240"/>
            <a:ext cx="1440160" cy="1307949"/>
          </a:xfrm>
          <a:prstGeom prst="rect">
            <a:avLst/>
          </a:prstGeom>
          <a:noFill/>
        </p:spPr>
      </p:pic>
      <p:sp>
        <p:nvSpPr>
          <p:cNvPr id="24" name="23 Dikdörtgen"/>
          <p:cNvSpPr/>
          <p:nvPr/>
        </p:nvSpPr>
        <p:spPr>
          <a:xfrm>
            <a:off x="2714612" y="2143116"/>
            <a:ext cx="5128007" cy="92333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tr-TR" sz="5400" b="1" dirty="0" smtClean="0"/>
              <a:t>proje@oka.org.tr</a:t>
            </a:r>
          </a:p>
        </p:txBody>
      </p:sp>
      <p:cxnSp>
        <p:nvCxnSpPr>
          <p:cNvPr id="18" name="1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İçerik Yer Tutucusu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7" name="16 Dikdörtgen"/>
          <p:cNvSpPr/>
          <p:nvPr/>
        </p:nvSpPr>
        <p:spPr>
          <a:xfrm>
            <a:off x="755576" y="260648"/>
            <a:ext cx="6336704" cy="523220"/>
          </a:xfrm>
          <a:prstGeom prst="rect">
            <a:avLst/>
          </a:prstGeom>
          <a:solidFill>
            <a:schemeClr val="accent5">
              <a:lumMod val="75000"/>
            </a:schemeClr>
          </a:solidFill>
        </p:spPr>
        <p:txBody>
          <a:bodyPr wrap="square">
            <a:spAutoFit/>
          </a:bodyPr>
          <a:lstStyle/>
          <a:p>
            <a:r>
              <a:rPr lang="tr-TR" sz="2800" b="1" dirty="0" smtClean="0"/>
              <a:t>İLETİŞİM </a:t>
            </a:r>
            <a:endParaRPr lang="tr-T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60424"/>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604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539552" y="4143380"/>
            <a:ext cx="8352928" cy="2246769"/>
          </a:xfrm>
          <a:prstGeom prst="rect">
            <a:avLst/>
          </a:prstGeom>
          <a:noFill/>
        </p:spPr>
        <p:txBody>
          <a:bodyPr wrap="square" rtlCol="0">
            <a:spAutoFit/>
          </a:bodyPr>
          <a:lstStyle/>
          <a:p>
            <a:pPr algn="ctr"/>
            <a:r>
              <a:rPr lang="tr-TR" sz="5400" dirty="0" smtClean="0"/>
              <a:t>Teşekkürler</a:t>
            </a:r>
          </a:p>
          <a:p>
            <a:pPr algn="ctr"/>
            <a:endParaRPr lang="tr-TR" b="1" dirty="0" smtClean="0">
              <a:solidFill>
                <a:schemeClr val="tx2">
                  <a:lumMod val="75000"/>
                </a:schemeClr>
              </a:solidFill>
            </a:endParaRPr>
          </a:p>
          <a:p>
            <a:pPr algn="ctr"/>
            <a:r>
              <a:rPr lang="tr-TR" sz="2400" b="1" dirty="0" smtClean="0">
                <a:solidFill>
                  <a:schemeClr val="tx2">
                    <a:lumMod val="75000"/>
                  </a:schemeClr>
                </a:solidFill>
              </a:rPr>
              <a:t>Program Yönetim Birimi </a:t>
            </a:r>
          </a:p>
          <a:p>
            <a:pPr algn="ctr"/>
            <a:r>
              <a:rPr lang="tr-TR" sz="2400" b="1" dirty="0" smtClean="0">
                <a:solidFill>
                  <a:schemeClr val="tx2">
                    <a:lumMod val="75000"/>
                  </a:schemeClr>
                </a:solidFill>
              </a:rPr>
              <a:t>ORTA KARADENİZ KALKINMA AJANSI </a:t>
            </a:r>
          </a:p>
          <a:p>
            <a:pPr algn="ctr"/>
            <a:endParaRPr lang="tr-TR" sz="2000"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755576" y="1268760"/>
            <a:ext cx="7560840" cy="237626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algn="just"/>
            <a:r>
              <a:rPr lang="en-GB" sz="2400" b="1" dirty="0" err="1" smtClean="0">
                <a:solidFill>
                  <a:srgbClr val="FF0000"/>
                </a:solidFill>
              </a:rPr>
              <a:t>Programın</a:t>
            </a:r>
            <a:r>
              <a:rPr lang="tr-TR" sz="2400" b="1" dirty="0">
                <a:solidFill>
                  <a:srgbClr val="FF0000"/>
                </a:solidFill>
              </a:rPr>
              <a:t> </a:t>
            </a:r>
            <a:r>
              <a:rPr lang="tr-TR" sz="2400" b="1" dirty="0" smtClean="0">
                <a:solidFill>
                  <a:srgbClr val="FF0000"/>
                </a:solidFill>
              </a:rPr>
              <a:t>genel </a:t>
            </a:r>
            <a:r>
              <a:rPr lang="en-GB" sz="2400" b="1" dirty="0" err="1" smtClean="0">
                <a:solidFill>
                  <a:srgbClr val="FF0000"/>
                </a:solidFill>
              </a:rPr>
              <a:t>amacı</a:t>
            </a:r>
            <a:r>
              <a:rPr lang="tr-TR" sz="2400" b="1" dirty="0" smtClean="0">
                <a:solidFill>
                  <a:srgbClr val="FF0000"/>
                </a:solidFill>
              </a:rPr>
              <a:t>;</a:t>
            </a:r>
          </a:p>
          <a:p>
            <a:pPr algn="just"/>
            <a:r>
              <a:rPr lang="tr-TR" sz="2400" dirty="0" smtClean="0"/>
              <a:t>Bölgedeki yerel aktörlerin bölgesel kalkınma açısından önem arz eden, çeşitli plan veya programlarda önceliklendirilen, ancak </a:t>
            </a:r>
            <a:r>
              <a:rPr lang="tr-TR" sz="2400" b="1" dirty="0" smtClean="0"/>
              <a:t>kurumsal kapasite eksikliği </a:t>
            </a:r>
            <a:r>
              <a:rPr lang="tr-TR" sz="2400" dirty="0" smtClean="0"/>
              <a:t>nedeniyle hazırlık ve uygulama aşamalarında sorunlarla karşılaşılan çalışmalarına katkı sağlamaktır.</a:t>
            </a:r>
          </a:p>
        </p:txBody>
      </p:sp>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755576" y="260648"/>
            <a:ext cx="5400600" cy="523220"/>
          </a:xfrm>
          <a:prstGeom prst="rect">
            <a:avLst/>
          </a:prstGeom>
          <a:solidFill>
            <a:schemeClr val="accent5">
              <a:lumMod val="75000"/>
            </a:schemeClr>
          </a:solidFill>
        </p:spPr>
        <p:txBody>
          <a:bodyPr wrap="square">
            <a:spAutoFit/>
          </a:bodyPr>
          <a:lstStyle/>
          <a:p>
            <a:r>
              <a:rPr lang="tr-TR" sz="2800" b="1" dirty="0" smtClean="0"/>
              <a:t>PROGRAMIN AMACI ve KAPSAMI </a:t>
            </a:r>
            <a:endParaRPr lang="tr-TR" sz="2800" b="1" dirty="0"/>
          </a:p>
        </p:txBody>
      </p:sp>
      <p:pic>
        <p:nvPicPr>
          <p:cNvPr id="6"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7" name="6 Dikdörtgen"/>
          <p:cNvSpPr/>
          <p:nvPr/>
        </p:nvSpPr>
        <p:spPr>
          <a:xfrm>
            <a:off x="755576" y="3861048"/>
            <a:ext cx="756084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400" dirty="0" smtClean="0"/>
              <a:t>Teknik destek programı kapsamında Ajansımız yerel ve bölgesel kalkınmaya katkıda bulunabilecek; </a:t>
            </a:r>
          </a:p>
          <a:p>
            <a:pPr algn="just">
              <a:buFont typeface="Arial" pitchFamily="34" charset="0"/>
              <a:buChar char="•"/>
            </a:pPr>
            <a:r>
              <a:rPr lang="tr-TR" sz="2400" b="1" dirty="0" smtClean="0"/>
              <a:t>Eğitim verme </a:t>
            </a:r>
            <a:r>
              <a:rPr lang="tr-TR" sz="2400" b="1" dirty="0" smtClean="0">
                <a:solidFill>
                  <a:srgbClr val="FF0000"/>
                </a:solidFill>
              </a:rPr>
              <a:t>(sadece uzaktan eğitimler)</a:t>
            </a:r>
            <a:r>
              <a:rPr lang="tr-TR" sz="2400" dirty="0" smtClean="0"/>
              <a:t>, </a:t>
            </a:r>
          </a:p>
          <a:p>
            <a:pPr algn="just">
              <a:buFont typeface="Arial" pitchFamily="34" charset="0"/>
              <a:buChar char="•"/>
            </a:pPr>
            <a:r>
              <a:rPr lang="tr-TR" sz="2400" b="1" dirty="0" smtClean="0"/>
              <a:t>Danışmanlık sağlama</a:t>
            </a:r>
            <a:r>
              <a:rPr lang="tr-TR" sz="2400" dirty="0" smtClean="0"/>
              <a:t>, </a:t>
            </a:r>
          </a:p>
          <a:p>
            <a:pPr algn="just">
              <a:buFont typeface="Arial" pitchFamily="34" charset="0"/>
              <a:buChar char="•"/>
            </a:pPr>
            <a:r>
              <a:rPr lang="tr-TR" sz="2400" b="1" dirty="0" smtClean="0"/>
              <a:t>Program ve proje hazırlanmasına katkı sağlama </a:t>
            </a:r>
            <a:r>
              <a:rPr lang="tr-TR" sz="2400" dirty="0" smtClean="0"/>
              <a:t>gibi </a:t>
            </a:r>
            <a:r>
              <a:rPr lang="tr-TR" sz="2400" b="1" dirty="0" smtClean="0">
                <a:solidFill>
                  <a:srgbClr val="FF0000"/>
                </a:solidFill>
              </a:rPr>
              <a:t>kurumsal kapasite geliştirici faaliyetleri </a:t>
            </a:r>
            <a:r>
              <a:rPr lang="tr-TR" sz="2400" dirty="0" smtClean="0"/>
              <a:t>desteklemektedir.</a:t>
            </a:r>
            <a:endParaRPr lang="tr-T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18 Dikdörtgen"/>
          <p:cNvSpPr/>
          <p:nvPr/>
        </p:nvSpPr>
        <p:spPr>
          <a:xfrm>
            <a:off x="323528" y="5445224"/>
            <a:ext cx="82472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dirty="0" smtClean="0"/>
              <a:t>Yerel Kalkınma Fırsatları: </a:t>
            </a:r>
            <a:r>
              <a:rPr lang="tr-TR" dirty="0" smtClean="0"/>
              <a:t>Sonuç Odaklı Programlar kapsamında olmayan ancak bölgesel kalkınma için önem arz eden çalışmalardır. </a:t>
            </a:r>
            <a:r>
              <a:rPr lang="tr-TR" dirty="0" smtClean="0"/>
              <a:t>Ajansın, ilgili yıldaki Çalışma Programı kapsamında belirlenen konularda uygulanır.  </a:t>
            </a:r>
            <a:endParaRPr lang="tr-TR" dirty="0"/>
          </a:p>
        </p:txBody>
      </p:sp>
      <p:pic>
        <p:nvPicPr>
          <p:cNvPr id="13"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5" name="17 Dikdörtgen"/>
          <p:cNvSpPr/>
          <p:nvPr/>
        </p:nvSpPr>
        <p:spPr>
          <a:xfrm>
            <a:off x="323528" y="1225260"/>
            <a:ext cx="824729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dirty="0" smtClean="0"/>
              <a:t>Program </a:t>
            </a:r>
            <a:r>
              <a:rPr lang="tr-TR" dirty="0"/>
              <a:t>kapsamında Ajansımız tarafından 2021-2023 yıllarında uygulanacak </a:t>
            </a:r>
            <a:r>
              <a:rPr lang="tr-TR" dirty="0" smtClean="0"/>
              <a:t>“</a:t>
            </a:r>
            <a:r>
              <a:rPr lang="tr-TR" b="1" dirty="0" smtClean="0">
                <a:solidFill>
                  <a:srgbClr val="FF0000"/>
                </a:solidFill>
              </a:rPr>
              <a:t>S</a:t>
            </a:r>
            <a:r>
              <a:rPr lang="tr-TR" b="1" dirty="0" smtClean="0">
                <a:solidFill>
                  <a:srgbClr val="FF0000"/>
                </a:solidFill>
              </a:rPr>
              <a:t>onuç </a:t>
            </a:r>
            <a:r>
              <a:rPr lang="tr-TR" b="1" dirty="0">
                <a:solidFill>
                  <a:srgbClr val="FF0000"/>
                </a:solidFill>
              </a:rPr>
              <a:t>O</a:t>
            </a:r>
            <a:r>
              <a:rPr lang="tr-TR" b="1" dirty="0" smtClean="0">
                <a:solidFill>
                  <a:srgbClr val="FF0000"/>
                </a:solidFill>
              </a:rPr>
              <a:t>daklı </a:t>
            </a:r>
            <a:r>
              <a:rPr lang="tr-TR" b="1" dirty="0" smtClean="0">
                <a:solidFill>
                  <a:srgbClr val="FF0000"/>
                </a:solidFill>
              </a:rPr>
              <a:t>P</a:t>
            </a:r>
            <a:r>
              <a:rPr lang="tr-TR" b="1" dirty="0" smtClean="0">
                <a:solidFill>
                  <a:srgbClr val="FF0000"/>
                </a:solidFill>
              </a:rPr>
              <a:t>rogramların”</a:t>
            </a:r>
            <a:r>
              <a:rPr lang="tr-TR" b="1" dirty="0" smtClean="0">
                <a:solidFill>
                  <a:schemeClr val="tx1"/>
                </a:solidFill>
              </a:rPr>
              <a:t> </a:t>
            </a:r>
            <a:r>
              <a:rPr lang="tr-TR" dirty="0"/>
              <a:t>genel ve özel amaçları ile </a:t>
            </a:r>
            <a:r>
              <a:rPr lang="tr-TR" dirty="0" smtClean="0">
                <a:solidFill>
                  <a:srgbClr val="FF0000"/>
                </a:solidFill>
              </a:rPr>
              <a:t>“</a:t>
            </a:r>
            <a:r>
              <a:rPr lang="tr-TR" b="1" dirty="0" smtClean="0">
                <a:solidFill>
                  <a:srgbClr val="FF0000"/>
                </a:solidFill>
              </a:rPr>
              <a:t>Y</a:t>
            </a:r>
            <a:r>
              <a:rPr lang="tr-TR" b="1" dirty="0" smtClean="0">
                <a:solidFill>
                  <a:srgbClr val="FF0000"/>
                </a:solidFill>
              </a:rPr>
              <a:t>erel </a:t>
            </a:r>
            <a:r>
              <a:rPr lang="tr-TR" b="1" dirty="0">
                <a:solidFill>
                  <a:srgbClr val="FF0000"/>
                </a:solidFill>
              </a:rPr>
              <a:t>K</a:t>
            </a:r>
            <a:r>
              <a:rPr lang="tr-TR" b="1" dirty="0" smtClean="0">
                <a:solidFill>
                  <a:srgbClr val="FF0000"/>
                </a:solidFill>
              </a:rPr>
              <a:t>alkınma </a:t>
            </a:r>
            <a:r>
              <a:rPr lang="tr-TR" b="1" dirty="0" smtClean="0">
                <a:solidFill>
                  <a:srgbClr val="FF0000"/>
                </a:solidFill>
              </a:rPr>
              <a:t>F</a:t>
            </a:r>
            <a:r>
              <a:rPr lang="tr-TR" b="1" dirty="0" smtClean="0">
                <a:solidFill>
                  <a:srgbClr val="FF0000"/>
                </a:solidFill>
              </a:rPr>
              <a:t>ırsatları”</a:t>
            </a:r>
            <a:r>
              <a:rPr lang="tr-TR" dirty="0" smtClean="0">
                <a:solidFill>
                  <a:srgbClr val="FF0000"/>
                </a:solidFill>
              </a:rPr>
              <a:t> </a:t>
            </a:r>
            <a:r>
              <a:rPr lang="tr-TR" dirty="0"/>
              <a:t>altında tanımlanan alanlara doğrudan katkı sağlayacak başvurular desteklenebilecektir. Öncelik a</a:t>
            </a:r>
            <a:r>
              <a:rPr lang="tr-TR" dirty="0" smtClean="0"/>
              <a:t>lanlarına ilişkin detaylı açıklama başvuru rehberi ekinde (Ek-H) yer almaktadır. </a:t>
            </a:r>
            <a:endParaRPr lang="tr-TR" dirty="0"/>
          </a:p>
        </p:txBody>
      </p:sp>
      <p:sp>
        <p:nvSpPr>
          <p:cNvPr id="11" name="10 Dikdörtgen"/>
          <p:cNvSpPr/>
          <p:nvPr/>
        </p:nvSpPr>
        <p:spPr>
          <a:xfrm>
            <a:off x="755576" y="260648"/>
            <a:ext cx="5400600" cy="523220"/>
          </a:xfrm>
          <a:prstGeom prst="rect">
            <a:avLst/>
          </a:prstGeom>
          <a:solidFill>
            <a:schemeClr val="accent5">
              <a:lumMod val="75000"/>
            </a:schemeClr>
          </a:solidFill>
        </p:spPr>
        <p:txBody>
          <a:bodyPr wrap="square">
            <a:spAutoFit/>
          </a:bodyPr>
          <a:lstStyle/>
          <a:p>
            <a:r>
              <a:rPr lang="tr-TR" sz="2800" b="1" dirty="0" smtClean="0"/>
              <a:t>PROGRAMIN ÖNCELİKLERİ </a:t>
            </a:r>
            <a:endParaRPr lang="tr-TR" sz="2800" b="1" dirty="0"/>
          </a:p>
        </p:txBody>
      </p:sp>
      <p:sp>
        <p:nvSpPr>
          <p:cNvPr id="10" name="9 Dikdörtgen"/>
          <p:cNvSpPr/>
          <p:nvPr/>
        </p:nvSpPr>
        <p:spPr>
          <a:xfrm>
            <a:off x="323528" y="3861048"/>
            <a:ext cx="824729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t>S</a:t>
            </a:r>
            <a:r>
              <a:rPr lang="tr-TR" b="1" dirty="0" smtClean="0"/>
              <a:t>onuç Odaklı </a:t>
            </a:r>
            <a:r>
              <a:rPr lang="tr-TR" b="1" dirty="0" smtClean="0"/>
              <a:t>Programlar: </a:t>
            </a:r>
            <a:r>
              <a:rPr lang="tr-TR" dirty="0" smtClean="0"/>
              <a:t>Stratejik olarak belirlenmiş kalkınma hedeflerine katkı sağlamak üzere, belirli bir sektör, tema veya mekânda kalkınma sonuçları elde etmek amacıyla alt program, proje ve faaliyetleri içeren, nitelikli analize dayanan, ilgili kurumlarla işbirliği halinde hazırlanan, ölçülebilir sonuç ve çıktı hedefleri olan orta vadeli </a:t>
            </a:r>
            <a:r>
              <a:rPr lang="tr-TR" dirty="0" smtClean="0"/>
              <a:t>programlardır. </a:t>
            </a:r>
            <a:endParaRPr lang="tr-TR" sz="1600" dirty="0" smtClean="0"/>
          </a:p>
        </p:txBody>
      </p:sp>
      <p:sp>
        <p:nvSpPr>
          <p:cNvPr id="17" name="17 Dikdörtgen"/>
          <p:cNvSpPr/>
          <p:nvPr/>
        </p:nvSpPr>
        <p:spPr>
          <a:xfrm>
            <a:off x="323528" y="2564904"/>
            <a:ext cx="828092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dirty="0" smtClean="0">
                <a:solidFill>
                  <a:srgbClr val="FF0000"/>
                </a:solidFill>
              </a:rPr>
              <a:t>Sonuç Odaklı Programlar </a:t>
            </a:r>
            <a:r>
              <a:rPr lang="tr-TR" dirty="0" smtClean="0"/>
              <a:t>ve </a:t>
            </a:r>
            <a:r>
              <a:rPr lang="tr-TR" b="1" dirty="0" smtClean="0">
                <a:solidFill>
                  <a:srgbClr val="FF0000"/>
                </a:solidFill>
              </a:rPr>
              <a:t>Yerel Kalkınma Fırsatları </a:t>
            </a:r>
            <a:r>
              <a:rPr lang="tr-TR" dirty="0" smtClean="0"/>
              <a:t>çalışmaları, 2018 yılından bu yana Ajanslar tarafından bölge planı ve </a:t>
            </a:r>
            <a:r>
              <a:rPr lang="tr-TR" dirty="0" err="1" smtClean="0"/>
              <a:t>sektörel</a:t>
            </a:r>
            <a:r>
              <a:rPr lang="tr-TR" dirty="0" smtClean="0"/>
              <a:t> stratejiler ile uyumlu stratejik tercihler çerçevesinde yürütülmekte olup, Sanayi ve Teknoloji Bakanlığı tarafından her yıl onaylanan </a:t>
            </a:r>
            <a:r>
              <a:rPr lang="tr-TR" b="1" dirty="0" smtClean="0"/>
              <a:t>Ajans Çalışma Programının </a:t>
            </a:r>
            <a:r>
              <a:rPr lang="tr-TR" dirty="0" smtClean="0"/>
              <a:t>temelini teşkil etmektedir. </a:t>
            </a:r>
            <a:endParaRPr lang="tr-T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3"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1" name="10 Dikdörtgen"/>
          <p:cNvSpPr/>
          <p:nvPr/>
        </p:nvSpPr>
        <p:spPr>
          <a:xfrm>
            <a:off x="755576" y="260648"/>
            <a:ext cx="5400600" cy="523220"/>
          </a:xfrm>
          <a:prstGeom prst="rect">
            <a:avLst/>
          </a:prstGeom>
          <a:solidFill>
            <a:schemeClr val="accent5">
              <a:lumMod val="75000"/>
            </a:schemeClr>
          </a:solidFill>
        </p:spPr>
        <p:txBody>
          <a:bodyPr wrap="square">
            <a:spAutoFit/>
          </a:bodyPr>
          <a:lstStyle/>
          <a:p>
            <a:r>
              <a:rPr lang="tr-TR" sz="2800" b="1" dirty="0" smtClean="0"/>
              <a:t>PROGRAMIN ÖNCELİKLERİ </a:t>
            </a:r>
            <a:endParaRPr lang="tr-TR" sz="2800" b="1" dirty="0"/>
          </a:p>
        </p:txBody>
      </p:sp>
      <p:sp>
        <p:nvSpPr>
          <p:cNvPr id="9" name="8 Dikdörtgen"/>
          <p:cNvSpPr/>
          <p:nvPr/>
        </p:nvSpPr>
        <p:spPr>
          <a:xfrm>
            <a:off x="395536" y="1268760"/>
            <a:ext cx="824729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2000" b="1" u="sng" dirty="0" smtClean="0">
                <a:solidFill>
                  <a:srgbClr val="FF0000"/>
                </a:solidFill>
              </a:rPr>
              <a:t>Öncelik 1</a:t>
            </a:r>
            <a:r>
              <a:rPr lang="tr-TR" sz="2000" b="1" u="sng" dirty="0">
                <a:solidFill>
                  <a:srgbClr val="FF0000"/>
                </a:solidFill>
              </a:rPr>
              <a:t>:</a:t>
            </a:r>
            <a:r>
              <a:rPr lang="tr-TR" sz="2000" b="1" dirty="0">
                <a:solidFill>
                  <a:srgbClr val="FF0000"/>
                </a:solidFill>
              </a:rPr>
              <a:t> </a:t>
            </a:r>
            <a:r>
              <a:rPr lang="tr-TR" sz="2000" b="1" dirty="0"/>
              <a:t>Bölgede Sağlık Endüstrisinin Geliştirilmesi ve Yerli Üretim İmkanlarının Artırılması </a:t>
            </a:r>
          </a:p>
        </p:txBody>
      </p:sp>
      <p:sp>
        <p:nvSpPr>
          <p:cNvPr id="12" name="11 Dikdörtgen"/>
          <p:cNvSpPr/>
          <p:nvPr/>
        </p:nvSpPr>
        <p:spPr>
          <a:xfrm>
            <a:off x="395536" y="2276872"/>
            <a:ext cx="824729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000" b="1" u="sng" dirty="0" smtClean="0">
                <a:solidFill>
                  <a:srgbClr val="FF0000"/>
                </a:solidFill>
              </a:rPr>
              <a:t>Öncelik 2</a:t>
            </a:r>
            <a:r>
              <a:rPr lang="tr-TR" sz="2000" b="1" u="sng" dirty="0">
                <a:solidFill>
                  <a:srgbClr val="FF0000"/>
                </a:solidFill>
              </a:rPr>
              <a:t>:</a:t>
            </a:r>
            <a:r>
              <a:rPr lang="tr-TR" sz="2000" b="1" dirty="0">
                <a:solidFill>
                  <a:srgbClr val="FF0000"/>
                </a:solidFill>
              </a:rPr>
              <a:t> </a:t>
            </a:r>
            <a:r>
              <a:rPr lang="tr-TR" sz="2000" b="1" dirty="0"/>
              <a:t>Kültür ve Doğa Turizmi Ekseninde Şehirlerin Markalaşması ve Önemli Destinasyonların Tanıtılması </a:t>
            </a:r>
          </a:p>
        </p:txBody>
      </p:sp>
      <p:sp>
        <p:nvSpPr>
          <p:cNvPr id="16" name="15 Dikdörtgen"/>
          <p:cNvSpPr/>
          <p:nvPr/>
        </p:nvSpPr>
        <p:spPr>
          <a:xfrm>
            <a:off x="395536" y="3284984"/>
            <a:ext cx="820891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tr-TR" sz="2000" b="1" u="sng" dirty="0" smtClean="0">
                <a:solidFill>
                  <a:srgbClr val="FF0000"/>
                </a:solidFill>
              </a:rPr>
              <a:t>Öncelik </a:t>
            </a:r>
            <a:r>
              <a:rPr lang="tr-TR" sz="2000" b="1" u="sng" dirty="0" smtClean="0">
                <a:solidFill>
                  <a:srgbClr val="FF0000"/>
                </a:solidFill>
              </a:rPr>
              <a:t>3:</a:t>
            </a:r>
            <a:r>
              <a:rPr lang="tr-TR" sz="2000" b="1" dirty="0" smtClean="0">
                <a:solidFill>
                  <a:srgbClr val="FF0000"/>
                </a:solidFill>
              </a:rPr>
              <a:t> </a:t>
            </a:r>
            <a:r>
              <a:rPr lang="tr-TR" sz="2000" b="1" dirty="0" smtClean="0"/>
              <a:t>Bölgede </a:t>
            </a:r>
            <a:r>
              <a:rPr lang="tr-TR" sz="2000" b="1" dirty="0"/>
              <a:t>Katma Değerli Üretim ve İhracat Altyapısının İyileştirilmesi </a:t>
            </a:r>
          </a:p>
        </p:txBody>
      </p:sp>
      <p:sp>
        <p:nvSpPr>
          <p:cNvPr id="18" name="17 Dikdörtgen"/>
          <p:cNvSpPr/>
          <p:nvPr/>
        </p:nvSpPr>
        <p:spPr>
          <a:xfrm>
            <a:off x="395536" y="4293096"/>
            <a:ext cx="8208912" cy="233910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000" b="1" u="sng" dirty="0" smtClean="0">
                <a:solidFill>
                  <a:srgbClr val="FF0000"/>
                </a:solidFill>
              </a:rPr>
              <a:t>Öncelik 4</a:t>
            </a:r>
            <a:r>
              <a:rPr lang="tr-TR" sz="2000" b="1" u="sng" dirty="0">
                <a:solidFill>
                  <a:srgbClr val="FF0000"/>
                </a:solidFill>
              </a:rPr>
              <a:t>:</a:t>
            </a:r>
            <a:r>
              <a:rPr lang="tr-TR" sz="2000" b="1" dirty="0">
                <a:solidFill>
                  <a:srgbClr val="FF0000"/>
                </a:solidFill>
              </a:rPr>
              <a:t> </a:t>
            </a:r>
            <a:r>
              <a:rPr lang="tr-TR" sz="2000" b="1" dirty="0" smtClean="0">
                <a:solidFill>
                  <a:srgbClr val="FF0000"/>
                </a:solidFill>
              </a:rPr>
              <a:t> </a:t>
            </a:r>
            <a:r>
              <a:rPr lang="tr-TR" sz="2000" b="1" dirty="0" smtClean="0"/>
              <a:t>Yerel </a:t>
            </a:r>
            <a:r>
              <a:rPr lang="tr-TR" sz="2000" b="1" dirty="0"/>
              <a:t>Kalkınma Fırsatlarına Yönelik Faaliyetlerin </a:t>
            </a:r>
            <a:r>
              <a:rPr lang="tr-TR" sz="2000" b="1" dirty="0" smtClean="0"/>
              <a:t>Desteklenmesi</a:t>
            </a:r>
          </a:p>
          <a:p>
            <a:pPr algn="just"/>
            <a:endParaRPr lang="tr-TR" dirty="0" smtClean="0"/>
          </a:p>
          <a:p>
            <a:pPr algn="just"/>
            <a:r>
              <a:rPr lang="tr-TR" i="1" dirty="0"/>
              <a:t>Öncelik-4 kapsamında </a:t>
            </a:r>
            <a:r>
              <a:rPr lang="tr-TR" b="1" i="1" dirty="0"/>
              <a:t>yalnızca aşağıdaki </a:t>
            </a:r>
            <a:r>
              <a:rPr lang="tr-TR" b="1" i="1" dirty="0" smtClean="0"/>
              <a:t>alanlar</a:t>
            </a:r>
            <a:r>
              <a:rPr lang="tr-TR" i="1" dirty="0"/>
              <a:t> </a:t>
            </a:r>
            <a:r>
              <a:rPr lang="tr-TR" i="1" dirty="0" smtClean="0"/>
              <a:t>desteklenebilecektir.</a:t>
            </a:r>
          </a:p>
          <a:p>
            <a:pPr algn="just"/>
            <a:r>
              <a:rPr lang="tr-TR" i="1" dirty="0" smtClean="0"/>
              <a:t> </a:t>
            </a:r>
            <a:endParaRPr lang="tr-TR" dirty="0" smtClean="0"/>
          </a:p>
          <a:p>
            <a:pPr marL="285750" lvl="0" indent="-285750" algn="just">
              <a:buFont typeface="Arial" panose="020B0604020202020204" pitchFamily="34" charset="0"/>
              <a:buChar char="•"/>
            </a:pPr>
            <a:r>
              <a:rPr lang="tr-TR" dirty="0" smtClean="0"/>
              <a:t>Akıllı </a:t>
            </a:r>
            <a:r>
              <a:rPr lang="tr-TR" dirty="0"/>
              <a:t>Tarım ve Biyolojik Mücadele</a:t>
            </a:r>
          </a:p>
          <a:p>
            <a:pPr marL="285750" lvl="0" indent="-285750" algn="just">
              <a:buFont typeface="Arial" panose="020B0604020202020204" pitchFamily="34" charset="0"/>
              <a:buChar char="•"/>
            </a:pPr>
            <a:r>
              <a:rPr lang="tr-TR" dirty="0"/>
              <a:t>Geleneksel El Sanatlarının Geliştirilmesi</a:t>
            </a:r>
          </a:p>
          <a:p>
            <a:pPr marL="285750" lvl="0" indent="-285750" algn="just">
              <a:buFont typeface="Arial" panose="020B0604020202020204" pitchFamily="34" charset="0"/>
              <a:buChar char="•"/>
            </a:pPr>
            <a:r>
              <a:rPr lang="tr-TR" dirty="0"/>
              <a:t>Kadın Kooperatiflerinin Güçlendirilmesi ve Sosyal Girişimcilik</a:t>
            </a:r>
          </a:p>
          <a:p>
            <a:pPr marL="285750" indent="-285750" algn="just">
              <a:buFont typeface="Arial" panose="020B0604020202020204" pitchFamily="34" charset="0"/>
              <a:buChar char="•"/>
            </a:pPr>
            <a:r>
              <a:rPr lang="tr-TR" dirty="0"/>
              <a:t>Kaynak Verimliliği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17 Dikdörtgen"/>
          <p:cNvSpPr/>
          <p:nvPr/>
        </p:nvSpPr>
        <p:spPr>
          <a:xfrm>
            <a:off x="377472" y="1196752"/>
            <a:ext cx="8247290" cy="89255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b="1" dirty="0" smtClean="0"/>
              <a:t>SAĞLIK </a:t>
            </a:r>
            <a:r>
              <a:rPr lang="tr-TR" b="1" dirty="0" smtClean="0"/>
              <a:t>ENDÜSTRİSİNİN GELİŞTİRİLMESİ </a:t>
            </a:r>
            <a:endParaRPr lang="tr-TR" b="1" dirty="0" smtClean="0"/>
          </a:p>
          <a:p>
            <a:pPr algn="ctr"/>
            <a:r>
              <a:rPr lang="tr-TR" b="1" dirty="0" smtClean="0"/>
              <a:t>SONUÇ </a:t>
            </a:r>
            <a:r>
              <a:rPr lang="tr-TR" b="1" dirty="0" smtClean="0"/>
              <a:t>ODAKLI PROGRAMI</a:t>
            </a:r>
            <a:r>
              <a:rPr lang="tr-TR" sz="1600" b="1" dirty="0" smtClean="0"/>
              <a:t> </a:t>
            </a:r>
          </a:p>
          <a:p>
            <a:pPr algn="ctr"/>
            <a:endParaRPr lang="tr-TR" sz="1600" dirty="0" smtClean="0"/>
          </a:p>
        </p:txBody>
      </p:sp>
      <p:sp>
        <p:nvSpPr>
          <p:cNvPr id="19" name="18 Dikdörtgen"/>
          <p:cNvSpPr/>
          <p:nvPr/>
        </p:nvSpPr>
        <p:spPr>
          <a:xfrm>
            <a:off x="395536" y="3501008"/>
            <a:ext cx="8192097"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dirty="0"/>
              <a:t>Ö</a:t>
            </a:r>
            <a:r>
              <a:rPr lang="tr-TR" b="1" dirty="0" smtClean="0"/>
              <a:t>zel amaçlar; </a:t>
            </a:r>
          </a:p>
          <a:p>
            <a:pPr marL="285750" indent="-285750" algn="just">
              <a:buFont typeface="Arial" pitchFamily="34" charset="0"/>
              <a:buChar char="•"/>
            </a:pPr>
            <a:r>
              <a:rPr lang="tr-TR" dirty="0" smtClean="0"/>
              <a:t>Sağlık </a:t>
            </a:r>
            <a:r>
              <a:rPr lang="tr-TR" dirty="0"/>
              <a:t>endüstrisinde ilgili paydaşlar ve sektördeki işletmeler arasında koordinasyon ve yeni işbirlikleri sağlamak, </a:t>
            </a:r>
            <a:endParaRPr lang="tr-TR" dirty="0" smtClean="0"/>
          </a:p>
          <a:p>
            <a:pPr algn="just"/>
            <a:endParaRPr lang="tr-TR" dirty="0" smtClean="0"/>
          </a:p>
          <a:p>
            <a:pPr marL="285750" indent="-285750" algn="just">
              <a:buFont typeface="Arial" pitchFamily="34" charset="0"/>
              <a:buChar char="•"/>
            </a:pPr>
            <a:r>
              <a:rPr lang="tr-TR" dirty="0" smtClean="0"/>
              <a:t>Sağlık </a:t>
            </a:r>
            <a:r>
              <a:rPr lang="tr-TR" dirty="0"/>
              <a:t>endüstrisinde faaliyet gösteren işletmelerin ihracatının artmasını ve sağlık endüstrisinde ithal edilen ürünlerin yerli imkânlarla üretilmesine imkân sağlayacak projeler geliştirmek, </a:t>
            </a:r>
            <a:endParaRPr lang="tr-TR" dirty="0" smtClean="0"/>
          </a:p>
          <a:p>
            <a:pPr algn="just"/>
            <a:endParaRPr lang="tr-TR" dirty="0" smtClean="0"/>
          </a:p>
          <a:p>
            <a:pPr marL="285750" indent="-285750" algn="just">
              <a:buFont typeface="Arial" pitchFamily="34" charset="0"/>
              <a:buChar char="•"/>
            </a:pPr>
            <a:r>
              <a:rPr lang="tr-TR" dirty="0" smtClean="0"/>
              <a:t>Bölgenin </a:t>
            </a:r>
            <a:r>
              <a:rPr lang="tr-TR" dirty="0"/>
              <a:t>sağlık endüstrisi potansiyelinin ve sağlık hizmetleri imkânlarının tanınırlığını artırmaktır.</a:t>
            </a:r>
          </a:p>
        </p:txBody>
      </p:sp>
      <p:pic>
        <p:nvPicPr>
          <p:cNvPr id="13"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1" name="10 Dikdörtgen"/>
          <p:cNvSpPr/>
          <p:nvPr/>
        </p:nvSpPr>
        <p:spPr>
          <a:xfrm>
            <a:off x="755576" y="260648"/>
            <a:ext cx="5760640" cy="523220"/>
          </a:xfrm>
          <a:prstGeom prst="rect">
            <a:avLst/>
          </a:prstGeom>
          <a:solidFill>
            <a:schemeClr val="accent5">
              <a:lumMod val="75000"/>
            </a:schemeClr>
          </a:solidFill>
        </p:spPr>
        <p:txBody>
          <a:bodyPr wrap="square">
            <a:spAutoFit/>
          </a:bodyPr>
          <a:lstStyle/>
          <a:p>
            <a:r>
              <a:rPr lang="tr-TR" sz="2800" b="1" dirty="0" smtClean="0"/>
              <a:t>SONUÇ ODAKLI PROGRAMLAR (SOP)</a:t>
            </a:r>
            <a:endParaRPr lang="tr-TR" sz="2800" b="1" dirty="0"/>
          </a:p>
        </p:txBody>
      </p:sp>
      <p:sp>
        <p:nvSpPr>
          <p:cNvPr id="7" name="17 Dikdörtgen"/>
          <p:cNvSpPr/>
          <p:nvPr/>
        </p:nvSpPr>
        <p:spPr>
          <a:xfrm>
            <a:off x="395536" y="2204864"/>
            <a:ext cx="820891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dirty="0" smtClean="0"/>
              <a:t>Genel Amaç; </a:t>
            </a:r>
          </a:p>
          <a:p>
            <a:pPr algn="just"/>
            <a:r>
              <a:rPr lang="tr-TR" dirty="0" smtClean="0"/>
              <a:t>TR83 </a:t>
            </a:r>
            <a:r>
              <a:rPr lang="tr-TR" dirty="0"/>
              <a:t>Bölgesi’nde cerrahi aletler sanayiini sağlık hizmetleri ve sağlık turizmi faaliyetleriyle bütüncül bir yaklaşım içerisinde geliştirmek, sektörün ulusal ve uluslararası düzeyde tanıtımını yapmaktır. </a:t>
            </a:r>
            <a:endParaRPr lang="tr-TR" sz="1600" dirty="0" smtClean="0"/>
          </a:p>
        </p:txBody>
      </p:sp>
    </p:spTree>
    <p:extLst>
      <p:ext uri="{BB962C8B-B14F-4D97-AF65-F5344CB8AC3E}">
        <p14:creationId xmlns="" xmlns:p14="http://schemas.microsoft.com/office/powerpoint/2010/main" val="4079987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17 Dikdörtgen"/>
          <p:cNvSpPr/>
          <p:nvPr/>
        </p:nvSpPr>
        <p:spPr>
          <a:xfrm>
            <a:off x="377472" y="1196752"/>
            <a:ext cx="8247290" cy="89255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b="1" dirty="0" smtClean="0"/>
              <a:t>KÜLTÜR VE DOĞA TURİZMİ EKSENİNDE ŞEHİRLERİN MARKALAŞMASI </a:t>
            </a:r>
            <a:endParaRPr lang="tr-TR" b="1" dirty="0" smtClean="0"/>
          </a:p>
          <a:p>
            <a:pPr algn="ctr"/>
            <a:r>
              <a:rPr lang="tr-TR" b="1" dirty="0" smtClean="0"/>
              <a:t>SONUÇ </a:t>
            </a:r>
            <a:r>
              <a:rPr lang="tr-TR" b="1" dirty="0" smtClean="0"/>
              <a:t>ODAKLI PROGRAMI</a:t>
            </a:r>
          </a:p>
          <a:p>
            <a:pPr algn="ctr"/>
            <a:endParaRPr lang="tr-TR" sz="1600" dirty="0" smtClean="0"/>
          </a:p>
        </p:txBody>
      </p:sp>
      <p:sp>
        <p:nvSpPr>
          <p:cNvPr id="19" name="18 Dikdörtgen"/>
          <p:cNvSpPr/>
          <p:nvPr/>
        </p:nvSpPr>
        <p:spPr>
          <a:xfrm>
            <a:off x="395536" y="3501008"/>
            <a:ext cx="8280920"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b="1" dirty="0"/>
              <a:t>Ö</a:t>
            </a:r>
            <a:r>
              <a:rPr lang="tr-TR" b="1" dirty="0" smtClean="0"/>
              <a:t>zel amaçlar; </a:t>
            </a:r>
            <a:endParaRPr lang="tr-TR" dirty="0" smtClean="0"/>
          </a:p>
          <a:p>
            <a:pPr marL="285750" indent="-285750" algn="just">
              <a:buFont typeface="Arial" pitchFamily="34" charset="0"/>
              <a:buChar char="•"/>
            </a:pPr>
            <a:r>
              <a:rPr lang="tr-TR" dirty="0" smtClean="0"/>
              <a:t>Bölgede </a:t>
            </a:r>
            <a:r>
              <a:rPr lang="tr-TR" dirty="0"/>
              <a:t>kültür ve doğa turizminde faaliyet gösteren ilgili paydaşlar arasında etkin bir koordinasyon ve işbirliği mekanizması oluşturmak, </a:t>
            </a:r>
            <a:endParaRPr lang="tr-TR" dirty="0" smtClean="0"/>
          </a:p>
          <a:p>
            <a:pPr marL="285750" indent="-285750" algn="just">
              <a:buFont typeface="Arial" pitchFamily="34" charset="0"/>
              <a:buChar char="•"/>
            </a:pPr>
            <a:endParaRPr lang="tr-TR" dirty="0"/>
          </a:p>
          <a:p>
            <a:pPr marL="285750" indent="-285750" algn="just">
              <a:buFont typeface="Arial" pitchFamily="34" charset="0"/>
              <a:buChar char="•"/>
            </a:pPr>
            <a:r>
              <a:rPr lang="tr-TR" dirty="0" smtClean="0"/>
              <a:t>Bölge </a:t>
            </a:r>
            <a:r>
              <a:rPr lang="tr-TR" dirty="0"/>
              <a:t>şehirlerinin kültür ve doğa turizmi ekseninde tanınırlığını artırarak bölgeye gelen turist sayısını artırmak, </a:t>
            </a:r>
            <a:endParaRPr lang="tr-TR" dirty="0" smtClean="0"/>
          </a:p>
          <a:p>
            <a:pPr marL="285750" indent="-285750" algn="just">
              <a:buFont typeface="Arial" pitchFamily="34" charset="0"/>
              <a:buChar char="•"/>
            </a:pPr>
            <a:endParaRPr lang="tr-TR" dirty="0"/>
          </a:p>
          <a:p>
            <a:pPr marL="285750" indent="-285750" algn="just">
              <a:buFont typeface="Arial" pitchFamily="34" charset="0"/>
              <a:buChar char="•"/>
            </a:pPr>
            <a:r>
              <a:rPr lang="tr-TR" dirty="0" smtClean="0"/>
              <a:t>Bölgedeki </a:t>
            </a:r>
            <a:r>
              <a:rPr lang="tr-TR" dirty="0"/>
              <a:t>turizm </a:t>
            </a:r>
            <a:r>
              <a:rPr lang="tr-TR" dirty="0" smtClean="0"/>
              <a:t>yatırımlarının </a:t>
            </a:r>
            <a:r>
              <a:rPr lang="tr-TR" dirty="0"/>
              <a:t>artırılması çerçevesinde turizm alanında yatırım olanaklarının tanıtılmasıdır. </a:t>
            </a:r>
          </a:p>
        </p:txBody>
      </p:sp>
      <p:pic>
        <p:nvPicPr>
          <p:cNvPr id="13"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1" name="10 Dikdörtgen"/>
          <p:cNvSpPr/>
          <p:nvPr/>
        </p:nvSpPr>
        <p:spPr>
          <a:xfrm>
            <a:off x="755576" y="260648"/>
            <a:ext cx="5760640" cy="523220"/>
          </a:xfrm>
          <a:prstGeom prst="rect">
            <a:avLst/>
          </a:prstGeom>
          <a:solidFill>
            <a:schemeClr val="accent5">
              <a:lumMod val="75000"/>
            </a:schemeClr>
          </a:solidFill>
        </p:spPr>
        <p:txBody>
          <a:bodyPr wrap="square">
            <a:spAutoFit/>
          </a:bodyPr>
          <a:lstStyle/>
          <a:p>
            <a:r>
              <a:rPr lang="tr-TR" sz="2800" b="1" dirty="0" smtClean="0"/>
              <a:t>SONUÇ ODAKLI PROGRAMLAR (SOP)</a:t>
            </a:r>
            <a:endParaRPr lang="tr-TR" sz="2800" b="1" dirty="0"/>
          </a:p>
        </p:txBody>
      </p:sp>
      <p:sp>
        <p:nvSpPr>
          <p:cNvPr id="7" name="17 Dikdörtgen"/>
          <p:cNvSpPr/>
          <p:nvPr/>
        </p:nvSpPr>
        <p:spPr>
          <a:xfrm>
            <a:off x="395535" y="2165955"/>
            <a:ext cx="828092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dirty="0" smtClean="0"/>
              <a:t>Genel Amaç; </a:t>
            </a:r>
          </a:p>
          <a:p>
            <a:pPr algn="just"/>
            <a:r>
              <a:rPr lang="tr-TR" dirty="0" smtClean="0"/>
              <a:t>Kültür </a:t>
            </a:r>
            <a:r>
              <a:rPr lang="tr-TR" dirty="0"/>
              <a:t>ve doğa turizmi ekseninde TR83 Bölgesi’nde bulunan destinasyonların tanıtılması ve şehirlerin kültürel ve doğal değerlerini ön plana çıkararak markalaşmasının sağlanmasıdır.</a:t>
            </a:r>
            <a:endParaRPr lang="tr-TR" dirty="0" smtClean="0"/>
          </a:p>
        </p:txBody>
      </p:sp>
    </p:spTree>
    <p:extLst>
      <p:ext uri="{BB962C8B-B14F-4D97-AF65-F5344CB8AC3E}">
        <p14:creationId xmlns="" xmlns:p14="http://schemas.microsoft.com/office/powerpoint/2010/main" val="348077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17 Dikdörtgen"/>
          <p:cNvSpPr/>
          <p:nvPr/>
        </p:nvSpPr>
        <p:spPr>
          <a:xfrm>
            <a:off x="377472" y="1196752"/>
            <a:ext cx="824729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b="1" dirty="0" smtClean="0"/>
              <a:t>KATMA DEĞERLİ ÜRETİM VE İHRACAT </a:t>
            </a:r>
            <a:endParaRPr lang="tr-TR" b="1" dirty="0" smtClean="0"/>
          </a:p>
          <a:p>
            <a:pPr algn="ctr"/>
            <a:r>
              <a:rPr lang="tr-TR" b="1" dirty="0" smtClean="0"/>
              <a:t>SONUÇ </a:t>
            </a:r>
            <a:r>
              <a:rPr lang="tr-TR" b="1" dirty="0" smtClean="0"/>
              <a:t>ODAKLI PROGRAMI </a:t>
            </a:r>
          </a:p>
        </p:txBody>
      </p:sp>
      <p:sp>
        <p:nvSpPr>
          <p:cNvPr id="19" name="18 Dikdörtgen"/>
          <p:cNvSpPr/>
          <p:nvPr/>
        </p:nvSpPr>
        <p:spPr>
          <a:xfrm>
            <a:off x="395536" y="3789040"/>
            <a:ext cx="824729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dirty="0"/>
              <a:t>Ö</a:t>
            </a:r>
            <a:r>
              <a:rPr lang="tr-TR" b="1" dirty="0" smtClean="0"/>
              <a:t>zel amaçlar; </a:t>
            </a:r>
            <a:endParaRPr lang="tr-TR" dirty="0" smtClean="0"/>
          </a:p>
          <a:p>
            <a:pPr marL="285750" indent="-285750" algn="just">
              <a:buFont typeface="Arial" pitchFamily="34" charset="0"/>
              <a:buChar char="•"/>
            </a:pPr>
            <a:r>
              <a:rPr lang="tr-TR" dirty="0" smtClean="0"/>
              <a:t>Bölgedeki </a:t>
            </a:r>
            <a:r>
              <a:rPr lang="tr-TR" dirty="0"/>
              <a:t>ihracat yapan işletme sayısının arttırılması, bölgeden gerçekleştirilen ihracat miktarının artırılması, </a:t>
            </a:r>
            <a:endParaRPr lang="tr-TR" dirty="0" smtClean="0"/>
          </a:p>
          <a:p>
            <a:pPr algn="just"/>
            <a:endParaRPr lang="tr-TR" dirty="0" smtClean="0"/>
          </a:p>
          <a:p>
            <a:pPr marL="285750" indent="-285750" algn="just">
              <a:buFont typeface="Arial" pitchFamily="34" charset="0"/>
              <a:buChar char="•"/>
            </a:pPr>
            <a:r>
              <a:rPr lang="tr-TR" dirty="0" smtClean="0"/>
              <a:t>Bölgeden </a:t>
            </a:r>
            <a:r>
              <a:rPr lang="tr-TR" dirty="0"/>
              <a:t>yapılan üretim faaliyetlerinin çeşitlendirilmesi ve değer-tedarik zincirlerinin geliştirilmesi, </a:t>
            </a:r>
            <a:endParaRPr lang="tr-TR" dirty="0" smtClean="0"/>
          </a:p>
          <a:p>
            <a:pPr algn="just"/>
            <a:endParaRPr lang="tr-TR" dirty="0" smtClean="0"/>
          </a:p>
          <a:p>
            <a:pPr marL="285750" indent="-285750" algn="just">
              <a:buFont typeface="Arial" pitchFamily="34" charset="0"/>
              <a:buChar char="•"/>
            </a:pPr>
            <a:r>
              <a:rPr lang="tr-TR" dirty="0" smtClean="0"/>
              <a:t>Bölgede </a:t>
            </a:r>
            <a:r>
              <a:rPr lang="tr-TR" dirty="0"/>
              <a:t>kilogram başına düşen ihracat değerinin </a:t>
            </a:r>
            <a:r>
              <a:rPr lang="tr-TR" dirty="0" smtClean="0"/>
              <a:t>artırılmasıdır.</a:t>
            </a:r>
            <a:endParaRPr lang="tr-TR" dirty="0"/>
          </a:p>
        </p:txBody>
      </p:sp>
      <p:pic>
        <p:nvPicPr>
          <p:cNvPr id="13"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1" name="10 Dikdörtgen"/>
          <p:cNvSpPr/>
          <p:nvPr/>
        </p:nvSpPr>
        <p:spPr>
          <a:xfrm>
            <a:off x="755576" y="260648"/>
            <a:ext cx="5760640" cy="523220"/>
          </a:xfrm>
          <a:prstGeom prst="rect">
            <a:avLst/>
          </a:prstGeom>
          <a:solidFill>
            <a:schemeClr val="accent5">
              <a:lumMod val="75000"/>
            </a:schemeClr>
          </a:solidFill>
        </p:spPr>
        <p:txBody>
          <a:bodyPr wrap="square">
            <a:spAutoFit/>
          </a:bodyPr>
          <a:lstStyle/>
          <a:p>
            <a:r>
              <a:rPr lang="tr-TR" sz="2800" b="1" dirty="0" smtClean="0"/>
              <a:t>SONUÇ ODAKLI PROGRAMLAR (SOP)</a:t>
            </a:r>
            <a:endParaRPr lang="tr-TR" sz="2800" b="1" dirty="0"/>
          </a:p>
        </p:txBody>
      </p:sp>
      <p:sp>
        <p:nvSpPr>
          <p:cNvPr id="7" name="17 Dikdörtgen"/>
          <p:cNvSpPr/>
          <p:nvPr/>
        </p:nvSpPr>
        <p:spPr>
          <a:xfrm>
            <a:off x="395536" y="1916832"/>
            <a:ext cx="824729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dirty="0" smtClean="0"/>
              <a:t>Genel Amaç; </a:t>
            </a:r>
          </a:p>
          <a:p>
            <a:pPr algn="just"/>
            <a:r>
              <a:rPr lang="tr-TR" dirty="0"/>
              <a:t>TR83 Bölgesi’nde hammadde, kaynakları, insan sermayesi, teknolojik düzey ve pazar imkânları itibariyle katma değeri yüksek ve yüksek faaliyet hacmi yaratma potansiyeli olan işletmelerin; ilgili paydaşların da (OKA, kamu kurumu niteliğinde meslek kuruluşu, kamu kurumu, teknopark, vb.) katkılarıyla birlikte katma değer yaklaşımıyla ihracatının </a:t>
            </a:r>
            <a:r>
              <a:rPr lang="tr-TR" dirty="0" smtClean="0"/>
              <a:t>geliştirilmesidir.</a:t>
            </a:r>
            <a:endParaRPr lang="tr-TR" dirty="0" smtClean="0"/>
          </a:p>
        </p:txBody>
      </p:sp>
    </p:spTree>
    <p:extLst>
      <p:ext uri="{BB962C8B-B14F-4D97-AF65-F5344CB8AC3E}">
        <p14:creationId xmlns="" xmlns:p14="http://schemas.microsoft.com/office/powerpoint/2010/main" val="1414920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17 Dikdörtgen"/>
          <p:cNvSpPr/>
          <p:nvPr/>
        </p:nvSpPr>
        <p:spPr>
          <a:xfrm>
            <a:off x="357158" y="1124745"/>
            <a:ext cx="824729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1600" b="1" u="sng" dirty="0" smtClean="0">
                <a:solidFill>
                  <a:srgbClr val="FF0000"/>
                </a:solidFill>
              </a:rPr>
              <a:t>Öncelik </a:t>
            </a:r>
            <a:r>
              <a:rPr lang="tr-TR" sz="1600" b="1" u="sng" dirty="0" smtClean="0">
                <a:solidFill>
                  <a:srgbClr val="FF0000"/>
                </a:solidFill>
              </a:rPr>
              <a:t>1:</a:t>
            </a:r>
            <a:r>
              <a:rPr lang="tr-TR" sz="1600" b="1" dirty="0" smtClean="0">
                <a:solidFill>
                  <a:srgbClr val="FF0000"/>
                </a:solidFill>
              </a:rPr>
              <a:t> </a:t>
            </a:r>
            <a:r>
              <a:rPr lang="tr-TR" sz="1600" b="1" dirty="0" smtClean="0"/>
              <a:t>Bölgede </a:t>
            </a:r>
            <a:r>
              <a:rPr lang="tr-TR" sz="1600" b="1" dirty="0"/>
              <a:t>Sağlık Endüstrisinin Geliştirilmesi ve Yerli Üretim İmkanlarının Artırılması </a:t>
            </a:r>
            <a:endParaRPr lang="tr-TR" sz="1600" b="1" dirty="0" smtClean="0"/>
          </a:p>
          <a:p>
            <a:pPr marL="285750" lvl="0" indent="-285750" algn="just" fontAlgn="auto">
              <a:buFont typeface="Arial" panose="020B0604020202020204" pitchFamily="34" charset="0"/>
              <a:buChar char="•"/>
            </a:pPr>
            <a:r>
              <a:rPr lang="tr-TR" sz="1600" dirty="0"/>
              <a:t>Sağlık endüstrisine yönelik </a:t>
            </a:r>
            <a:r>
              <a:rPr lang="tr-TR" sz="1600" u="sng" dirty="0"/>
              <a:t>ön fizibilite raporları</a:t>
            </a:r>
          </a:p>
          <a:p>
            <a:pPr marL="285750" lvl="0" indent="-285750" algn="just" fontAlgn="auto">
              <a:buFont typeface="Arial" panose="020B0604020202020204" pitchFamily="34" charset="0"/>
              <a:buChar char="•"/>
            </a:pPr>
            <a:r>
              <a:rPr lang="tr-TR" sz="1600" dirty="0"/>
              <a:t>Sağlık endüstrisi insan kaynağı niteliklerinin </a:t>
            </a:r>
            <a:r>
              <a:rPr lang="tr-TR" sz="1600" dirty="0" smtClean="0"/>
              <a:t>geliştirilmesi</a:t>
            </a:r>
          </a:p>
          <a:p>
            <a:pPr marL="285750" lvl="0" indent="-285750" algn="just" fontAlgn="auto">
              <a:buFont typeface="Arial" panose="020B0604020202020204" pitchFamily="34" charset="0"/>
              <a:buChar char="•"/>
            </a:pPr>
            <a:r>
              <a:rPr lang="tr-TR" sz="1600" dirty="0" smtClean="0"/>
              <a:t>Dijital Dönüşüm </a:t>
            </a:r>
          </a:p>
          <a:p>
            <a:pPr marL="285750" lvl="0" indent="-285750" algn="just" fontAlgn="auto">
              <a:buFont typeface="Arial" panose="020B0604020202020204" pitchFamily="34" charset="0"/>
              <a:buChar char="•"/>
            </a:pPr>
            <a:r>
              <a:rPr lang="tr-TR" sz="1600" dirty="0" smtClean="0"/>
              <a:t>Endüstriyel Tasarım </a:t>
            </a:r>
          </a:p>
          <a:p>
            <a:pPr marL="285750" lvl="0" indent="-285750" algn="just" fontAlgn="auto">
              <a:buFont typeface="Arial" panose="020B0604020202020204" pitchFamily="34" charset="0"/>
              <a:buChar char="•"/>
            </a:pPr>
            <a:r>
              <a:rPr lang="tr-TR" sz="1600" dirty="0" smtClean="0"/>
              <a:t>AR-GE ve ÜR-GE </a:t>
            </a:r>
          </a:p>
          <a:p>
            <a:pPr marL="285750" lvl="0" indent="-285750" algn="just" fontAlgn="auto">
              <a:buFont typeface="Arial" panose="020B0604020202020204" pitchFamily="34" charset="0"/>
              <a:buChar char="•"/>
            </a:pPr>
            <a:r>
              <a:rPr lang="tr-TR" sz="1600" dirty="0" smtClean="0"/>
              <a:t>Fikri ve Sınai Mülkiyet Hakları </a:t>
            </a:r>
          </a:p>
          <a:p>
            <a:pPr marL="285750" indent="-285750" algn="just">
              <a:buFont typeface="Arial" panose="020B0604020202020204" pitchFamily="34" charset="0"/>
              <a:buChar char="•"/>
            </a:pPr>
            <a:r>
              <a:rPr lang="tr-TR" sz="1600" dirty="0" smtClean="0"/>
              <a:t>AB 2017/745 sayılı Tıbbi Cihaz Tüzüğü (MDR) ve 2017/746 sayılı IVDR çalışmalarına uyum süreçleri </a:t>
            </a:r>
          </a:p>
          <a:p>
            <a:pPr marL="285750" lvl="0" indent="-285750" algn="just">
              <a:buFont typeface="Arial" panose="020B0604020202020204" pitchFamily="34" charset="0"/>
              <a:buChar char="•"/>
            </a:pPr>
            <a:r>
              <a:rPr lang="tr-TR" sz="1600" dirty="0" smtClean="0"/>
              <a:t>Üretim standartları sertifikasyon danışmanlığı (TS EN ISO 13485 vb.)</a:t>
            </a:r>
          </a:p>
        </p:txBody>
      </p:sp>
      <p:sp>
        <p:nvSpPr>
          <p:cNvPr id="19" name="18 Dikdörtgen"/>
          <p:cNvSpPr/>
          <p:nvPr/>
        </p:nvSpPr>
        <p:spPr>
          <a:xfrm>
            <a:off x="323528" y="3933056"/>
            <a:ext cx="824729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1600" b="1" u="sng" dirty="0" smtClean="0">
                <a:solidFill>
                  <a:srgbClr val="FF0000"/>
                </a:solidFill>
              </a:rPr>
              <a:t>Öncelik 2</a:t>
            </a:r>
            <a:r>
              <a:rPr lang="tr-TR" sz="1600" b="1" u="sng" dirty="0">
                <a:solidFill>
                  <a:srgbClr val="FF0000"/>
                </a:solidFill>
              </a:rPr>
              <a:t>:</a:t>
            </a:r>
            <a:r>
              <a:rPr lang="tr-TR" sz="1600" b="1" dirty="0">
                <a:solidFill>
                  <a:srgbClr val="FF0000"/>
                </a:solidFill>
              </a:rPr>
              <a:t> </a:t>
            </a:r>
            <a:r>
              <a:rPr lang="tr-TR" sz="1600" b="1" dirty="0"/>
              <a:t>Kültür ve Doğa Turizmi Ekseninde Şehirlerin Markalaşması </a:t>
            </a:r>
            <a:r>
              <a:rPr lang="tr-TR" sz="1600" b="1" dirty="0" smtClean="0"/>
              <a:t>ve Destinasyon Tanıtımı</a:t>
            </a:r>
          </a:p>
          <a:p>
            <a:pPr marL="285750" indent="-285750" algn="just">
              <a:buFont typeface="Arial" panose="020B0604020202020204" pitchFamily="34" charset="0"/>
              <a:buChar char="•"/>
            </a:pPr>
            <a:r>
              <a:rPr lang="tr-TR" sz="1600" dirty="0"/>
              <a:t>Turizm işletmelerinin hizmet kalitesinin artırılması</a:t>
            </a:r>
          </a:p>
          <a:p>
            <a:pPr marL="285750" indent="-285750" algn="just">
              <a:buFont typeface="Arial" panose="020B0604020202020204" pitchFamily="34" charset="0"/>
              <a:buChar char="•"/>
            </a:pPr>
            <a:r>
              <a:rPr lang="tr-TR" sz="1600" dirty="0"/>
              <a:t>UNESCO Dünya Miras Alanı tesciline yönelik </a:t>
            </a:r>
            <a:r>
              <a:rPr lang="tr-TR" sz="1600" dirty="0" smtClean="0"/>
              <a:t>çalışmalar</a:t>
            </a:r>
          </a:p>
          <a:p>
            <a:pPr marL="285750" indent="-285750" algn="just">
              <a:buFont typeface="Arial" panose="020B0604020202020204" pitchFamily="34" charset="0"/>
              <a:buChar char="•"/>
            </a:pPr>
            <a:r>
              <a:rPr lang="tr-TR" sz="1600" dirty="0" smtClean="0"/>
              <a:t>Bisiklet ve doğa yürüyüşü rotaları</a:t>
            </a:r>
          </a:p>
          <a:p>
            <a:pPr marL="285750" indent="-285750" algn="just">
              <a:buFont typeface="Arial" panose="020B0604020202020204" pitchFamily="34" charset="0"/>
              <a:buChar char="•"/>
            </a:pPr>
            <a:r>
              <a:rPr lang="tr-TR" sz="1600" dirty="0" smtClean="0"/>
              <a:t>Coğrafi işaret tesciline ilişkin çalışmalar</a:t>
            </a:r>
          </a:p>
          <a:p>
            <a:pPr marL="285750" indent="-285750" algn="just">
              <a:buFont typeface="Arial" panose="020B0604020202020204" pitchFamily="34" charset="0"/>
              <a:buChar char="•"/>
            </a:pPr>
            <a:r>
              <a:rPr lang="tr-TR" sz="1600" dirty="0" smtClean="0"/>
              <a:t>Karavan kamp ve park yerleri</a:t>
            </a:r>
          </a:p>
          <a:p>
            <a:pPr marL="285750" lvl="0" indent="-285750" algn="just" fontAlgn="auto">
              <a:buFont typeface="Arial" panose="020B0604020202020204" pitchFamily="34" charset="0"/>
              <a:buChar char="•"/>
            </a:pPr>
            <a:r>
              <a:rPr lang="tr-TR" sz="1600" dirty="0" smtClean="0"/>
              <a:t>Koruma altındaki alanların (tabiat parkları, milli parklar vb.)  yönetimi</a:t>
            </a:r>
          </a:p>
          <a:p>
            <a:pPr marL="285750" lvl="0" indent="-285750" algn="just" fontAlgn="auto">
              <a:buFont typeface="Arial" panose="020B0604020202020204" pitchFamily="34" charset="0"/>
              <a:buChar char="•"/>
            </a:pPr>
            <a:r>
              <a:rPr lang="tr-TR" sz="1600" dirty="0" smtClean="0"/>
              <a:t>Sürdürülebilir turizm (ekolojik, doğa, </a:t>
            </a:r>
            <a:r>
              <a:rPr lang="tr-TR" sz="1600" dirty="0" err="1" smtClean="0"/>
              <a:t>tarIm</a:t>
            </a:r>
            <a:r>
              <a:rPr lang="tr-TR" sz="1600" dirty="0" smtClean="0"/>
              <a:t> vb.) uygulamaları</a:t>
            </a:r>
          </a:p>
          <a:p>
            <a:pPr marL="285750" lvl="0" indent="-285750" algn="just" fontAlgn="auto">
              <a:buFont typeface="Arial" panose="020B0604020202020204" pitchFamily="34" charset="0"/>
              <a:buChar char="•"/>
            </a:pPr>
            <a:r>
              <a:rPr lang="tr-TR" sz="1600" dirty="0" smtClean="0"/>
              <a:t>Turizm yönetimi ve pazarlama stratejileri</a:t>
            </a:r>
          </a:p>
          <a:p>
            <a:pPr marL="285750" indent="-285750" algn="just">
              <a:buFont typeface="Arial" panose="020B0604020202020204" pitchFamily="34" charset="0"/>
              <a:buChar char="•"/>
            </a:pPr>
            <a:r>
              <a:rPr lang="tr-TR" sz="1600" dirty="0" smtClean="0"/>
              <a:t>Turizm sektöründe dijital dönüşüm ve akıllı uygulamaların geliştirilmesi </a:t>
            </a:r>
          </a:p>
        </p:txBody>
      </p:sp>
      <p:pic>
        <p:nvPicPr>
          <p:cNvPr id="13" name="İçerik Yer Tutucusu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78979" y="117583"/>
            <a:ext cx="1345783" cy="782009"/>
          </a:xfrm>
          <a:prstGeom prst="rect">
            <a:avLst/>
          </a:prstGeom>
        </p:spPr>
      </p:pic>
      <p:sp>
        <p:nvSpPr>
          <p:cNvPr id="11" name="10 Dikdörtgen"/>
          <p:cNvSpPr/>
          <p:nvPr/>
        </p:nvSpPr>
        <p:spPr>
          <a:xfrm>
            <a:off x="755576" y="260648"/>
            <a:ext cx="5400600" cy="523220"/>
          </a:xfrm>
          <a:prstGeom prst="rect">
            <a:avLst/>
          </a:prstGeom>
          <a:solidFill>
            <a:schemeClr val="accent5">
              <a:lumMod val="75000"/>
            </a:schemeClr>
          </a:solidFill>
        </p:spPr>
        <p:txBody>
          <a:bodyPr wrap="square">
            <a:spAutoFit/>
          </a:bodyPr>
          <a:lstStyle/>
          <a:p>
            <a:r>
              <a:rPr lang="tr-TR" sz="2800" b="1" dirty="0" smtClean="0"/>
              <a:t>ÖRNEK PROJE KONULARI</a:t>
            </a:r>
            <a:endParaRPr lang="tr-TR" sz="2800" b="1" dirty="0"/>
          </a:p>
        </p:txBody>
      </p:sp>
    </p:spTree>
    <p:extLst>
      <p:ext uri="{BB962C8B-B14F-4D97-AF65-F5344CB8AC3E}">
        <p14:creationId xmlns="" xmlns:p14="http://schemas.microsoft.com/office/powerpoint/2010/main" val="2159637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3611</TotalTime>
  <Words>2057</Words>
  <Application>Microsoft Office PowerPoint</Application>
  <PresentationFormat>Ekran Gösterisi (4:3)</PresentationFormat>
  <Paragraphs>333</Paragraphs>
  <Slides>25</Slides>
  <Notes>1</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baris.sahin@oka.org.tr</dc:creator>
  <cp:lastModifiedBy>SCakır</cp:lastModifiedBy>
  <cp:revision>478</cp:revision>
  <cp:lastPrinted>2015-12-22T11:54:01Z</cp:lastPrinted>
  <dcterms:created xsi:type="dcterms:W3CDTF">2013-11-27T12:16:58Z</dcterms:created>
  <dcterms:modified xsi:type="dcterms:W3CDTF">2021-05-24T13:03:59Z</dcterms:modified>
</cp:coreProperties>
</file>