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15"/>
  </p:notesMasterIdLst>
  <p:handoutMasterIdLst>
    <p:handoutMasterId r:id="rId16"/>
  </p:handoutMasterIdLst>
  <p:sldIdLst>
    <p:sldId id="266" r:id="rId2"/>
    <p:sldId id="561" r:id="rId3"/>
    <p:sldId id="267" r:id="rId4"/>
    <p:sldId id="601" r:id="rId5"/>
    <p:sldId id="531" r:id="rId6"/>
    <p:sldId id="563" r:id="rId7"/>
    <p:sldId id="565" r:id="rId8"/>
    <p:sldId id="597" r:id="rId9"/>
    <p:sldId id="599" r:id="rId10"/>
    <p:sldId id="600" r:id="rId11"/>
    <p:sldId id="310" r:id="rId12"/>
    <p:sldId id="311" r:id="rId13"/>
    <p:sldId id="381" r:id="rId14"/>
  </p:sldIdLst>
  <p:sldSz cx="9144000" cy="6858000" type="screen4x3"/>
  <p:notesSz cx="6805613" cy="99393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2382" autoAdjust="0"/>
    <p:restoredTop sz="87619" autoAdjust="0"/>
  </p:normalViewPr>
  <p:slideViewPr>
    <p:cSldViewPr>
      <p:cViewPr varScale="1">
        <p:scale>
          <a:sx n="115" d="100"/>
          <a:sy n="115" d="100"/>
        </p:scale>
        <p:origin x="111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6DD98D-4EDD-4214-9297-072376FEAA3C}"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tr-TR"/>
        </a:p>
      </dgm:t>
    </dgm:pt>
    <dgm:pt modelId="{F4562757-CA3E-4E09-8E1B-BD3ED25C96C6}">
      <dgm:prSet phldrT="[Metin]"/>
      <dgm:spPr/>
      <dgm:t>
        <a:bodyPr/>
        <a:lstStyle/>
        <a:p>
          <a:r>
            <a:rPr lang="tr-TR" dirty="0" smtClean="0"/>
            <a:t>Sektörel analiz</a:t>
          </a:r>
          <a:endParaRPr lang="tr-TR" dirty="0"/>
        </a:p>
      </dgm:t>
    </dgm:pt>
    <dgm:pt modelId="{DEE62044-B98D-49C7-92EB-98378CD697A9}" type="parTrans" cxnId="{11F72E4D-391B-4E00-87AC-426E715BA44A}">
      <dgm:prSet/>
      <dgm:spPr/>
      <dgm:t>
        <a:bodyPr/>
        <a:lstStyle/>
        <a:p>
          <a:endParaRPr lang="tr-TR"/>
        </a:p>
      </dgm:t>
    </dgm:pt>
    <dgm:pt modelId="{E4BFA582-8E49-419D-8A6F-884C66E1C05D}" type="sibTrans" cxnId="{11F72E4D-391B-4E00-87AC-426E715BA44A}">
      <dgm:prSet/>
      <dgm:spPr/>
      <dgm:t>
        <a:bodyPr/>
        <a:lstStyle/>
        <a:p>
          <a:endParaRPr lang="tr-TR"/>
        </a:p>
      </dgm:t>
    </dgm:pt>
    <dgm:pt modelId="{7270311B-7E71-4ABD-8F02-BA1A0AE21DDA}">
      <dgm:prSet phldrT="[Metin]"/>
      <dgm:spPr/>
      <dgm:t>
        <a:bodyPr/>
        <a:lstStyle/>
        <a:p>
          <a:r>
            <a:rPr lang="tr-TR" dirty="0" smtClean="0"/>
            <a:t>Teknik analiz</a:t>
          </a:r>
          <a:endParaRPr lang="tr-TR" dirty="0"/>
        </a:p>
      </dgm:t>
    </dgm:pt>
    <dgm:pt modelId="{A2A9A291-705B-4E4B-AE61-20419BF35717}" type="parTrans" cxnId="{A2751041-854B-484A-A5D3-5A98D41B582A}">
      <dgm:prSet/>
      <dgm:spPr/>
      <dgm:t>
        <a:bodyPr/>
        <a:lstStyle/>
        <a:p>
          <a:endParaRPr lang="tr-TR"/>
        </a:p>
      </dgm:t>
    </dgm:pt>
    <dgm:pt modelId="{24B581B3-A0FF-4120-B093-C728208BC456}" type="sibTrans" cxnId="{A2751041-854B-484A-A5D3-5A98D41B582A}">
      <dgm:prSet/>
      <dgm:spPr/>
      <dgm:t>
        <a:bodyPr/>
        <a:lstStyle/>
        <a:p>
          <a:endParaRPr lang="tr-TR"/>
        </a:p>
      </dgm:t>
    </dgm:pt>
    <dgm:pt modelId="{FB60D6A5-FDF2-41CA-8CD5-5307AC9A4E4B}">
      <dgm:prSet phldrT="[Metin]"/>
      <dgm:spPr/>
      <dgm:t>
        <a:bodyPr/>
        <a:lstStyle/>
        <a:p>
          <a:r>
            <a:rPr lang="tr-TR" dirty="0" smtClean="0"/>
            <a:t>Sosyo-Ekonomik analiz</a:t>
          </a:r>
          <a:endParaRPr lang="tr-TR" dirty="0"/>
        </a:p>
      </dgm:t>
    </dgm:pt>
    <dgm:pt modelId="{4EC72443-C9DF-4600-BB5C-3F31689805EB}" type="parTrans" cxnId="{B88ECB64-8288-41D1-AA49-AB392CE5CF28}">
      <dgm:prSet/>
      <dgm:spPr/>
      <dgm:t>
        <a:bodyPr/>
        <a:lstStyle/>
        <a:p>
          <a:endParaRPr lang="tr-TR"/>
        </a:p>
      </dgm:t>
    </dgm:pt>
    <dgm:pt modelId="{AF43E6C4-9186-455C-9CD5-0DFB7D9F4A4D}" type="sibTrans" cxnId="{B88ECB64-8288-41D1-AA49-AB392CE5CF28}">
      <dgm:prSet/>
      <dgm:spPr/>
      <dgm:t>
        <a:bodyPr/>
        <a:lstStyle/>
        <a:p>
          <a:endParaRPr lang="tr-TR"/>
        </a:p>
      </dgm:t>
    </dgm:pt>
    <dgm:pt modelId="{7838777A-AD47-45F2-8982-728E905ECBAB}">
      <dgm:prSet phldrT="[Metin]"/>
      <dgm:spPr/>
      <dgm:t>
        <a:bodyPr/>
        <a:lstStyle/>
        <a:p>
          <a:r>
            <a:rPr lang="tr-TR" dirty="0" smtClean="0"/>
            <a:t>Fizibilite Raporu</a:t>
          </a:r>
          <a:endParaRPr lang="tr-TR" dirty="0"/>
        </a:p>
      </dgm:t>
    </dgm:pt>
    <dgm:pt modelId="{3432A5DE-D689-466F-B7B9-631565F613AA}" type="parTrans" cxnId="{3C6FBB29-A3C8-4686-A16C-854209384D24}">
      <dgm:prSet/>
      <dgm:spPr/>
      <dgm:t>
        <a:bodyPr/>
        <a:lstStyle/>
        <a:p>
          <a:endParaRPr lang="tr-TR"/>
        </a:p>
      </dgm:t>
    </dgm:pt>
    <dgm:pt modelId="{B7792835-31EF-4849-AC3A-93B7541CF56D}" type="sibTrans" cxnId="{3C6FBB29-A3C8-4686-A16C-854209384D24}">
      <dgm:prSet/>
      <dgm:spPr/>
      <dgm:t>
        <a:bodyPr/>
        <a:lstStyle/>
        <a:p>
          <a:endParaRPr lang="tr-TR"/>
        </a:p>
      </dgm:t>
    </dgm:pt>
    <dgm:pt modelId="{CE4D884E-C4A8-43A4-8627-C5E17510C834}" type="pres">
      <dgm:prSet presAssocID="{866DD98D-4EDD-4214-9297-072376FEAA3C}" presName="Name0" presStyleCnt="0">
        <dgm:presLayoutVars>
          <dgm:chMax val="4"/>
          <dgm:resizeHandles val="exact"/>
        </dgm:presLayoutVars>
      </dgm:prSet>
      <dgm:spPr/>
      <dgm:t>
        <a:bodyPr/>
        <a:lstStyle/>
        <a:p>
          <a:endParaRPr lang="tr-TR"/>
        </a:p>
      </dgm:t>
    </dgm:pt>
    <dgm:pt modelId="{E63F51E7-AEBE-471A-99FA-208E74F98A2E}" type="pres">
      <dgm:prSet presAssocID="{866DD98D-4EDD-4214-9297-072376FEAA3C}" presName="ellipse" presStyleLbl="trBgShp" presStyleIdx="0" presStyleCnt="1"/>
      <dgm:spPr/>
    </dgm:pt>
    <dgm:pt modelId="{9E96673B-27E9-4781-A4E6-A6797EF9D4D0}" type="pres">
      <dgm:prSet presAssocID="{866DD98D-4EDD-4214-9297-072376FEAA3C}" presName="arrow1" presStyleLbl="fgShp" presStyleIdx="0" presStyleCnt="1"/>
      <dgm:spPr/>
    </dgm:pt>
    <dgm:pt modelId="{1DA39791-96DD-45F2-A0CB-A107B8FA8038}" type="pres">
      <dgm:prSet presAssocID="{866DD98D-4EDD-4214-9297-072376FEAA3C}" presName="rectangle" presStyleLbl="revTx" presStyleIdx="0" presStyleCnt="1">
        <dgm:presLayoutVars>
          <dgm:bulletEnabled val="1"/>
        </dgm:presLayoutVars>
      </dgm:prSet>
      <dgm:spPr/>
      <dgm:t>
        <a:bodyPr/>
        <a:lstStyle/>
        <a:p>
          <a:endParaRPr lang="tr-TR"/>
        </a:p>
      </dgm:t>
    </dgm:pt>
    <dgm:pt modelId="{599295CE-AD81-40D0-B642-2516872D1372}" type="pres">
      <dgm:prSet presAssocID="{7270311B-7E71-4ABD-8F02-BA1A0AE21DDA}" presName="item1" presStyleLbl="node1" presStyleIdx="0" presStyleCnt="3">
        <dgm:presLayoutVars>
          <dgm:bulletEnabled val="1"/>
        </dgm:presLayoutVars>
      </dgm:prSet>
      <dgm:spPr/>
      <dgm:t>
        <a:bodyPr/>
        <a:lstStyle/>
        <a:p>
          <a:endParaRPr lang="tr-TR"/>
        </a:p>
      </dgm:t>
    </dgm:pt>
    <dgm:pt modelId="{8968C4F3-C314-479E-AA70-171F00144C40}" type="pres">
      <dgm:prSet presAssocID="{FB60D6A5-FDF2-41CA-8CD5-5307AC9A4E4B}" presName="item2" presStyleLbl="node1" presStyleIdx="1" presStyleCnt="3">
        <dgm:presLayoutVars>
          <dgm:bulletEnabled val="1"/>
        </dgm:presLayoutVars>
      </dgm:prSet>
      <dgm:spPr/>
      <dgm:t>
        <a:bodyPr/>
        <a:lstStyle/>
        <a:p>
          <a:endParaRPr lang="tr-TR"/>
        </a:p>
      </dgm:t>
    </dgm:pt>
    <dgm:pt modelId="{88EAC837-BA5A-4A0A-BEA0-863E1CB3D179}" type="pres">
      <dgm:prSet presAssocID="{7838777A-AD47-45F2-8982-728E905ECBAB}" presName="item3" presStyleLbl="node1" presStyleIdx="2" presStyleCnt="3">
        <dgm:presLayoutVars>
          <dgm:bulletEnabled val="1"/>
        </dgm:presLayoutVars>
      </dgm:prSet>
      <dgm:spPr/>
      <dgm:t>
        <a:bodyPr/>
        <a:lstStyle/>
        <a:p>
          <a:endParaRPr lang="tr-TR"/>
        </a:p>
      </dgm:t>
    </dgm:pt>
    <dgm:pt modelId="{CDAE05F3-8469-4846-888C-7197303CDFC6}" type="pres">
      <dgm:prSet presAssocID="{866DD98D-4EDD-4214-9297-072376FEAA3C}" presName="funnel" presStyleLbl="trAlignAcc1" presStyleIdx="0" presStyleCnt="1" custAng="0"/>
      <dgm:spPr/>
    </dgm:pt>
  </dgm:ptLst>
  <dgm:cxnLst>
    <dgm:cxn modelId="{CE278B65-496C-405F-802E-CC97D60C9E98}" type="presOf" srcId="{F4562757-CA3E-4E09-8E1B-BD3ED25C96C6}" destId="{88EAC837-BA5A-4A0A-BEA0-863E1CB3D179}" srcOrd="0" destOrd="0" presId="urn:microsoft.com/office/officeart/2005/8/layout/funnel1"/>
    <dgm:cxn modelId="{3C6FBB29-A3C8-4686-A16C-854209384D24}" srcId="{866DD98D-4EDD-4214-9297-072376FEAA3C}" destId="{7838777A-AD47-45F2-8982-728E905ECBAB}" srcOrd="3" destOrd="0" parTransId="{3432A5DE-D689-466F-B7B9-631565F613AA}" sibTransId="{B7792835-31EF-4849-AC3A-93B7541CF56D}"/>
    <dgm:cxn modelId="{11F72E4D-391B-4E00-87AC-426E715BA44A}" srcId="{866DD98D-4EDD-4214-9297-072376FEAA3C}" destId="{F4562757-CA3E-4E09-8E1B-BD3ED25C96C6}" srcOrd="0" destOrd="0" parTransId="{DEE62044-B98D-49C7-92EB-98378CD697A9}" sibTransId="{E4BFA582-8E49-419D-8A6F-884C66E1C05D}"/>
    <dgm:cxn modelId="{A2751041-854B-484A-A5D3-5A98D41B582A}" srcId="{866DD98D-4EDD-4214-9297-072376FEAA3C}" destId="{7270311B-7E71-4ABD-8F02-BA1A0AE21DDA}" srcOrd="1" destOrd="0" parTransId="{A2A9A291-705B-4E4B-AE61-20419BF35717}" sibTransId="{24B581B3-A0FF-4120-B093-C728208BC456}"/>
    <dgm:cxn modelId="{1AA1C1C7-57A3-4797-A0DD-21024B172040}" type="presOf" srcId="{7270311B-7E71-4ABD-8F02-BA1A0AE21DDA}" destId="{8968C4F3-C314-479E-AA70-171F00144C40}" srcOrd="0" destOrd="0" presId="urn:microsoft.com/office/officeart/2005/8/layout/funnel1"/>
    <dgm:cxn modelId="{B88ECB64-8288-41D1-AA49-AB392CE5CF28}" srcId="{866DD98D-4EDD-4214-9297-072376FEAA3C}" destId="{FB60D6A5-FDF2-41CA-8CD5-5307AC9A4E4B}" srcOrd="2" destOrd="0" parTransId="{4EC72443-C9DF-4600-BB5C-3F31689805EB}" sibTransId="{AF43E6C4-9186-455C-9CD5-0DFB7D9F4A4D}"/>
    <dgm:cxn modelId="{90C009E1-596F-492F-BD80-845737B7A1C4}" type="presOf" srcId="{7838777A-AD47-45F2-8982-728E905ECBAB}" destId="{1DA39791-96DD-45F2-A0CB-A107B8FA8038}" srcOrd="0" destOrd="0" presId="urn:microsoft.com/office/officeart/2005/8/layout/funnel1"/>
    <dgm:cxn modelId="{AC2F55EB-46DF-4E84-A8D7-9B6655FBC417}" type="presOf" srcId="{866DD98D-4EDD-4214-9297-072376FEAA3C}" destId="{CE4D884E-C4A8-43A4-8627-C5E17510C834}" srcOrd="0" destOrd="0" presId="urn:microsoft.com/office/officeart/2005/8/layout/funnel1"/>
    <dgm:cxn modelId="{1D9E668F-6325-4260-9F83-B0DDD3B0A726}" type="presOf" srcId="{FB60D6A5-FDF2-41CA-8CD5-5307AC9A4E4B}" destId="{599295CE-AD81-40D0-B642-2516872D1372}" srcOrd="0" destOrd="0" presId="urn:microsoft.com/office/officeart/2005/8/layout/funnel1"/>
    <dgm:cxn modelId="{4A391C29-706D-4F3C-84B6-794B73B90075}" type="presParOf" srcId="{CE4D884E-C4A8-43A4-8627-C5E17510C834}" destId="{E63F51E7-AEBE-471A-99FA-208E74F98A2E}" srcOrd="0" destOrd="0" presId="urn:microsoft.com/office/officeart/2005/8/layout/funnel1"/>
    <dgm:cxn modelId="{B015E267-66C1-4BA1-ADD3-75D7BEBDF5D4}" type="presParOf" srcId="{CE4D884E-C4A8-43A4-8627-C5E17510C834}" destId="{9E96673B-27E9-4781-A4E6-A6797EF9D4D0}" srcOrd="1" destOrd="0" presId="urn:microsoft.com/office/officeart/2005/8/layout/funnel1"/>
    <dgm:cxn modelId="{20027CE5-E3DF-4A0C-9D9B-152AAE3B0F90}" type="presParOf" srcId="{CE4D884E-C4A8-43A4-8627-C5E17510C834}" destId="{1DA39791-96DD-45F2-A0CB-A107B8FA8038}" srcOrd="2" destOrd="0" presId="urn:microsoft.com/office/officeart/2005/8/layout/funnel1"/>
    <dgm:cxn modelId="{133481D9-4C09-4DB7-BB51-E0F66EF7CF83}" type="presParOf" srcId="{CE4D884E-C4A8-43A4-8627-C5E17510C834}" destId="{599295CE-AD81-40D0-B642-2516872D1372}" srcOrd="3" destOrd="0" presId="urn:microsoft.com/office/officeart/2005/8/layout/funnel1"/>
    <dgm:cxn modelId="{CEBB9081-75DF-46D9-8906-63CBBC795906}" type="presParOf" srcId="{CE4D884E-C4A8-43A4-8627-C5E17510C834}" destId="{8968C4F3-C314-479E-AA70-171F00144C40}" srcOrd="4" destOrd="0" presId="urn:microsoft.com/office/officeart/2005/8/layout/funnel1"/>
    <dgm:cxn modelId="{001F50C1-EF37-4A7E-8DFC-A5DC9BFC9D10}" type="presParOf" srcId="{CE4D884E-C4A8-43A4-8627-C5E17510C834}" destId="{88EAC837-BA5A-4A0A-BEA0-863E1CB3D179}" srcOrd="5" destOrd="0" presId="urn:microsoft.com/office/officeart/2005/8/layout/funnel1"/>
    <dgm:cxn modelId="{AEF316DB-50AD-42C1-8446-E339F28A0BD0}" type="presParOf" srcId="{CE4D884E-C4A8-43A4-8627-C5E17510C834}" destId="{CDAE05F3-8469-4846-888C-7197303CDFC6}"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F51E7-AEBE-471A-99FA-208E74F98A2E}">
      <dsp:nvSpPr>
        <dsp:cNvPr id="0" name=""/>
        <dsp:cNvSpPr/>
      </dsp:nvSpPr>
      <dsp:spPr>
        <a:xfrm>
          <a:off x="1208668" y="112444"/>
          <a:ext cx="2231583" cy="774999"/>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96673B-27E9-4781-A4E6-A6797EF9D4D0}">
      <dsp:nvSpPr>
        <dsp:cNvPr id="0" name=""/>
        <dsp:cNvSpPr/>
      </dsp:nvSpPr>
      <dsp:spPr>
        <a:xfrm>
          <a:off x="2111681" y="2010155"/>
          <a:ext cx="432477" cy="276785"/>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A39791-96DD-45F2-A0CB-A107B8FA8038}">
      <dsp:nvSpPr>
        <dsp:cNvPr id="0" name=""/>
        <dsp:cNvSpPr/>
      </dsp:nvSpPr>
      <dsp:spPr>
        <a:xfrm>
          <a:off x="1289973" y="2231583"/>
          <a:ext cx="2075892" cy="51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tr-TR" sz="1800" kern="1200" dirty="0" smtClean="0"/>
            <a:t>Fizibilite Raporu</a:t>
          </a:r>
          <a:endParaRPr lang="tr-TR" sz="1800" kern="1200" dirty="0"/>
        </a:p>
      </dsp:txBody>
      <dsp:txXfrm>
        <a:off x="1289973" y="2231583"/>
        <a:ext cx="2075892" cy="518973"/>
      </dsp:txXfrm>
    </dsp:sp>
    <dsp:sp modelId="{599295CE-AD81-40D0-B642-2516872D1372}">
      <dsp:nvSpPr>
        <dsp:cNvPr id="0" name=""/>
        <dsp:cNvSpPr/>
      </dsp:nvSpPr>
      <dsp:spPr>
        <a:xfrm>
          <a:off x="2019996" y="947298"/>
          <a:ext cx="778459" cy="7784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tr-TR" sz="1000" kern="1200" dirty="0" smtClean="0"/>
            <a:t>Sosyo-Ekonomik analiz</a:t>
          </a:r>
          <a:endParaRPr lang="tr-TR" sz="1000" kern="1200" dirty="0"/>
        </a:p>
      </dsp:txBody>
      <dsp:txXfrm>
        <a:off x="2133999" y="1061301"/>
        <a:ext cx="550453" cy="550453"/>
      </dsp:txXfrm>
    </dsp:sp>
    <dsp:sp modelId="{8968C4F3-C314-479E-AA70-171F00144C40}">
      <dsp:nvSpPr>
        <dsp:cNvPr id="0" name=""/>
        <dsp:cNvSpPr/>
      </dsp:nvSpPr>
      <dsp:spPr>
        <a:xfrm>
          <a:off x="1462964" y="363281"/>
          <a:ext cx="778459" cy="7784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tr-TR" sz="1000" kern="1200" dirty="0" smtClean="0"/>
            <a:t>Teknik analiz</a:t>
          </a:r>
          <a:endParaRPr lang="tr-TR" sz="1000" kern="1200" dirty="0"/>
        </a:p>
      </dsp:txBody>
      <dsp:txXfrm>
        <a:off x="1576967" y="477284"/>
        <a:ext cx="550453" cy="550453"/>
      </dsp:txXfrm>
    </dsp:sp>
    <dsp:sp modelId="{88EAC837-BA5A-4A0A-BEA0-863E1CB3D179}">
      <dsp:nvSpPr>
        <dsp:cNvPr id="0" name=""/>
        <dsp:cNvSpPr/>
      </dsp:nvSpPr>
      <dsp:spPr>
        <a:xfrm>
          <a:off x="2258723" y="175066"/>
          <a:ext cx="778459" cy="7784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tr-TR" sz="1000" kern="1200" dirty="0" smtClean="0"/>
            <a:t>Sektörel analiz</a:t>
          </a:r>
          <a:endParaRPr lang="tr-TR" sz="1000" kern="1200" dirty="0"/>
        </a:p>
      </dsp:txBody>
      <dsp:txXfrm>
        <a:off x="2372726" y="289069"/>
        <a:ext cx="550453" cy="550453"/>
      </dsp:txXfrm>
    </dsp:sp>
    <dsp:sp modelId="{CDAE05F3-8469-4846-888C-7197303CDFC6}">
      <dsp:nvSpPr>
        <dsp:cNvPr id="0" name=""/>
        <dsp:cNvSpPr/>
      </dsp:nvSpPr>
      <dsp:spPr>
        <a:xfrm>
          <a:off x="1116982" y="17299"/>
          <a:ext cx="2421874" cy="1937499"/>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CE9AFEED-4C84-4A9E-980B-ACD58598062A}" type="datetimeFigureOut">
              <a:rPr lang="tr-TR" smtClean="0"/>
              <a:pPr/>
              <a:t>4.04.2022</a:t>
            </a:fld>
            <a:endParaRPr lang="tr-TR"/>
          </a:p>
        </p:txBody>
      </p:sp>
      <p:sp>
        <p:nvSpPr>
          <p:cNvPr id="4" name="Altbilgi Yer Tutucusu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5775E249-E9D7-4F12-ADCF-46FCF71B65AC}" type="slidenum">
              <a:rPr lang="tr-TR" smtClean="0"/>
              <a:pPr/>
              <a:t>‹#›</a:t>
            </a:fld>
            <a:endParaRPr lang="tr-TR"/>
          </a:p>
        </p:txBody>
      </p:sp>
    </p:spTree>
    <p:extLst>
      <p:ext uri="{BB962C8B-B14F-4D97-AF65-F5344CB8AC3E}">
        <p14:creationId xmlns:p14="http://schemas.microsoft.com/office/powerpoint/2010/main" val="4237157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DD52DB33-2A13-4E04-9D7F-395AAABB140D}" type="datetimeFigureOut">
              <a:rPr lang="tr-TR" smtClean="0"/>
              <a:pPr/>
              <a:t>4.04.2022</a:t>
            </a:fld>
            <a:endParaRPr lang="tr-TR"/>
          </a:p>
        </p:txBody>
      </p:sp>
      <p:sp>
        <p:nvSpPr>
          <p:cNvPr id="4" name="3 Slayt Görüntüsü Yer Tutucusu"/>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B445393-04E1-484B-A356-38CA68662B3E}" type="slidenum">
              <a:rPr lang="tr-TR" smtClean="0"/>
              <a:pPr/>
              <a:t>‹#›</a:t>
            </a:fld>
            <a:endParaRPr lang="tr-TR"/>
          </a:p>
        </p:txBody>
      </p:sp>
    </p:spTree>
    <p:extLst>
      <p:ext uri="{BB962C8B-B14F-4D97-AF65-F5344CB8AC3E}">
        <p14:creationId xmlns:p14="http://schemas.microsoft.com/office/powerpoint/2010/main" val="3303256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Slayt Görüntüsü Yer Tutucusu"/>
          <p:cNvSpPr>
            <a:spLocks noGrp="1" noRot="1" noChangeAspect="1"/>
          </p:cNvSpPr>
          <p:nvPr>
            <p:ph type="sldImg"/>
          </p:nvPr>
        </p:nvSpPr>
        <p:spPr bwMode="auto">
          <a:noFill/>
          <a:ln>
            <a:solidFill>
              <a:srgbClr val="000000"/>
            </a:solidFill>
            <a:miter lim="800000"/>
            <a:headEnd/>
            <a:tailEnd/>
          </a:ln>
        </p:spPr>
      </p:sp>
      <p:sp>
        <p:nvSpPr>
          <p:cNvPr id="17410"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17411" name="3 Altbilgi Yer Tutucusu"/>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tr-TR"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BBC0F9ED-62BC-404E-825C-F8362FBDBC35}" type="datetimeFigureOut">
              <a:rPr lang="tr-TR" smtClean="0"/>
              <a:pPr/>
              <a:t>4.04.2022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BC0F9ED-62BC-404E-825C-F8362FBDBC35}" type="datetimeFigureOut">
              <a:rPr lang="tr-TR" smtClean="0"/>
              <a:pPr/>
              <a:t>4.04.2022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BC0F9ED-62BC-404E-825C-F8362FBDBC35}" type="datetimeFigureOut">
              <a:rPr lang="tr-TR" smtClean="0"/>
              <a:pPr/>
              <a:t>4.04.2022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BC0F9ED-62BC-404E-825C-F8362FBDBC35}" type="datetimeFigureOut">
              <a:rPr lang="tr-TR" smtClean="0"/>
              <a:pPr/>
              <a:t>4.04.2022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BBC0F9ED-62BC-404E-825C-F8362FBDBC35}" type="datetimeFigureOut">
              <a:rPr lang="tr-TR" smtClean="0"/>
              <a:pPr/>
              <a:t>4.04.2022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BBC0F9ED-62BC-404E-825C-F8362FBDBC35}" type="datetimeFigureOut">
              <a:rPr lang="tr-TR" smtClean="0"/>
              <a:pPr/>
              <a:t>4.04.2022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BBC0F9ED-62BC-404E-825C-F8362FBDBC35}" type="datetimeFigureOut">
              <a:rPr lang="tr-TR" smtClean="0"/>
              <a:pPr/>
              <a:t>4.04.2022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BBC0F9ED-62BC-404E-825C-F8362FBDBC35}" type="datetimeFigureOut">
              <a:rPr lang="tr-TR" smtClean="0"/>
              <a:pPr/>
              <a:t>4.04.2022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BBC0F9ED-62BC-404E-825C-F8362FBDBC35}" type="datetimeFigureOut">
              <a:rPr lang="tr-TR" smtClean="0"/>
              <a:pPr/>
              <a:t>4.04.2022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BC0F9ED-62BC-404E-825C-F8362FBDBC35}" type="datetimeFigureOut">
              <a:rPr lang="tr-TR" smtClean="0"/>
              <a:pPr/>
              <a:t>4.04.2022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BC0F9ED-62BC-404E-825C-F8362FBDBC35}" type="datetimeFigureOut">
              <a:rPr lang="tr-TR" smtClean="0"/>
              <a:pPr/>
              <a:t>4.04.2022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0E33878-95A9-40A8-9897-BB68A49A19C0}"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0F9ED-62BC-404E-825C-F8362FBDBC35}" type="datetimeFigureOut">
              <a:rPr lang="tr-TR" smtClean="0"/>
              <a:pPr/>
              <a:t>4.04.2022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33878-95A9-40A8-9897-BB68A49A19C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oka.org.tr/" TargetMode="External"/><Relationship Id="rId2" Type="http://schemas.openxmlformats.org/officeDocument/2006/relationships/hyperlink" Target="https://kaysuygulama.sanayi.gov.tr/"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okadc\documen$\gyalcin\Desktop\Untitled-1.jpg"/>
          <p:cNvPicPr>
            <a:picLocks noChangeAspect="1" noChangeArrowheads="1"/>
          </p:cNvPicPr>
          <p:nvPr/>
        </p:nvPicPr>
        <p:blipFill>
          <a:blip r:embed="rId2" cstate="email"/>
          <a:srcRect t="19298"/>
          <a:stretch>
            <a:fillRect/>
          </a:stretch>
        </p:blipFill>
        <p:spPr bwMode="auto">
          <a:xfrm>
            <a:off x="0" y="0"/>
            <a:ext cx="9144000" cy="5606874"/>
          </a:xfrm>
          <a:prstGeom prst="rect">
            <a:avLst/>
          </a:prstGeom>
          <a:noFill/>
        </p:spPr>
      </p:pic>
      <p:sp>
        <p:nvSpPr>
          <p:cNvPr id="5" name="4 Metin kutusu"/>
          <p:cNvSpPr txBox="1"/>
          <p:nvPr/>
        </p:nvSpPr>
        <p:spPr>
          <a:xfrm>
            <a:off x="2000233" y="3857628"/>
            <a:ext cx="5157438" cy="2154436"/>
          </a:xfrm>
          <a:prstGeom prst="rect">
            <a:avLst/>
          </a:prstGeom>
          <a:noFill/>
        </p:spPr>
        <p:txBody>
          <a:bodyPr wrap="none" rtlCol="0">
            <a:spAutoFit/>
          </a:bodyPr>
          <a:lstStyle/>
          <a:p>
            <a:pPr algn="ctr"/>
            <a:r>
              <a:rPr lang="tr-TR" sz="2000" b="1" dirty="0" smtClean="0">
                <a:solidFill>
                  <a:srgbClr val="00B050"/>
                </a:solidFill>
              </a:rPr>
              <a:t>2022 YILI FİZİBİLİTE DESTEĞİ PROGRAMI</a:t>
            </a:r>
          </a:p>
          <a:p>
            <a:pPr algn="ctr"/>
            <a:r>
              <a:rPr lang="tr-TR" sz="2000" b="1" dirty="0" smtClean="0">
                <a:solidFill>
                  <a:schemeClr val="tx2">
                    <a:lumMod val="75000"/>
                  </a:schemeClr>
                </a:solidFill>
              </a:rPr>
              <a:t>Bilgilendirme Sunumu</a:t>
            </a:r>
          </a:p>
          <a:p>
            <a:pPr algn="ctr"/>
            <a:endParaRPr lang="tr-TR" sz="2000" b="1" dirty="0">
              <a:solidFill>
                <a:schemeClr val="tx2">
                  <a:lumMod val="75000"/>
                </a:schemeClr>
              </a:solidFill>
            </a:endParaRPr>
          </a:p>
          <a:p>
            <a:pPr algn="ctr"/>
            <a:r>
              <a:rPr lang="tr-TR" b="1" dirty="0" smtClean="0">
                <a:solidFill>
                  <a:srgbClr val="C00000"/>
                </a:solidFill>
              </a:rPr>
              <a:t>KAYS </a:t>
            </a:r>
            <a:r>
              <a:rPr lang="tr-TR" b="1" dirty="0">
                <a:solidFill>
                  <a:srgbClr val="C00000"/>
                </a:solidFill>
              </a:rPr>
              <a:t>Üzerinden </a:t>
            </a:r>
            <a:r>
              <a:rPr lang="tr-TR" b="1" dirty="0" smtClean="0">
                <a:solidFill>
                  <a:srgbClr val="C00000"/>
                </a:solidFill>
              </a:rPr>
              <a:t>İlk </a:t>
            </a:r>
            <a:r>
              <a:rPr lang="tr-TR" b="1" dirty="0">
                <a:solidFill>
                  <a:srgbClr val="C00000"/>
                </a:solidFill>
              </a:rPr>
              <a:t>Başvuru</a:t>
            </a:r>
            <a:r>
              <a:rPr lang="tr-TR" b="1" dirty="0" smtClean="0">
                <a:solidFill>
                  <a:srgbClr val="C00000"/>
                </a:solidFill>
              </a:rPr>
              <a:t>: </a:t>
            </a:r>
            <a:r>
              <a:rPr lang="tr-TR" b="1" dirty="0">
                <a:solidFill>
                  <a:schemeClr val="tx2">
                    <a:lumMod val="60000"/>
                    <a:lumOff val="40000"/>
                  </a:schemeClr>
                </a:solidFill>
              </a:rPr>
              <a:t>01.05.2022</a:t>
            </a:r>
            <a:endParaRPr lang="tr-TR" b="1" dirty="0">
              <a:solidFill>
                <a:schemeClr val="tx2">
                  <a:lumMod val="60000"/>
                  <a:lumOff val="40000"/>
                </a:schemeClr>
              </a:solidFill>
            </a:endParaRPr>
          </a:p>
          <a:p>
            <a:pPr algn="ctr"/>
            <a:r>
              <a:rPr lang="tr-TR" b="1" dirty="0" smtClean="0">
                <a:solidFill>
                  <a:srgbClr val="C00000"/>
                </a:solidFill>
              </a:rPr>
              <a:t>KAYS </a:t>
            </a:r>
            <a:r>
              <a:rPr lang="tr-TR" b="1" dirty="0">
                <a:solidFill>
                  <a:srgbClr val="C00000"/>
                </a:solidFill>
              </a:rPr>
              <a:t>Üzerinden Son </a:t>
            </a:r>
            <a:r>
              <a:rPr lang="tr-TR" b="1" dirty="0" smtClean="0">
                <a:solidFill>
                  <a:srgbClr val="C00000"/>
                </a:solidFill>
              </a:rPr>
              <a:t>Başvuru: </a:t>
            </a:r>
            <a:r>
              <a:rPr lang="tr-TR" b="1" dirty="0" smtClean="0">
                <a:solidFill>
                  <a:schemeClr val="tx2">
                    <a:lumMod val="60000"/>
                    <a:lumOff val="40000"/>
                  </a:schemeClr>
                </a:solidFill>
              </a:rPr>
              <a:t>15.06.2022 Saat:23:59</a:t>
            </a:r>
            <a:endParaRPr lang="tr-TR" b="1" dirty="0">
              <a:solidFill>
                <a:schemeClr val="tx2">
                  <a:lumMod val="60000"/>
                  <a:lumOff val="40000"/>
                </a:schemeClr>
              </a:solidFill>
            </a:endParaRPr>
          </a:p>
          <a:p>
            <a:pPr algn="ctr"/>
            <a:r>
              <a:rPr lang="tr-TR" b="1" dirty="0" smtClean="0">
                <a:solidFill>
                  <a:srgbClr val="C00000"/>
                </a:solidFill>
              </a:rPr>
              <a:t>Taahhütname Son Teslim:  </a:t>
            </a:r>
            <a:r>
              <a:rPr lang="tr-TR" b="1" dirty="0" smtClean="0">
                <a:solidFill>
                  <a:schemeClr val="tx2">
                    <a:lumMod val="60000"/>
                    <a:lumOff val="40000"/>
                  </a:schemeClr>
                </a:solidFill>
              </a:rPr>
              <a:t>22.06.2020 Saat:17:00</a:t>
            </a:r>
            <a:endParaRPr lang="tr-TR" b="1" dirty="0">
              <a:solidFill>
                <a:schemeClr val="tx2">
                  <a:lumMod val="60000"/>
                  <a:lumOff val="40000"/>
                </a:schemeClr>
              </a:solidFill>
            </a:endParaRPr>
          </a:p>
          <a:p>
            <a:pPr algn="ctr"/>
            <a:endParaRPr lang="tr-TR" sz="2000" b="1" dirty="0" smtClean="0">
              <a:solidFill>
                <a:schemeClr val="tx2">
                  <a:lumMod val="75000"/>
                </a:schemeClr>
              </a:solidFill>
            </a:endParaRPr>
          </a:p>
        </p:txBody>
      </p:sp>
      <p:pic>
        <p:nvPicPr>
          <p:cNvPr id="4" name="Picture 2"/>
          <p:cNvPicPr>
            <a:picLocks noChangeAspect="1" noChangeArrowheads="1"/>
          </p:cNvPicPr>
          <p:nvPr/>
        </p:nvPicPr>
        <p:blipFill>
          <a:blip r:embed="rId3" cstate="print"/>
          <a:srcRect/>
          <a:stretch>
            <a:fillRect/>
          </a:stretch>
        </p:blipFill>
        <p:spPr bwMode="auto">
          <a:xfrm>
            <a:off x="1" y="5810250"/>
            <a:ext cx="9144000" cy="104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pic>
        <p:nvPicPr>
          <p:cNvPr id="9" name="8 Resim" descr="Logo.png"/>
          <p:cNvPicPr>
            <a:picLocks noChangeAspect="1"/>
          </p:cNvPicPr>
          <p:nvPr/>
        </p:nvPicPr>
        <p:blipFill>
          <a:blip r:embed="rId2" cstate="print"/>
          <a:stretch>
            <a:fillRect/>
          </a:stretch>
        </p:blipFill>
        <p:spPr>
          <a:xfrm>
            <a:off x="251520" y="0"/>
            <a:ext cx="899592" cy="899592"/>
          </a:xfrm>
          <a:prstGeom prst="rect">
            <a:avLst/>
          </a:prstGeom>
        </p:spPr>
      </p:pic>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7889" name="Text Box 1"/>
          <p:cNvSpPr txBox="1">
            <a:spLocks noChangeArrowheads="1"/>
          </p:cNvSpPr>
          <p:nvPr/>
        </p:nvSpPr>
        <p:spPr bwMode="auto">
          <a:xfrm>
            <a:off x="323528" y="1124744"/>
            <a:ext cx="8136904" cy="43924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algn="ctr"/>
            <a:endParaRPr lang="tr-TR" b="1" u="sng" dirty="0" smtClean="0"/>
          </a:p>
          <a:p>
            <a:pPr algn="ctr"/>
            <a:endParaRPr lang="tr-TR" b="1" u="sng" dirty="0" smtClean="0"/>
          </a:p>
          <a:p>
            <a:pPr algn="ctr"/>
            <a:endParaRPr lang="tr-TR" b="1" u="sng" dirty="0" smtClean="0"/>
          </a:p>
          <a:p>
            <a:pPr algn="ctr"/>
            <a:endParaRPr lang="tr-TR" b="1" u="sng" dirty="0" smtClean="0"/>
          </a:p>
          <a:p>
            <a:pPr algn="ctr"/>
            <a:r>
              <a:rPr lang="tr-TR" b="1" u="sng" dirty="0" smtClean="0"/>
              <a:t> ÖNEMLİ UYARI</a:t>
            </a:r>
          </a:p>
          <a:p>
            <a:pPr algn="ctr"/>
            <a:endParaRPr lang="tr-TR" b="1" u="sng" dirty="0" smtClean="0"/>
          </a:p>
          <a:p>
            <a:pPr algn="ctr"/>
            <a:r>
              <a:rPr lang="tr-TR" b="1" dirty="0" smtClean="0">
                <a:solidFill>
                  <a:srgbClr val="FF0000"/>
                </a:solidFill>
              </a:rPr>
              <a:t>BAŞVURUNUZU HAZIRLARKEN LÜTFEN BAŞVURU REHBERİNİ DETAYLI OLARAK İNCELEYİNİZ. </a:t>
            </a:r>
          </a:p>
          <a:p>
            <a:pPr algn="ctr"/>
            <a:endParaRPr lang="tr-TR" b="1" dirty="0" smtClean="0">
              <a:solidFill>
                <a:srgbClr val="FF0000"/>
              </a:solidFill>
            </a:endParaRPr>
          </a:p>
          <a:p>
            <a:pPr algn="ctr"/>
            <a:r>
              <a:rPr lang="tr-TR" b="1" dirty="0" smtClean="0">
                <a:solidFill>
                  <a:srgbClr val="FF0000"/>
                </a:solidFill>
              </a:rPr>
              <a:t>BAŞVURU REHBERİNDE PROJENİZİN TABİ OLDUĞU ÖN İNCELEME KRİTERLERİ VE TEKNİK VE MALİ DEĞERLENDİRME TABLOSU BULUNMAKTADIR. </a:t>
            </a:r>
          </a:p>
          <a:p>
            <a:endParaRPr lang="tr-TR" b="1" u="sng" dirty="0" smtClean="0"/>
          </a:p>
          <a:p>
            <a:endParaRPr lang="tr-TR" b="1" u="sng" dirty="0" smtClean="0"/>
          </a:p>
          <a:p>
            <a:endParaRPr lang="tr-TR" b="1" u="sng" dirty="0" smtClean="0"/>
          </a:p>
          <a:p>
            <a:endParaRPr lang="tr-TR"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1000100" y="2000240"/>
            <a:ext cx="7429552" cy="400110"/>
          </a:xfrm>
          <a:prstGeom prst="rect">
            <a:avLst/>
          </a:prstGeom>
          <a:noFill/>
        </p:spPr>
        <p:txBody>
          <a:bodyPr wrap="square" rtlCol="0">
            <a:spAutoFit/>
          </a:bodyPr>
          <a:lstStyle/>
          <a:p>
            <a:pPr algn="just"/>
            <a:endParaRPr lang="tr-TR" sz="2000" dirty="0"/>
          </a:p>
        </p:txBody>
      </p:sp>
      <p:sp>
        <p:nvSpPr>
          <p:cNvPr id="9" name="8 Dikdörtgen"/>
          <p:cNvSpPr/>
          <p:nvPr/>
        </p:nvSpPr>
        <p:spPr>
          <a:xfrm>
            <a:off x="701680" y="1341438"/>
            <a:ext cx="7572428" cy="3262432"/>
          </a:xfrm>
          <a:prstGeom prst="rect">
            <a:avLst/>
          </a:prstGeom>
        </p:spPr>
        <p:txBody>
          <a:bodyPr wrap="square">
            <a:spAutoFit/>
          </a:bodyPr>
          <a:lstStyle/>
          <a:p>
            <a:pPr marL="0" lvl="1" algn="just">
              <a:buFont typeface="Arial" charset="0"/>
              <a:buNone/>
            </a:pPr>
            <a:r>
              <a:rPr lang="tr-TR" dirty="0" smtClean="0"/>
              <a:t>Başvurular, internet ortamında </a:t>
            </a:r>
            <a:r>
              <a:rPr lang="tr-TR" sz="2400" dirty="0" smtClean="0">
                <a:solidFill>
                  <a:srgbClr val="C00000"/>
                </a:solidFill>
              </a:rPr>
              <a:t>Kalkınma Ajansları Yönetim Sistemi (KAYS) </a:t>
            </a:r>
            <a:r>
              <a:rPr lang="tr-TR" dirty="0" smtClean="0"/>
              <a:t>üzerinden </a:t>
            </a:r>
            <a:r>
              <a:rPr lang="tr-TR" b="1" dirty="0" smtClean="0">
                <a:solidFill>
                  <a:schemeClr val="tx2"/>
                </a:solidFill>
              </a:rPr>
              <a:t>(</a:t>
            </a:r>
            <a:r>
              <a:rPr lang="tr-TR" b="1" dirty="0" smtClean="0">
                <a:solidFill>
                  <a:schemeClr val="tx2"/>
                </a:solidFill>
                <a:hlinkClick r:id="rId2"/>
              </a:rPr>
              <a:t>https://kaysuygulama.sanayi.gov.tr</a:t>
            </a:r>
            <a:r>
              <a:rPr lang="tr-TR" b="1" dirty="0" smtClean="0">
                <a:solidFill>
                  <a:schemeClr val="tx2"/>
                </a:solidFill>
              </a:rPr>
              <a:t>) </a:t>
            </a:r>
            <a:r>
              <a:rPr lang="tr-TR" sz="2400" dirty="0" smtClean="0"/>
              <a:t>online</a:t>
            </a:r>
            <a:r>
              <a:rPr lang="tr-TR" dirty="0" smtClean="0"/>
              <a:t> olarak yapılacaktır. Sisteme Ajans internet sitesi (</a:t>
            </a:r>
            <a:r>
              <a:rPr lang="tr-TR" b="1" dirty="0" smtClean="0">
                <a:hlinkClick r:id="rId3"/>
              </a:rPr>
              <a:t>oka.ka.gov.tr</a:t>
            </a:r>
            <a:r>
              <a:rPr lang="tr-TR" dirty="0" smtClean="0"/>
              <a:t>) üzerinden de ulaşılabilecektir.</a:t>
            </a:r>
          </a:p>
          <a:p>
            <a:pPr marL="0" lvl="1" algn="just">
              <a:buFont typeface="Arial" charset="0"/>
              <a:buNone/>
            </a:pPr>
            <a:endParaRPr lang="tr-TR" dirty="0" smtClean="0"/>
          </a:p>
          <a:p>
            <a:pPr marL="0" lvl="1" algn="just">
              <a:buFont typeface="Arial" charset="0"/>
              <a:buNone/>
            </a:pPr>
            <a:r>
              <a:rPr lang="tr-TR" sz="2000" dirty="0" smtClean="0"/>
              <a:t>Başvuru yapabilmek için </a:t>
            </a:r>
            <a:r>
              <a:rPr lang="tr-TR" sz="2400" dirty="0" err="1" smtClean="0">
                <a:solidFill>
                  <a:srgbClr val="C00000"/>
                </a:solidFill>
              </a:rPr>
              <a:t>KAYS’a</a:t>
            </a:r>
            <a:r>
              <a:rPr lang="tr-TR" sz="2000" dirty="0" smtClean="0"/>
              <a:t> e-devlet şifresi ile giriş yapılması gerekmektedir.</a:t>
            </a:r>
          </a:p>
          <a:p>
            <a:pPr marL="0" lvl="1" algn="just">
              <a:buFont typeface="Arial" charset="0"/>
              <a:buNone/>
            </a:pPr>
            <a:endParaRPr lang="tr-TR" sz="2000" dirty="0" smtClean="0"/>
          </a:p>
          <a:p>
            <a:pPr marL="0" lvl="1" algn="just">
              <a:buFont typeface="Arial" charset="0"/>
              <a:buNone/>
            </a:pPr>
            <a:r>
              <a:rPr lang="tr-TR" sz="2000" dirty="0" smtClean="0"/>
              <a:t>Sisteme kaydolma ve kullanım ile ilgili detaylı bilgi ve görsel anlatım Ajans web sitesinde yer verilen </a:t>
            </a:r>
            <a:r>
              <a:rPr lang="tr-TR" sz="2000" dirty="0" smtClean="0">
                <a:solidFill>
                  <a:srgbClr val="C00000"/>
                </a:solidFill>
              </a:rPr>
              <a:t>Kullanıcı Kılavuzunda </a:t>
            </a:r>
            <a:r>
              <a:rPr lang="tr-TR" sz="2000" dirty="0" smtClean="0"/>
              <a:t>mevcuttur. </a:t>
            </a:r>
            <a:endParaRPr lang="tr-TR" sz="2000" u="sng" dirty="0" smtClean="0">
              <a:solidFill>
                <a:srgbClr val="C00000"/>
              </a:solidFill>
            </a:endParaRPr>
          </a:p>
        </p:txBody>
      </p:sp>
      <p:pic>
        <p:nvPicPr>
          <p:cNvPr id="1026" name="Picture 2" descr="http://portal.kays.kalkinma.gov.tr/wp-content/uploads/2012/11/header1.jpg"/>
          <p:cNvPicPr>
            <a:picLocks noChangeAspect="1" noChangeArrowheads="1"/>
          </p:cNvPicPr>
          <p:nvPr/>
        </p:nvPicPr>
        <p:blipFill>
          <a:blip r:embed="rId4" cstate="print"/>
          <a:srcRect/>
          <a:stretch>
            <a:fillRect/>
          </a:stretch>
        </p:blipFill>
        <p:spPr bwMode="auto">
          <a:xfrm>
            <a:off x="3000364" y="5072074"/>
            <a:ext cx="3095625" cy="1038225"/>
          </a:xfrm>
          <a:prstGeom prst="rect">
            <a:avLst/>
          </a:prstGeom>
          <a:noFill/>
        </p:spPr>
      </p:pic>
      <p:cxnSp>
        <p:nvCxnSpPr>
          <p:cNvPr id="10" name="9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12 Dikdörtgen"/>
          <p:cNvSpPr/>
          <p:nvPr/>
        </p:nvSpPr>
        <p:spPr>
          <a:xfrm>
            <a:off x="1259632" y="260649"/>
            <a:ext cx="4032448" cy="369332"/>
          </a:xfrm>
          <a:prstGeom prst="rect">
            <a:avLst/>
          </a:prstGeom>
          <a:solidFill>
            <a:schemeClr val="accent5">
              <a:lumMod val="75000"/>
            </a:schemeClr>
          </a:solidFill>
        </p:spPr>
        <p:txBody>
          <a:bodyPr wrap="square">
            <a:spAutoFit/>
          </a:bodyPr>
          <a:lstStyle/>
          <a:p>
            <a:r>
              <a:rPr lang="tr-TR" dirty="0" smtClean="0">
                <a:solidFill>
                  <a:schemeClr val="bg1"/>
                </a:solidFill>
              </a:rPr>
              <a:t>BAŞVURU ŞEKLİ VE YAPILACAK İŞLEMLER</a:t>
            </a:r>
            <a:endParaRPr lang="tr-TR" dirty="0">
              <a:solidFill>
                <a:schemeClr val="bg1"/>
              </a:solidFill>
            </a:endParaRPr>
          </a:p>
        </p:txBody>
      </p:sp>
      <p:pic>
        <p:nvPicPr>
          <p:cNvPr id="16" name="15 Resim" descr="Logo.png"/>
          <p:cNvPicPr>
            <a:picLocks noChangeAspect="1"/>
          </p:cNvPicPr>
          <p:nvPr/>
        </p:nvPicPr>
        <p:blipFill>
          <a:blip r:embed="rId5" cstate="print"/>
          <a:stretch>
            <a:fillRect/>
          </a:stretch>
        </p:blipFill>
        <p:spPr>
          <a:xfrm>
            <a:off x="251520" y="0"/>
            <a:ext cx="899592" cy="89959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1000100" y="2000240"/>
            <a:ext cx="7429552" cy="400110"/>
          </a:xfrm>
          <a:prstGeom prst="rect">
            <a:avLst/>
          </a:prstGeom>
          <a:noFill/>
        </p:spPr>
        <p:txBody>
          <a:bodyPr wrap="square" rtlCol="0">
            <a:spAutoFit/>
          </a:bodyPr>
          <a:lstStyle/>
          <a:p>
            <a:pPr algn="just"/>
            <a:endParaRPr lang="tr-TR" sz="2000" dirty="0"/>
          </a:p>
        </p:txBody>
      </p:sp>
      <p:cxnSp>
        <p:nvCxnSpPr>
          <p:cNvPr id="13" name="12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13 Dikdörtgen"/>
          <p:cNvSpPr/>
          <p:nvPr/>
        </p:nvSpPr>
        <p:spPr>
          <a:xfrm>
            <a:off x="1259632" y="260649"/>
            <a:ext cx="4032448" cy="369332"/>
          </a:xfrm>
          <a:prstGeom prst="rect">
            <a:avLst/>
          </a:prstGeom>
          <a:solidFill>
            <a:schemeClr val="accent5">
              <a:lumMod val="75000"/>
            </a:schemeClr>
          </a:solidFill>
        </p:spPr>
        <p:txBody>
          <a:bodyPr wrap="square">
            <a:spAutoFit/>
          </a:bodyPr>
          <a:lstStyle/>
          <a:p>
            <a:r>
              <a:rPr lang="tr-TR" dirty="0" smtClean="0">
                <a:solidFill>
                  <a:schemeClr val="bg1"/>
                </a:solidFill>
              </a:rPr>
              <a:t>BAŞVURU ŞEKLİ VE YAPILACAK İŞLEMLER</a:t>
            </a:r>
            <a:endParaRPr lang="tr-TR" dirty="0">
              <a:solidFill>
                <a:schemeClr val="bg1"/>
              </a:solidFill>
            </a:endParaRPr>
          </a:p>
        </p:txBody>
      </p:sp>
      <p:pic>
        <p:nvPicPr>
          <p:cNvPr id="16" name="15 Resim" descr="Logo.png"/>
          <p:cNvPicPr>
            <a:picLocks noChangeAspect="1"/>
          </p:cNvPicPr>
          <p:nvPr/>
        </p:nvPicPr>
        <p:blipFill>
          <a:blip r:embed="rId2" cstate="print"/>
          <a:stretch>
            <a:fillRect/>
          </a:stretch>
        </p:blipFill>
        <p:spPr>
          <a:xfrm>
            <a:off x="251520" y="0"/>
            <a:ext cx="899592" cy="899592"/>
          </a:xfrm>
          <a:prstGeom prst="rect">
            <a:avLst/>
          </a:prstGeom>
        </p:spPr>
      </p:pic>
      <p:sp>
        <p:nvSpPr>
          <p:cNvPr id="10" name="9 Dikdörtgen"/>
          <p:cNvSpPr/>
          <p:nvPr/>
        </p:nvSpPr>
        <p:spPr>
          <a:xfrm>
            <a:off x="561009" y="2000240"/>
            <a:ext cx="8136904" cy="366254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GB" dirty="0" smtClean="0"/>
              <a:t>Başvuruların KAYS üzerinden </a:t>
            </a:r>
            <a:r>
              <a:rPr lang="en-GB" dirty="0" err="1" smtClean="0"/>
              <a:t>alınması</a:t>
            </a:r>
            <a:r>
              <a:rPr lang="en-GB" dirty="0" smtClean="0"/>
              <a:t> </a:t>
            </a:r>
            <a:r>
              <a:rPr lang="en-GB" dirty="0" err="1" smtClean="0"/>
              <a:t>için</a:t>
            </a:r>
            <a:r>
              <a:rPr lang="en-GB" dirty="0" smtClean="0"/>
              <a:t> son </a:t>
            </a:r>
            <a:r>
              <a:rPr lang="en-GB" dirty="0" err="1" smtClean="0"/>
              <a:t>tarih</a:t>
            </a:r>
            <a:r>
              <a:rPr lang="en-GB" dirty="0" smtClean="0"/>
              <a:t> </a:t>
            </a:r>
            <a:r>
              <a:rPr lang="tr-TR" b="1" u="sng" dirty="0" smtClean="0"/>
              <a:t>15</a:t>
            </a:r>
            <a:r>
              <a:rPr lang="en-GB" b="1" u="sng" dirty="0" smtClean="0"/>
              <a:t>.</a:t>
            </a:r>
            <a:r>
              <a:rPr lang="tr-TR" b="1" u="sng" dirty="0" smtClean="0"/>
              <a:t>06.</a:t>
            </a:r>
            <a:r>
              <a:rPr lang="en-GB" b="1" u="sng" dirty="0" smtClean="0"/>
              <a:t>20</a:t>
            </a:r>
            <a:r>
              <a:rPr lang="tr-TR" b="1" u="sng" dirty="0" smtClean="0"/>
              <a:t>22</a:t>
            </a:r>
            <a:r>
              <a:rPr lang="en-GB" b="1" u="sng" dirty="0" smtClean="0"/>
              <a:t> </a:t>
            </a:r>
            <a:r>
              <a:rPr lang="tr-TR" b="1" u="sng" dirty="0" smtClean="0"/>
              <a:t>Çarşamba </a:t>
            </a:r>
            <a:r>
              <a:rPr lang="en-GB" b="1" u="sng" dirty="0" err="1" smtClean="0"/>
              <a:t>Saat</a:t>
            </a:r>
            <a:r>
              <a:rPr lang="en-GB" b="1" u="sng" dirty="0" smtClean="0"/>
              <a:t> 23:59</a:t>
            </a:r>
            <a:r>
              <a:rPr lang="en-GB" dirty="0" smtClean="0"/>
              <a:t>’dur. Bu </a:t>
            </a:r>
            <a:r>
              <a:rPr lang="en-GB" dirty="0" err="1" smtClean="0"/>
              <a:t>tarih</a:t>
            </a:r>
            <a:r>
              <a:rPr lang="en-GB" dirty="0" smtClean="0"/>
              <a:t> ve </a:t>
            </a:r>
            <a:r>
              <a:rPr lang="en-GB" dirty="0" err="1" smtClean="0"/>
              <a:t>saat</a:t>
            </a:r>
            <a:r>
              <a:rPr lang="en-GB" dirty="0" smtClean="0"/>
              <a:t> </a:t>
            </a:r>
            <a:r>
              <a:rPr lang="en-GB" dirty="0" err="1" smtClean="0"/>
              <a:t>itibari</a:t>
            </a:r>
            <a:r>
              <a:rPr lang="en-GB" dirty="0" smtClean="0"/>
              <a:t> ile KAYS </a:t>
            </a:r>
            <a:r>
              <a:rPr lang="en-GB" dirty="0" err="1" smtClean="0"/>
              <a:t>sistemi</a:t>
            </a:r>
            <a:r>
              <a:rPr lang="en-GB" dirty="0" smtClean="0"/>
              <a:t> </a:t>
            </a:r>
            <a:r>
              <a:rPr lang="en-GB" dirty="0" err="1" smtClean="0"/>
              <a:t>başvurulara</a:t>
            </a:r>
            <a:r>
              <a:rPr lang="en-GB" dirty="0" smtClean="0"/>
              <a:t> </a:t>
            </a:r>
            <a:r>
              <a:rPr lang="en-GB" dirty="0" err="1" smtClean="0"/>
              <a:t>kapatılacak</a:t>
            </a:r>
            <a:r>
              <a:rPr lang="en-GB" dirty="0" smtClean="0"/>
              <a:t> ve </a:t>
            </a:r>
            <a:r>
              <a:rPr lang="en-GB" dirty="0" err="1" smtClean="0"/>
              <a:t>sonrasında</a:t>
            </a:r>
            <a:r>
              <a:rPr lang="en-GB" dirty="0" smtClean="0"/>
              <a:t> </a:t>
            </a:r>
            <a:r>
              <a:rPr lang="en-GB" dirty="0" err="1" smtClean="0"/>
              <a:t>herhangi</a:t>
            </a:r>
            <a:r>
              <a:rPr lang="en-GB" dirty="0" smtClean="0"/>
              <a:t> </a:t>
            </a:r>
            <a:r>
              <a:rPr lang="en-GB" dirty="0" err="1" smtClean="0"/>
              <a:t>bir</a:t>
            </a:r>
            <a:r>
              <a:rPr lang="en-GB" dirty="0" smtClean="0"/>
              <a:t> </a:t>
            </a:r>
            <a:r>
              <a:rPr lang="en-GB" dirty="0" err="1" smtClean="0"/>
              <a:t>değişiklik</a:t>
            </a:r>
            <a:r>
              <a:rPr lang="en-GB" dirty="0" smtClean="0"/>
              <a:t> </a:t>
            </a:r>
            <a:r>
              <a:rPr lang="en-GB" dirty="0" err="1" smtClean="0"/>
              <a:t>veya</a:t>
            </a:r>
            <a:r>
              <a:rPr lang="en-GB" dirty="0" smtClean="0"/>
              <a:t> </a:t>
            </a:r>
            <a:r>
              <a:rPr lang="en-GB" dirty="0" err="1" smtClean="0"/>
              <a:t>gönderim</a:t>
            </a:r>
            <a:r>
              <a:rPr lang="en-GB" dirty="0" smtClean="0"/>
              <a:t> </a:t>
            </a:r>
            <a:r>
              <a:rPr lang="en-GB" dirty="0" err="1" smtClean="0"/>
              <a:t>işlemi</a:t>
            </a:r>
            <a:r>
              <a:rPr lang="en-GB" dirty="0" smtClean="0"/>
              <a:t> </a:t>
            </a:r>
            <a:r>
              <a:rPr lang="en-GB" dirty="0" err="1" smtClean="0"/>
              <a:t>yapılamayacaktır</a:t>
            </a:r>
            <a:r>
              <a:rPr lang="en-GB" dirty="0" smtClean="0"/>
              <a:t>. </a:t>
            </a:r>
            <a:endParaRPr lang="tr-TR" dirty="0" smtClean="0"/>
          </a:p>
          <a:p>
            <a:pPr algn="just"/>
            <a:endParaRPr lang="tr-TR" dirty="0"/>
          </a:p>
          <a:p>
            <a:pPr algn="just"/>
            <a:r>
              <a:rPr lang="en-GB" dirty="0" err="1" smtClean="0"/>
              <a:t>Yapılan</a:t>
            </a:r>
            <a:r>
              <a:rPr lang="en-GB" dirty="0" smtClean="0"/>
              <a:t> </a:t>
            </a:r>
            <a:r>
              <a:rPr lang="en-GB" dirty="0" err="1" smtClean="0"/>
              <a:t>başvuruya</a:t>
            </a:r>
            <a:r>
              <a:rPr lang="en-GB" dirty="0" smtClean="0"/>
              <a:t> </a:t>
            </a:r>
            <a:r>
              <a:rPr lang="en-GB" dirty="0" err="1" smtClean="0"/>
              <a:t>ilişkin</a:t>
            </a:r>
            <a:r>
              <a:rPr lang="en-GB" dirty="0" smtClean="0"/>
              <a:t> </a:t>
            </a:r>
            <a:r>
              <a:rPr lang="en-GB" dirty="0" err="1" smtClean="0"/>
              <a:t>taahhütnamenin</a:t>
            </a:r>
            <a:r>
              <a:rPr lang="en-GB" dirty="0" smtClean="0"/>
              <a:t> </a:t>
            </a:r>
            <a:r>
              <a:rPr lang="en-GB" dirty="0" err="1" smtClean="0"/>
              <a:t>sistem</a:t>
            </a:r>
            <a:r>
              <a:rPr lang="en-GB" dirty="0" smtClean="0"/>
              <a:t> </a:t>
            </a:r>
            <a:r>
              <a:rPr lang="en-GB" dirty="0" err="1" smtClean="0"/>
              <a:t>üzerinde</a:t>
            </a:r>
            <a:r>
              <a:rPr lang="en-GB" dirty="0" smtClean="0"/>
              <a:t> </a:t>
            </a:r>
            <a:r>
              <a:rPr lang="en-GB" dirty="0" err="1" smtClean="0"/>
              <a:t>elektronik</a:t>
            </a:r>
            <a:r>
              <a:rPr lang="en-GB" dirty="0" smtClean="0"/>
              <a:t> </a:t>
            </a:r>
            <a:r>
              <a:rPr lang="en-GB" dirty="0" err="1" smtClean="0"/>
              <a:t>olarak</a:t>
            </a:r>
            <a:r>
              <a:rPr lang="en-GB" dirty="0" smtClean="0"/>
              <a:t> </a:t>
            </a:r>
            <a:r>
              <a:rPr lang="en-GB" dirty="0" err="1" smtClean="0"/>
              <a:t>imzalanması</a:t>
            </a:r>
            <a:r>
              <a:rPr lang="en-GB" dirty="0" smtClean="0"/>
              <a:t> </a:t>
            </a:r>
            <a:r>
              <a:rPr lang="en-GB" dirty="0" err="1" smtClean="0"/>
              <a:t>veya</a:t>
            </a:r>
            <a:r>
              <a:rPr lang="en-GB" dirty="0" smtClean="0"/>
              <a:t> </a:t>
            </a:r>
            <a:r>
              <a:rPr lang="en-GB" dirty="0" err="1" smtClean="0"/>
              <a:t>ıslak</a:t>
            </a:r>
            <a:r>
              <a:rPr lang="en-GB" dirty="0" smtClean="0"/>
              <a:t> </a:t>
            </a:r>
            <a:r>
              <a:rPr lang="en-GB" dirty="0" err="1" smtClean="0"/>
              <a:t>imzalı</a:t>
            </a:r>
            <a:r>
              <a:rPr lang="en-GB" dirty="0" smtClean="0"/>
              <a:t> </a:t>
            </a:r>
            <a:r>
              <a:rPr lang="en-GB" dirty="0" err="1" smtClean="0"/>
              <a:t>taahhütnamenin</a:t>
            </a:r>
            <a:r>
              <a:rPr lang="en-GB" dirty="0" smtClean="0"/>
              <a:t> Ajansa </a:t>
            </a:r>
            <a:r>
              <a:rPr lang="en-GB" dirty="0" err="1" smtClean="0"/>
              <a:t>teslim</a:t>
            </a:r>
            <a:r>
              <a:rPr lang="en-GB" dirty="0" smtClean="0"/>
              <a:t> </a:t>
            </a:r>
            <a:r>
              <a:rPr lang="en-GB" dirty="0" err="1" smtClean="0"/>
              <a:t>edilmesi</a:t>
            </a:r>
            <a:r>
              <a:rPr lang="en-GB" dirty="0" smtClean="0"/>
              <a:t> en </a:t>
            </a:r>
            <a:r>
              <a:rPr lang="en-GB" dirty="0" err="1" smtClean="0"/>
              <a:t>geç</a:t>
            </a:r>
            <a:r>
              <a:rPr lang="en-GB" dirty="0" smtClean="0"/>
              <a:t> </a:t>
            </a:r>
            <a:r>
              <a:rPr lang="tr-TR" b="1" u="sng" dirty="0" smtClean="0"/>
              <a:t>22.06</a:t>
            </a:r>
            <a:r>
              <a:rPr lang="en-GB" b="1" u="sng" dirty="0" smtClean="0"/>
              <a:t>.20</a:t>
            </a:r>
            <a:r>
              <a:rPr lang="tr-TR" b="1" u="sng" dirty="0" smtClean="0"/>
              <a:t>22</a:t>
            </a:r>
            <a:r>
              <a:rPr lang="en-GB" b="1" u="sng" dirty="0" smtClean="0"/>
              <a:t> </a:t>
            </a:r>
            <a:r>
              <a:rPr lang="tr-TR" b="1" u="sng" dirty="0" smtClean="0"/>
              <a:t>Çarşamba</a:t>
            </a:r>
            <a:r>
              <a:rPr lang="en-GB" b="1" u="sng" dirty="0" smtClean="0"/>
              <a:t> </a:t>
            </a:r>
            <a:r>
              <a:rPr lang="en-GB" b="1" u="sng" dirty="0" err="1" smtClean="0"/>
              <a:t>Saat</a:t>
            </a:r>
            <a:r>
              <a:rPr lang="en-GB" b="1" u="sng" dirty="0" smtClean="0"/>
              <a:t> 17:00</a:t>
            </a:r>
            <a:r>
              <a:rPr lang="en-GB" dirty="0" smtClean="0"/>
              <a:t>’a kadar </a:t>
            </a:r>
            <a:r>
              <a:rPr lang="en-GB" dirty="0" err="1" smtClean="0"/>
              <a:t>yapılabilecektir</a:t>
            </a:r>
            <a:r>
              <a:rPr lang="en-GB" dirty="0" smtClean="0"/>
              <a:t>. </a:t>
            </a:r>
            <a:endParaRPr lang="tr-TR" dirty="0" smtClean="0"/>
          </a:p>
          <a:p>
            <a:pPr algn="just"/>
            <a:endParaRPr lang="tr-TR" dirty="0"/>
          </a:p>
          <a:p>
            <a:pPr algn="just"/>
            <a:r>
              <a:rPr lang="en-GB" dirty="0" err="1" smtClean="0"/>
              <a:t>Zamanında</a:t>
            </a:r>
            <a:r>
              <a:rPr lang="en-GB" dirty="0" smtClean="0"/>
              <a:t> </a:t>
            </a:r>
            <a:r>
              <a:rPr lang="en-GB" dirty="0" smtClean="0"/>
              <a:t>KAYS üzerinden </a:t>
            </a:r>
            <a:r>
              <a:rPr lang="en-GB" dirty="0" err="1" smtClean="0"/>
              <a:t>tamamlanmayan</a:t>
            </a:r>
            <a:r>
              <a:rPr lang="en-GB" dirty="0" smtClean="0"/>
              <a:t> ve/</a:t>
            </a:r>
            <a:r>
              <a:rPr lang="en-GB" dirty="0" err="1" smtClean="0"/>
              <a:t>veya</a:t>
            </a:r>
            <a:r>
              <a:rPr lang="en-GB" dirty="0" smtClean="0"/>
              <a:t> </a:t>
            </a:r>
            <a:r>
              <a:rPr lang="en-GB" dirty="0" err="1" smtClean="0"/>
              <a:t>taahhütnamesi</a:t>
            </a:r>
            <a:r>
              <a:rPr lang="en-GB" dirty="0" smtClean="0"/>
              <a:t> Ajansa </a:t>
            </a:r>
            <a:r>
              <a:rPr lang="en-GB" dirty="0" err="1" smtClean="0"/>
              <a:t>sunulmayan</a:t>
            </a:r>
            <a:r>
              <a:rPr lang="en-GB" dirty="0" smtClean="0"/>
              <a:t> </a:t>
            </a:r>
            <a:r>
              <a:rPr lang="en-GB" dirty="0" err="1" smtClean="0"/>
              <a:t>proje</a:t>
            </a:r>
            <a:r>
              <a:rPr lang="en-GB" dirty="0" smtClean="0"/>
              <a:t> </a:t>
            </a:r>
            <a:r>
              <a:rPr lang="en-GB" dirty="0" err="1" smtClean="0"/>
              <a:t>başvuruları</a:t>
            </a:r>
            <a:r>
              <a:rPr lang="en-GB" dirty="0" smtClean="0"/>
              <a:t> </a:t>
            </a:r>
            <a:r>
              <a:rPr lang="en-GB" dirty="0" err="1" smtClean="0"/>
              <a:t>değerlendirmeye</a:t>
            </a:r>
            <a:r>
              <a:rPr lang="en-GB" dirty="0" smtClean="0"/>
              <a:t> </a:t>
            </a:r>
            <a:r>
              <a:rPr lang="en-GB" dirty="0" err="1" smtClean="0"/>
              <a:t>alınmayacaktır</a:t>
            </a:r>
            <a:r>
              <a:rPr lang="en-GB" dirty="0" smtClean="0"/>
              <a:t>. </a:t>
            </a:r>
            <a:r>
              <a:rPr lang="tr-TR" dirty="0" smtClean="0"/>
              <a:t>Islak imzalı taahhütnameler için p</a:t>
            </a:r>
            <a:r>
              <a:rPr lang="en-GB" dirty="0" err="1" smtClean="0"/>
              <a:t>osta</a:t>
            </a:r>
            <a:r>
              <a:rPr lang="en-GB" dirty="0" smtClean="0"/>
              <a:t> </a:t>
            </a:r>
            <a:r>
              <a:rPr lang="en-GB" dirty="0" err="1" smtClean="0"/>
              <a:t>veya</a:t>
            </a:r>
            <a:r>
              <a:rPr lang="en-GB" dirty="0" smtClean="0"/>
              <a:t> </a:t>
            </a:r>
            <a:r>
              <a:rPr lang="en-GB" dirty="0" err="1" smtClean="0"/>
              <a:t>kargo</a:t>
            </a:r>
            <a:r>
              <a:rPr lang="en-GB" dirty="0" smtClean="0"/>
              <a:t> şirketine </a:t>
            </a:r>
            <a:r>
              <a:rPr lang="en-GB" dirty="0" err="1" smtClean="0"/>
              <a:t>bağlı</a:t>
            </a:r>
            <a:r>
              <a:rPr lang="en-GB" dirty="0" smtClean="0"/>
              <a:t> </a:t>
            </a:r>
            <a:r>
              <a:rPr lang="en-GB" dirty="0" err="1" smtClean="0"/>
              <a:t>gecikmeler</a:t>
            </a:r>
            <a:r>
              <a:rPr lang="en-GB" dirty="0" smtClean="0"/>
              <a:t> </a:t>
            </a:r>
            <a:r>
              <a:rPr lang="en-GB" dirty="0" err="1" smtClean="0"/>
              <a:t>dikkate</a:t>
            </a:r>
            <a:r>
              <a:rPr lang="en-GB" dirty="0" smtClean="0"/>
              <a:t> </a:t>
            </a:r>
            <a:r>
              <a:rPr lang="en-GB" dirty="0" err="1" smtClean="0"/>
              <a:t>alınmayacaktır</a:t>
            </a:r>
            <a:r>
              <a:rPr lang="en-GB" dirty="0" smtClean="0"/>
              <a:t>. </a:t>
            </a:r>
            <a:endParaRPr lang="tr-TR" dirty="0" smtClean="0"/>
          </a:p>
          <a:p>
            <a:endParaRPr lang="tr-TR"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15" name="14 Metin kutusu"/>
          <p:cNvSpPr txBox="1"/>
          <p:nvPr/>
        </p:nvSpPr>
        <p:spPr>
          <a:xfrm>
            <a:off x="785786" y="2071678"/>
            <a:ext cx="7429552" cy="400110"/>
          </a:xfrm>
          <a:prstGeom prst="rect">
            <a:avLst/>
          </a:prstGeom>
          <a:noFill/>
        </p:spPr>
        <p:txBody>
          <a:bodyPr wrap="square" rtlCol="0">
            <a:spAutoFit/>
          </a:bodyPr>
          <a:lstStyle/>
          <a:p>
            <a:pPr algn="just"/>
            <a:endParaRPr lang="tr-TR" sz="2000" dirty="0"/>
          </a:p>
        </p:txBody>
      </p:sp>
      <p:sp>
        <p:nvSpPr>
          <p:cNvPr id="60418" name="AutoShape 2" descr="data:image/jpeg;base64,/9j/4AAQSkZJRgABAQAAAQABAAD/2wCEAAkGBxQSEhQUExQWFhUXGB4aGBgYGB4cHBgdIRgcFx8gHx0dHyghHRwlHyAdITEhJSkrLi4vHB8zODMtNygtLisBCgoKDg0OGhAQGy8kICQsLDQsLCwsLCwsLCwsLCwsLCwsLCwsLCwsLCwsLCwsLCwsLCwsLCwsLCwsLCwsLCwsLP/AABEIAPwAyAMBEQACEQEDEQH/xAAcAAABBQEBAQAAAAAAAAAAAAAAAQMEBQYHAgj/xABTEAACAQMDAQUFBAUIAwsNAAABAgMABBEFEiExBhMiQVEHMmFxgRQjQpEVM5Kh0SRDUlNUk7HBYoLwCCU0cnOUorKz0uEWF0VVY2R0g6PD4uPx/8QAGwEBAAIDAQEAAAAAAAAAAAAAAAQFAQIDBgf/xAA9EQACAQMBBQUGBAUCBwEAAAAAAQIDBBEhBRIxQVEGExQikTJhcYGhwRVCUtEjM1Ox4ZLwFkNEYnKCojT/2gAMAwEAAhEDEQA/AO40AUAUAUAUAUAUAUAm6gKvXO0dtZqGuJVTcQFXBZ2JOAFRQXbn0BoCnTX724/4JYlYyARLdyd1nkZxCoaQ8Z97b9aAsLXT70g99dIMkECCEKUGckbpWkDZGFztBxnzxgCPfdlkkO6a6uyAdxHftGvx/VhMDHpigI9r2o0uzRoxexAKSSHuGlcHzGXdnPyH0oCPB7V9KdgqXRZmOAqwTkk+gAjyTQFhb9u7J5e5Dy95gHa1tcKQCcAndEAq58zgUBZz67bopZ5VVVGSzZAA9SSMAUB603W7e4AME8Uuc42OrZwcHgHyNAF/BOwPcyqjcYDx7l65OcMDyMjIPHXnGCBWvr7W+ftsQhTOBMjd5CevvHaHi6cl1CjIG8mgLy1u0kRXjZXRuVZSCp8uCOKAdBoBaAKAKAKAKAKAKAKAKAKAhajqkcG0Oxy3uqqs7tyAdqICzAZGSBxnJwKApJrK8u2+9c2lvkfdRENNIM875RxECONsZJ/0/KgLGy0m1tAXRI4/6UjHxNnAy0jksxPAyzHPFAT7O4WRVdGDKwDKwOQQehHwIoCRQGU1/WtOtQxvZ4ySeVkPeHggYWIA425Hur6k85NAJpna20KL9kindCNwENpKq4P4gWRVI+WSaAdTtYxdlNhfBR0fuRhvhgNuH1HlQE1O0Eews0dzGB1DW0pOBznwI2f8aArH9o+nCQRPcd05GQJoZYuOTkmRFAHBxk8nigLWSzs71SxSC4VlALYR+OoGefXPWgKmXSrmzkM1pI80RbdLaysXOM8mB2OVYc+A5BwBx1oDWAUBR6j2WiYZgLWsozskhO0BiAMtGMRy9MYcHjOMdaAh23aKa3O3UIREu8It0jAwSE4C5XcXgJzjx5XIxv5GQNVQBQBQBQBQBQBQBQBQCE0BUdodftrJBLcOFz4UAGZHJIG1FHiYk7cgfAmgK22ur+7i3xrHYqwynfIZpsHOC0YZFjPQ4LPjzHOABTatb6dZsr6jcyXc2cIkx7w7s5Gy3QBQ2GAzt8xyM8gWNn2ivro/yfT+7iOMTXUvd555xCqs/TkZK/uoCPd9ibm73C/1GWSJh+ot4xBGOCCCcszjJHU+XOc8AWul9ndP01C8UMMCr1kY+Ie9/OOS3Qnz6cdKAjah7S9MhAzdo5bOFhzKTjHHgBCnnjdjPPoaN4Mxi5PCWTJXHtoO7EOnSMmAd0syxn8gj8fHP0rjK4px4ssaWyLypwpv5jT+2icf+jM/K6B/+1WFc03zN57EvYauBItPbDbyrsvLKaME+IYEyYHIzwCTkD8PBxXRVYPgyJUsbin7cGvkP6K2iXzk2MxtbjA5hLW78knlSAkvPUYby6ZrcivTiaaCz1G2Q7Z470LnakydzKR5DvVJVj5ZKDrkmgDR+28bOkF1FJZXL+7HN7rnIBEco8D8kehORxQGp3UBCN5DM0sGVdkA7yMjOAwyCVPVSPPkcEdQaAY0OwkgMkZYNACDBkncinO6M56qpAKtno23A2AkC2oAoAoAoAoAoAoBqeZUG5mCqOpJwB5dT8aAyc2u3F8TFYo0cXR7yRcAD/2CN+tYjOHOFGVPizigLfSezkMLCVt004GO/mO+TGMeE9EGPJAoPnk5JAz2sMGlczX07LuKLa2SNkDJIDtGGfeR1bKAZwPUgXeh6La2ytLHaRWpI8XCA4HTLKSB+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plOTGck+Fty9ANoAoakqRbfUUHvRzxglT7lxbMTtJHmORjjKOB+JTyAzouqzwSi1vyrNgdzdAbEueu5SgG2KVRjw7vFkkdDQGpBoBaAKAKAKATNAU+t9oY4GWIAy3LgmOBCN74BOTk4ROMb2wP8KAp7bsu92/f6oschVj3NsrM0MQ5G5s4EshGPERgeQBzQF32g7QQWaBpm5JAVFG6RyTjwIPE3rx5AnyoDNXVjeag2blmsbIDJhWQCabkZEzqcRrgHhG6PycjgMlbc+0Sys4e40+LvhH4UCeCH1J7053Dk5IBJb55HKpWhT4sn2mzbi6/lx068vU5zrmsXN8c3cxdc5ESjZEv+qD4vm2TUCpet+yersuzVKniVd7z6ciEqgDAAA9BUOUm+J6enShTWIrAtanUWgEoAoAoAoBawYGLqQqNwPmOP4fE9P313pRUnhlXf1KlBd4uq0+3zG3O5xsYpPHhldeqHrwfjj8q7U5yo+bkQL22o7Q3qL0qRS16Z5HeewHaN7+z3OyLcx5SQAZAbna+wEHawwccZ5x61aRmpRyjwVxRnQqSpy4o9zIbpRNDsW/tWMZ3Ahd2AXjbByYpFIIPONyN1XFZRyLrUNNW7tmhuY/DKm10znHyIHUHkH1ANZBA7I6tvWW2kYtcWjCKUt1cFcxydBw6YPTruHOMkDRUAUAUAjGgMnrXaV3uDZWID3GMyynmO0U9Gf+m5Huxg845wKAl6F2dt7ASyl2aR/FPcTvl2CjHiY4CoAOgwB9KAi2OtXl5se2iWC2bnvrgEySDy2QqQVU+TOw4524xkCg127sdIczMWu9SkU7O8bdIfkQNkEfiJ4C8E4BxWHJRWWdKNKdWShBZbOe9pe0N1qAAumURg5EMYITPPvHq5x6nHwquq3rziB7Kw7NU0t+41fRcCtUYAA4A8qgOTfE9XTowpxUYLCFrB0wFAFAFYCYVkxkKGciUMhQC0MHmQgDJGcc9M1vDLeCPcbsabk1nGpWRN3YaaTwjnav4jn1+PAwPIVMk+8/hx1955u3fhXK8r+VPOI83nr9jTezfWpbS+ikJAiumWKZOeM+GI8D3gx/6R6ZyJNCcc92uRTbWs6sqfjJ6bz1XTodg1QPDqllImNtyssE3PUpG1xEceZG2UZ9HqUefNYRQGVuIxDq8bBv+FWrqVJ4zA6MpHqSJW+QX4mgNXQBQBQGc7XaxNGEgtFD3c+RHuB2RqMb5XIGAq5GAfeJAGelAWGkaYltFtXk9ZJGxvkbqXdgBlj1z/gKApZJE1MqNpewTDl24S4dT4QAeWiQjeWI2sQuMgGgMh239pLP9zpzjaR47kc7SGxtjDDk4HvdMEYqPWuY09OZbbO2PWvGpLSPU50qcliSznlnYlmY+pY8n61VVKsqjy2fQLLZ9G0iowXz5nuuSJ4UMhQxkBWUmzWUkllhp6NcSiG3RppT+BMHHXqxO1Rx1JFSIWtSRS3m3rWgtHvPojVaV7MdRnwZWitF9D97J5+SnZ5D8XQ+oxU6FnCPHU8zc9pbmppTSivVk5vYxcDkakCfIG3wCevP3hwPpXXw9Phgr47YvU894zH6rpN1ZMqXkXdlyQjqQ0cmOuCOh+BwfhUCvaOPmjwPV7K7QQrtU6+kvoyORUI9OnkShjeSFpgzki3F8Fyq+KTyUdfr6Cu8KEnq9EVV3tSlTzTp+afRfcZsrN875iGbyXyX5eWa3qVUluU9ERbLZ9WpLv7t70uS5IfvbV59tvEN0szKiKPmCTx+EAZJ8gK2soNzzyOXaO5hC17vOr5H0P2pjJNowByl3Gdw/CG3RnnyBDbT67sedWx8+E7d3zW9obhC33EkUjbcnMfeqsmQOqiNnP0B8qAjdrp+7utLJGc3bLx/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I1Mp2beszzV52mpQ8tFbz+htbL2Ron3t/ekxqAWSP7qMdcguTkrnHPhPX6T4UYR4I8nc7Vurh+eWnRGk07U1TEGk2O6McGYjubcYXg7ypeY9BlQc9c+ddSvwWVv2dnlJa9u5HzjEVsWt40IHqjd6xznq+PgOAAEtuzUtqd1tdzyAklorlzMrDIOFYkPGeMBssBkkqaAdvLaDVbEq6sI5VOQQBJE445BztlRuCPIg0C0Pny7JtZZredstA5QyYOHweDx0OMcVXV7XMvKe32Vt1RoYr50/N1GRqyEeFZGz0AQ8/U8Vx8I/wAzRYPbtGUf4cJN8vKxD30o/qR+bH/u0/hUv+5mr8der+lH1k/2JNrarGMKOvUnqfma4VKsp8Sxs7ClbLyrXm+b+I8is7LHEjSysQFjQZJ5AyfRefePArpRoSqHDaO1qVlHXWXQ677OuwItP5TchWvHGABysC9NqHzYjhm+g4yTbQgoLdifObu7qXNR1J8ehe6xqqvdQ2UeGkLLNLg/qY42EoLfF3CIB18RboK6EZDHtVnZNKu9ib3dViVR1JlkWHjHU+PgUBM1/TzNc2J25WGZ5WJBwMQvGvOMBt7oQCRnDEdKAqNJnEmvXu0H7q0gjc44DFmlAz8VbP0PpQGjkvGN0sKdFjMkp9MnbGvT8R3nqD938TQEDtzbGa1Nsr7WuXSHjqVZwZccHkQiQ5xxjNAN9po5mWKztG7kyAhpVH6iFMA7fIO2Qi5x1Yj3aGGUXbK/h0fT1tbT7uWXMcIBBbJ9+VieSQMnd/SKj5azkoxbO9tRderGmuLOQ28KooVRgCqKpUc3ln1W1tadtTUKawhytGSgoGeJpNqk9fQeZPkB6knjFdKcHOW6iHeXULai6s+R1DsT7P4Ut1udRCvIy94Y3P3UC8MMg8FgBks3A5HxN1SpQgtD5pebRuLp5qPTpyNDbyz6gim2Z7OzxlJAoWabDYGxGGI4SoyCy5bIIAA56EEkt2bsokBum7/YXbvLyTvMbvE3v+BRgDgAABQfjQFc+v3t6+ywh7iDkG8uEI/uoG2s2DxlsCgLjSIEQ5e8a4kLEgtIgxnjCxx7Vxg+YJoCB2lv5LW+sXWQ9zcSG3lib3clWdJFJPhYEYIx4gfXBoAtoPs2rSYyI72Hfj8PfREKx5PDNGy5wBnbk5xmgML7RuxF4t3JdWkffwy+J4lPjRsAEgHlg3XAyc5GMYrhWoKoi12dtadn5Wt6PQxBjlUlWtrlSDggwPx+QxUF2dQ9VT7SWWNU18h63srmXiGzuZDwP1TKBnpktgAdefhSNjPOrMVu09rFZgnL6Gt0T2X3kxDXUiW0eQSieOUjOSN3uKfiN1SoWlOOr1KK87R3NXSn5F9Tpmh9mLOwBaKNEbG1pWOXIz5u3PJPy6DyFSsJLQoJTlKW9J5Y1qGsTyyGCxjBIHjuZP1EeQfc85nHHhXwjOCw6Vk1JvZ/QI7RCF8Ur4M0zcvM3OWZvqcDoBwBQFFqFwuoXsdvEwe3tHEt0wGQZQMwxq2eSDl2wDjaoyCTQGnl1BUhklYMFQOSDjJCFhkc4w2MjnoRQGU9k2nyCCW9nXE19IZmHUqnIjXPoFJI/wCN9ABf6Ewee7k8P60RAhcNiOMcMfPDtJjywficgVOogz61bLltlpA8xA4BebMC7vJsIJMYwQc84JFATtBZnvL+UnKB44Ix5Yjj3seT73eSup6e6vzIHIvaHqD3GpzlvcgxDEPkAzk8+bng+gHnVfe1OEUex7L2Se9cSXuX3KGq3J7QShkKGGEDYntSeALqHOeOO9HWpllpVPN9pWnZZ96O7dt9MSZEaeRvs0TbpLddv8pfcgiQliBjfxsJAYsuegq2PnwX3aN7K1E14gM0khWOCDLksSdkaHALttAy2OpbHGBQEOx0NpT9u1VE71MmOHO+K1UegxhpDjJc5PTGMUBPv7Ce8fbL91ZgglAT3tyMZw/Tuo93VRlmHB28qQJt12YtHgEHcRrGvMYRQpjbqGQgeBwTncOc0BnNatRfWceXVp7K6jMhbC7WikXvC3JAzFl+vmKAve2egG8t9kcphmRxJDKByjrnB9cEEg48j59CBXWPaea3jjTUoJEmyFaSGN5YX6eINGDs9CrAcg4yMUBOt+3OnMoYX1rgjPimRT9VYgj5EUB5k7cafuCrdxSMQTiEmU4GMk90Gx1HXFAD67NNFus7WQswO1rkGBF6YLBvvCOc+FcEA8jjIHqx7NFmEl5O904IZVYBYUI80iHBPAILlyMZBBJJAka52ktrPb3z4dyFSNQWkfJA8Ea5Zuo6CgKObTL3USwuj9lszj7mJj38wPOJZP5sDgFE5OWBOMZAvW0YQWv2eyVbfjarKo+7zwXwfefHTOcnGeMmgIeq9mg9nFZxEJCpiVwc+KFCCyZHXcAAemQT60BpAtAZnsAh+zyuzFjJdXLHPli4eID8kFAWltpZW7nuN2RLHCm3HTu2lOc+ee8/6PxoCv0a5RLa4nTxDvrmRuo3FJnQ9enCY/fRGGcAt52kUSP775dvizHcTjyySTVJcPeqM+pbIpqFlTWMafVnuuBahQwKKJZZrN6FVfputW6cDI5Jxhs9T59RU6m8VzzF5CVXZTb5a9eDO86/qPfXeiwuoKXDSTuM8Zit+9QfEB2DfNBVoeDJGoRE63aFgSq2kxTIyA/eRqxXyDbWwSOcN6GgNlQBQCGgKiXs/H37TplHkAWXGCkyjgCRCMNgcbuGxxnHFAQoJjYMqSyFrVyFikf3oWLHEbt5ochUbGRjaxOQaA0gbNAMTWsbY3IrYIYZUHBHQjI4I9aArtV7R2dmN088UXkAWG48gHCjxHGRnA4zzQFVa9qri5/4LYTbefvbo9xGehUgYaRlOTztHSgNHZF0jHfujMB4mVCi/kzNj6mgM9eX0clwHtbJbmdfD9pKqkcfhbA78gs3VgRGGxkg4zyBPbSZ5lAuLhl9UtvugRk8bzmTpgZVk6Z4zgAWljZrEgRM7Rn3mLEknJJZiSSSSSSaAk0AUBjvZPC8emQpKcyK86uSc5YXUwY58+c80Br0bIyOlAcp/TKnsvcXBUgSi4wByVM15Ii88cAuMn0BoEc3RcAD0AFUE35mz69bU+7pRj0QtaEgWsGBi8OFJwSB1AOM/XyFdqCzMrtpzUKDk1lIrJpvuJWYjDDC44XoRhR1PxNTtzNWOOR5x12rGtKo9JLEenwX7neNNsg+iWMuD3lvDDOhGNwKKGYKSQPGm5OTjxVPPHGh112eGO5tsyNERKir1ljIw6geZaMkqDxuCdMZAFzaXSyorowZGUMrDoQRkEfDFAPUAUAUBT9prJ5Ivu445WU/qpf1cqHwujcHqpJGQRuVc8ZoCgnexVAkiXdnls92nfxc4BODbsYyMMM7CRnjqKAbENgYnYfb7mM4BQm9mB8QPCtkZBwfhQDh7qJzLb6I5lHKyCK1jLZBGdxkEi5BI5XPJBFAOra6rcOTLNDZw9AkC97MR05kcbFIwCCqnhiD0FAW9l2ZhWMpJ3lyG977S5mDH12P4F+SqBzwBQFyEAoBQKAWgCgCgMz2PkEVi7vkBZrtzxzt+1zNnHy5oC40J91vC2AC0asQOgLKGOPhkmgOPRRFuxmFBJwTgDPAvyxPyABJPkAaAx6NkAjzAP7s1QSW62j69Qqd5TjNc0LWmTsngQ8VslngjnOpGOreEVtxcxyNhQZT/RB8P18v8alQhOCy/Kvqefurq1uau5TTqPovZ+LHEsS7BpsHHuoB4V/j5UddRWIep0hsudWSqXWqXCK4L9zu/slG7SLYNllIlAD5OU7+QKOeq7MADpjFWqPntTd3nu8Bz2TSn9HJEzbzbySwb/JxHIwUgeQ27R59KyamU7AazMmgQ3IJb7G7l1LE95CGO5eoGVRsqDxmNBQHXFFALQBQBQBQBQBQBQCE0ABqAWgCgCgCgGbqBXRkYZVlKsPgRg/uoCr7Fzs9jbF9u8RhHCnIV0+7dep5VlIPPUGgM/pWjr+jr3TlBHdtcRhV4O2UtPHtzkYKyKPPofiADOE2FtmNcSyDA5XK+E5wRyuRz5VVVpyU3mKPf7Mt41beHd15LTgnHT6EkWh/rZD9V/yWuHfr9K/38yyWz586836fsDWCH3gW/wCMSf8AE08RPloFsi3f8xb3xbHBsQfhUfQCtcVJvqd14a1jpiKXwLvsn2Wm1KXaoeK2XBlmKlSQeQsW4YZj5nooOfQGfQtceafoeU2t2h3l3Vs/i/2O23csVhaFY9qiKPbEnLEnG2NQM7nJbCgDJJIA5qeeSIvY/SXsdNgt0RO9SLlWYhTI2XbLAEgbyeQDjyFAUFxoJstHi0yMNJLODBuAyqmQs8rnphEUuRnrhR5k0B0MGgFoAoAoAoCNLeovDOinIGCwHJPA58zkY+dAPg0AuaIEHU9PMwIWaaE4GGiZQRzno6svPTkHigIHZS5mImhuHDy28ndlwm3epRJEYjJG4qwzjjOeBQF9QBQBQBQCE0BjNBlNley2Ume6uHeezbkjJBknjJxgMG3OB5hieDxQFlq1lcLdRXFqIyGHd3KMdrSR7soytjhoyznaeCGI64oDkvt8itIJou6j23khMkjo+3wjgFlHBZjnB4PhOc5rDSfFG9OpOm8xbQdj/Zte3dsk73CQ94NyI0W9ip6E4YBc+Q54x8q4eFp9C2p7evoL28/E0dx7KYYk7y4vpgijx7ERevHB2sepHkT5VlW1JcjnU25fT/Pj4DOkJoUEisttcyS5UqZra4kbOOCAykZOc8DrgjoK7JJcEVs6kqjzN5N22o3VwuLSIwjkd7dRsuOONkGRI3OR4+7AxkbxgHJoetI7JQwy/aH+/uiSTcS4LjPGE8o1A8ICgccc8kgcauO3+o3LvLFdNDEzN3SLGnCBiF3Z3eLHXmola63JbqR6LZ2wHd2/fSljovgPdmfazewxh7rbcRBtr+ELKo3YJUjCsefdIHQcjmu3fR39wr3s2p4V3CfB4aO4WmpR3CM1tNFJwcMjCRQ3x2nkZ6jIrqVmSqt9cmguIre9EeZyVhmhDCNnUFijq5PdMRgKNz79rdPdoZNMDQBQGe7c6hLBat9n/XyskMJIJAeRwm44B4UEt0Pu0BVwnTdHAaeWNbiQFnlfBmmPVjwN20noB4RwBQLXRETUPazp620k8cpdlB2RsjoZWGOFyvTJGT5UBzGHt5qk0sxe6aMBuFiVNoPUgb1ZsD4nzqHXunBJx5notmbCjcVKkaza3McDb+yXtPd3F1cwXU3eqsayIWChh4tpHhAGPp6V3o1e8jkrdp2Xg7h0lw5ZOgWWnut7czHHdyRQIozzuRpy2R5cOv8AsK6leW9AFAFAFAQ9YMohkMABlC5QE4DEchScHAbpn40BXzQxajaoUkkjDFXR48LLE6NkjxBtjggxspHm6nzoCum1LUbfIe0S8GRse3cRNjHPeRynCnPmrEH0HSgPnb2janJc6nPJcI0RDKhiJBMaqoG0clc9TwcZYnzoDpkPt3t40CR2cuFUKoMi4wBgZOM+VAb+wuNUnCSEWVuhAIH3k7MCSc5DRKoxggeLOecYxQFjNpc8m4NeSJnGO4jjTbjHTvFkJyRzk+ZoCug7Cxbmae5vboMc7Jrg92DgjiOMIvn6cYGMUBZaj2hhTvo1mhNxHGzdz3il8hC/KBt2MYPyNAfNWg/qI/kf+sap7r+az6T2f/8AwR+ZG7kvbzKvXe37mzXZySrxb6FXCjKrsytGPHel/cvLsQQXscunTlM20T7oXBCSFSjqR9MlHzyx9RUq5qumk0UOx7CneTlCeVhcjsvYtzqulWctwzCTcH3oQG3xTMu4HGBv2kMMdGYfGpBUG1AoBaAh6lpyz93uLDu5FlXbjkrnAOQeOaA4n7W4wdXyedtsmM+WXkziol5NxisHoezlCFS4lvLOhnv09HHos+mGKUztLmNggKhe9ilyW4IyFIwoPTnArtCrGUM5K252fWpV3SUH7tORVaUTmXPXfz+yKrbrGI46HtNibzlX3+O99jceyUf77j/4WT/tI6l2PsFH2pS8TF+47tUw8wFAFAFAFAIRQFDd6CySGezYRSnJeM/qJySMtIq8iT0lXxdN28ALQC2eo3Qz9pto4kUMXlScOgAycgFAx4x1A8/hkD5a7d6glzqF1NEco8rFT6jpn5HGR8KAse3t1pjLbR6YjgIjd7I4O5y20gHPUrhuQMeLA4oD6G9lTSnSbPvgQ/d4567A7CP/AOntNAW2p6fPKSFuTDHn+bjXvOnTfIXXrz7nTj40Azp/ZpIs7pbifcPF387yK3UHMZPd4OegUDpgDAoB6MWsTi1VYUaRXYRKqjcufGdoGMEtznrz8acgfNWkRMkYjcFXjZkYHyYMQR9Kp7tPvWfRez1ROxjnk2hmxl2GYDLYkPAIyMgHzPzrrVpue6/cRbO7jauvHj5uA9ZFskiJEB88jcfyH+Nc6iSWHJskWU5SqZhSjFPi8rP0Nd2V9oVxp1slqlmkyRl9r97t4aRpMEFTyCxGfTFToXMJLOTy1xsK7hNqMcrlgtv/ADz3X/q5f+cf/hW3iaXU4fg16/yMdHthuf7BH/zj/wDXWvi6XUkR7PXzXsr1I2oe1S/fiKK2hGMEsXlbPqPcUfIg1o72nyRJp9l7pvzNL6mMvZZZpHmmleSZ+rt0AzkKq9FQc4UdKiVbl1HqtD0VlsWNpFunN7z5kNZZFz3gQr/SU4x8weKxuQnpBvJt4m5t3m5UXH9S++TxYOB3jk4VnJBPAPAHGflW1dN7sVxSNNm1IQdatN4jKWjemfgbb2SuDq+B1FrJn6vHUmyT3Dz/AGnnGVzFJ8EdwjvEaR4gwLoqsw9A5YKfrsb8qmnmh+gCgCgCgCgCgObe3rV3g0zYpI7+RYyQceHBdh8iF2n1BI86Aj9kex1gdEgW6EYWWPv3lYhGRmGdwc9NqkLnpxyKAg9nPYpYb0mNy11FjIVdoR89MshOV88A8+uOoHXYowoCqAABgADAAHAAHkKA9UAUBg9fiR9ZspRx9jt55ZyOcI692inByD+sbpzjz8gOKRyCYvNgqJJpJVXPQM5YA+uKqrqbVV46Hvth2m9ZRcs8W0Ntp0O7lFLNk89T61yVerjjwJr2VY7+ZRWZZZ5bSYjyAV4/CxFZV1UXHUxPYNpJ5jmPwZ4XSMDCzTD/AFv/AArZXeeMUcFsBRXkrTXz/wAHpLBwP17/AFAP+NJV6b/Ijansu7gsK4l9ByO1cfzzH5qtaurT/Sdo2N4v+ob+SGX01yc/aJPpxW6uYL8qI09jXE5bzuJHn9Fv/aJfz/8AGnio/pRr+B18/wA+XqOppa5G93k+DtkflWruZP2Vgkw2NSUl3s5T90np6YJcbKQQCDjggY4+lcWprVlhTnQqRcI4aXLoaz2VKq6qrkgF4XjHxbKuB+yrH6VOsqnGB5btPZ+zcL4P7HStQcW+q28hXw3cTW5fOArpmaMNk/iG9RgZyAPOrA8easUAtAFAFAFAFAcl/wB0UUNhCDIquJtyofecBSrYHou4En4j1oDlHYbs+mpGRLm9EKwxlo1Y7mbgse7QnlVVMsF56fQDUf7ne/kF9LCG+7eEuy/6SsoU/DhmH/8AKA7lYXhN1cwksdixSDIG1Q6um1SBk8xljnPv9fIAW9AU/arW1srd5ypcrgJGM7pXY7URQATksR0B8z5UBge0zSabpE0jsp1G9KrLIcZZ28OByPDFFlVA4GM45NYbwsm0IucklzOWSR7Qka+XP0XnH1OKqIvMnOR9IrU3CnTt6fLX5Ll8xbO3PhZyS+3keQJ5OP3flWtWqnmMeBtYWM01WrPM8ejfH7Emo5cRSSFNFFs0lVhH2mkNS3KL7zqPmwFdFSm+CZHqX9rT9qol80C3CkAjJB6EKSPzArdW1XoRHtyxz7Y0moRHpIn5j/OsOhVXI7U9rWdThUXzeCSpB6EVzakuJMhWpz9iSYY86Jsy0s5fEYktVyCBt9cD3h5g/wCOa6RrPnqV9XZtOUt6n5XzxzR5spZFyA5SWJg0cg4PqrZ+mD9fWu28oTjUiVzt6lzQqWlbVx4Pr0O7dlLxdX0yF5wQ/wCMrw0c0bYDr1w2QGHlg4ORkVa5PASi4tp8i+0G8d4ysqsssbFG3Y8ePdkG3ja64b4EkeVZMFpQBQBQBQBQHz9PnXO0Xcyg/ZrcupQnokfhbgHq8mM45wR6UBpNT9htnJKzQ3EsQJJMeFcLz0GcEKOmDn50BrvZ92Hh0qJ1QmSSQ5kkIxuAztAXkAAH6kk+gAF1ommtF3ryNukmk7x8ZwvhVFUZPRVUDPGeTjmgLWgG5YFYqWAJU5XI6HBGR6HBIz8TQHCPbBqq3WpRwKPDZg7zxgvIqPgYJ4ACjnHIYVGuam7D4lxsK0de6i+UdWZyqdvkfSXBZ3lxGLq7WPG48noByT8hXWlQlU4EG92jQtI5qv4LmaOx7E3c+wsUt425bcSZgMZ4QDaD8C2an07OK9o8re9pq0/LQW6uvM0WnezWyTmXvLhiOsr/AAHQLgdfmR61MUVHkecnXqVXmcm/meYtUtYlk+yx2ESRllYTSrE7lCUO2KNJJGIIPvgE5GAc1lnFl/2U1SS5tklkga3Jz92fQHgjIBwR6imWOB4u54GnFmLYzu6FmVUQqqdBvMjKviPAHJ48qaGEsGV1LQNPeeeARPZywR95JMhQRxbsEbgshXJGfDjpnoaxOKlxR2o3FSjLehJpnjsj7OJby1NzJO0TyFWgyox3YByXjDHG8kHhsjaPXFcfDU8buCw/GrzvVU3/AJcjL3Vu8UssMmN8TlGKElCRjO0kAkfMCquvS7qWEz3Oytou9pb7jjHp8jxXDLLTTJsfZLrot7x7WRsJdYaL0Eqg7hny3rj1yVHmebi0qb1PHQ+edobR0bnfXCX9ztaipRQHqgCgCgAmgPIYUB8m9pppYNVuxbvJbs8zoSZQpwz5O5xtAQnxc9BjJOCaAs7qO47P6rEzzd42EklZCx7yNuHUhiNx4bGT1Cng8AD6hoAoAoCFql+lvFJNIcJGhZj8AM/nQ1zyPmw3ZuJJblwA87mRgPw56DOBnA4qou6m/PHQ+j9nrJUbZTfGWp4uZti5wSeAFAyWJOAABySa4UqbqS3UWV/eQs6LqS+RsrPRF0y3F5MqvdsyLvdSY7beQhOAQQqqTuPUnjjOavIQUFhHzC6uqlzUdSo9WXPaW+jZVWw1JpruXAiiiaAxjnJeT7piqKuTgnJwByTmtiOaK+vo4I+8nkRFHBZjtGfhk+fOBk0Bl45Gup1ltNI71iw/lVwiwj3eHDMpkIAAwcfvoC4uLTWUbP2eylQ5wkc7q49CXkQKR16L6UBl9Z1K2kkiXVbOazm2gpKTwvOeJYzkcjzHHPTNAX912StZLOS2jXu45QCzpgu+GWQMXbO8kgck8j0oB+S31B40ge9SOMAqWt4e7mYDAABLFUwPNFFZGMnKri37maa3JJML7cnqwPiVj6kg5J8+vnVPeQcZ56n0Ts5dqtb93zhoeaiHoRm6D4DRNtljYPGw6hgcjrUi2q7kyn2xY+KtmlxWqPpPs5qyXVtDOjBhIgbK9AejD4YYEYPTFXR8yLKgCgCgKXtpqotLG5nYkbImwQcHcfCuD5EsQB8aAru0Op/ovSml2gtBCigL0LnbEDz+HewJPpmgPnbRuxV/qMMt3Eplw+1izfeSsepUt72M8knz88HAF5oXsy1Ca4Rr2MxwRbWkeeTP3akFkG1ifdzxwOvIoD6TtrhZFVlIKsAykeYIyD+VAO0BHW7Uu0YZS6hSyg8qGLBSR8drY+RoDlftu1cuYLGNxtbMtyo67VKmIE9MFgxx18Cnjz41qvdwyWWyrJ3dwo8uZzwCqRvOp9QjFQWFwLnsDaibUDuVWWCPfg+TsQFOPMgZ+Wc1a2dNKO8eE7T3bnXVLOiX1Z1hkBGCMg9Qeh+lTMnmPeeY4FU+FVU/AAUBn+xMkcl9eC+wLgS/yaKUgqsWzbvgDcbnAO8rzwM45yB05eaAh6nq8NvGZJpUjQEDcxAGScAfOgOf9o559UlWJA8WnrzIzDa9yckbVUncIiPMgZyfgaAv0QKAFAAAwABgAAcADyFAYi60qcm5ia2aWeVybe+aXAt0JyNoB3RFOQVQePgHg0HHQx2vxgajeBWZ1HcpuYlmJSBVOSeSc9ar9oNaI9l2Si/4suWn3I9Vp7QWiNXwNv7HNcMNxJZOT3c2ZIMnhXA3SIPmPHj4N61cW1Xfh7z5rtywdtcOSXllw+52YVKKUWgCgMx7TNLN1pd3EM5Me5QCBlkIlA54wSoFAU3tduBLoNxIBjesDAemZ4j/AJ0BhfZj7SrLTtPSCcytJ3kjERpnaCRjJJA5+GehzigNz2Y9rFjfTR26rKkknAEiDbnGdu4MeSM445+tAW3YKAW4urNSTHazlYsnJCPGlwF9fD3hXknpQFl2h1ruDFGgD3E7bIY89cDcztyPAi+I/QDkigI15cxaZZyzychQZJWHvSyHA6sepbCqCcAbVGABWBg4FLdSXE011LxJO24jOQqgYVc+eFwPpVTd1d+W6uR9D7P7PdtR7yXGQtRD0LJfYPURa6niRsJcptDHGAwwVBJ6dCo+JWrm0mpU8HzbtBaypXbcuEtUa68t5nll+1217Pl/uxbXCxwqgJC4AZW3ke8Wz8MCpCeSjRpOzmltbw7GlkkyxI7w7jGpOQgbkkKMDJJyQSODWTI9q+jQXShLiJJFByAw908dD1Gcc4I4oDGpLpcWH727MW4orb7owZHkrjwEAeYOAKA0+j9mbO3O+C3iUnBDgbjjqMMSTjz4oCXLeublLeKEyMyGRmLKqooYLkk8nn0B+vkBGg1sG7e02hmjTc7xsXRCSMIzbRhz1xz0NAQe2va9NPVRtMk0me7jBx082PkuSB6ny6cG0llm0IOUlGPFnMIg2C0jF5GJZ2PVmPJNUdepvzbPqGybPwlvGnz5/E9VxLQWhgFmdGWSJtkqMHRh5MP8QehHoTXe3qd3LJVbWs1dUHT58j6D7IdoI7+2juI+NwwyHqjjhlOQOQfPHI586uj5jJNPD5F0TWTUWgPLUBlNd7MtPpUtiSCdjLEQW6JJuhyWJJICoGyeSD5UB839m7mGyuyL+z78L4WiYlWjYEHOOjdCNrcHNAWPYZVutbt2SERo0/ed1GTtjUAvgHrtAHy4xjHFAfTelackHeFQN0srSO2MFizcZ+S7V+lAQ9OgSW5muSCWQ9whOcBVwzlQeBmTKkjr3S8mgOZe1ztOZ7j7BGcwxYa59Gbh0Tp0U4Y88nA/Caj3NXcjpxZb7FsvE3Ccl5I8TErnnp8MfL+NU81jjxPo1FvXhjkLWpJIWr2PepgY3Dpn94+tSbat3cteBSbb2d4yjiHtLgbLsl2uve73SRteIvEuzaLiE480HvqcZDdTz5jFXCkpao+b1KUqcnGSw1yNfp/bKymA23CKTztkPdsPo+Pz6Vk0La+gSWN435V1KsAcZBGDyDkUBTx2F4Yvssl3EbXaI9qwKJGjHG0knYCV4JC+fAFALZ39hZRCJJ4URTtCmbcQemPeLeXSgKDU+0dldyL3dpc3UijbujSSPar9VZspwcdG45PxoCmvu0dxbqIIhb2f9GC3AmmB4PjOO7XnJO7nBPGRmtZSillnajRqVZqFNZZmbe3cuZp3MszHO5jnHXp+flwPKqyvc7+keB7rZGw42r7yrrL+xMqEekQlDYKAj3k2wbsAhRnk4PpxxzXejDf8pU7RuZW/8TCaXv1+Rr/Zh2nSzugjH7i7IG7J2pKBhGx/p5CE8dFz04nWk3rCXFHk9vW0Hu3VJeWfH4nXteiufDLbSAFOWhZQVmXIJGeGR8ZCkHGTyPMTTzZJ0HWoryFJ4G3I3TyII4IYeTA8EUBY0AUB8x9r7GH/AMo5Y7sgQPcKZDkgBXRWGSOnvDJ8uaA7VoujadocJHeJFvxukmcb5MYXrxkAkcAYG7PnQGh0vW7e6XdbzRygddjA45I5A5HIPX0oCt7W9oItNtjIRznZFGPxu2SBjjjqSfQGtW8am0ISnJQjxZ85XUmWKsVZmJlmLNt3ljk9Bxk88AcVATdRuo/kewnCFrGNpDGizPLxn3ZJGmvlPw+g2ggDHz6/Oo1xFKRebKqyqUcvGOSSaS9eJJqOXAtDA0YPGsilkkX3ZEJVl+RFd6VxKGiKq/2Tb3es1h9UWcvae8cbZ0tLlMYPfRcnByCccdRnjAqwV7BrU8pU7L3MZeRpojie3bJk0u1LE/zc0ka4xjhApA+mKeNpHN9mb3lj1PSTWYIP6Jg4PncyEfkUrPjaQ/4Zvv8At9f8EiHtFNHn7Pa2NuSQdyRkk4zjPT161q76muBvHsvdN4lJIh6je3Fzn7RcyyA/gB2JjnjauM9SOc1HnfSfslxbdmKFPWq3L6EeGFVGFAA9BUOU5S4s9DQtqVGO7TikOVqSBKAKGRazk0Il8ceLwDH4m5x8hjn86k0Vy1KbaNRJ763dFxlr6IjaYhkjkVxlCeDgjOeeAfQ810ryUJpx4kHZVCdzb1KVZeV8NMei5HbPZR2uFxH9ilyLi3QDJOe9jHhDgk5z0DD1PxwLGnUU0pI8bd2srWs6cuX9i0ls/sWprMh2w333cq4479VLRvz7u5QyHHVtnHORuRTZUAUBxb/dC9mmdIr6MD7od3N090sNh+OGJXz94dOTQHNuzNrLrF9FFd3eAqAGSVvFsXChU3cFzkYz1JJOT1AbsO903VVSFzI8NwI8xY+9G/aV548Q4weh+WaA6R7Y7131GGA47uCHvFHOS8jFCTzg4CcccZPrUS8m408dS/7O26q3W9L8qz8zCvZjcXGMnzKg+WOKgxrPG7g9bW2ZCVV1lLV8cpM9omz3pCR5btoA/ICtZNz4R/udKMY0MudbK6PdX9khTcoPxr+0K17mfQlePtks95H1Q0dSh/rE/OtvDVehF/GrL+ogGpRf1ifnTw1XoHtmyf8AzEe/tsf9MfnWO4qdDdbUteO+Mvq0QPvH9lj/AJVt4Wp/tnGW3bRPi/8ATL9gXVoj5n9hv4U8LU93qgtu2j0Tf+mX7Dn25fST+7f/ALta+Hn7vVHT8Xt+kv8ARL9jy+oqPwyH/wCW3+YFbK2b4tepxntqmvZhN/8Aq/2PUt0w6ROfyH+JordP8yM1Nq1I+zRkxv7VKekB/wBZ1H8a27mmvaka/iF7NZp0H82kIJbg/wA2ij/SYn/Cm5QX5maK52rJ6Uor4v8AYcjMx690P2jWrVD3nenPaUva3F6iFJ/6cf7J/jWd+j+lnJ0NpN/zI4+A0mmsDkyc/BEGPrtNbyuY4wokaGxakZOc6vol90x4Qv1WYn/jBSP3AVpvRfGH9ySqVWKUoXGf/JRx9Eix7M3klvf2k+BuEwiYAnDpIe6P5bs4PmPlUq1nFS3YlHt63qzoqtVSUovGVzR2P2vqy6ZJNGCXt5IpkGMjKTL7w/ogEk9OlTzyRtaAKAauIVdSrKGVhhlIyCDwQQeooDhntF9jpTvrqyZe7CtI0DZyuMsRHgHIx0U4+dAU3s77FPb3kVzqEZW1jXvUmUq8LMAHQl03AJjLbuBkAZycEB32h64l7qEzWrhlWOKPvQMg47x2K+o8W344yOOaiXTisOR6LYMK01UjR0b3dei1KBzGmVOXbzHLE/TyqF/ElqtEejqeDo5hLMpc1q39ASCMnHdY+JUYrMnUj+YzRo21WW66DXxHPsEX9Wn7Irk7io+ZNWybOLyqaHu6X+iv5CtHUk+ZKVpQ/QvRB3S/0R+QrG/LqPC0f0L0R6FN59TfuYfpXohc1jLMulDogpvBU4p5SCsHQKAKIBWTGM8RKZDQtYYSCmRgRlB4IzWU2jnUpKaw+BDnssncpXgABWXgc54x0qTCusYaKivsuXeqpSawksRfAcvpGWJmUkOo3KV6hlO4EH1B5+la0HiqsHTasHOxqKS1x9T6K7XQG50+4jiIJmhZUPODvXAPHlzn5VdHzIvaAKAKA8SxhgVYAqQQQehBGCD8KAxcHZO7tSY7C8EVsRgRzxmYwf8AJMXBIOc7WzggepoDknafT7iDUrsXMpnkIiYS7Fj71e7Kqdq+EYxs+ak1AvlndPWdl2137S5R+5mYZCIVaKRXldsyBY3+6znG53ATdnjAyPia7VKEHq+CK+02ncpunTS3pPjpn4a6FtbxFVwWLH1PX91VVSSlLRYR72zozp0lGcnJ9We65k0KAKAKAKAKAKAKAKAKAKAKAKAWsGDxNIFUkkAepOPh1rpTTclgjXVSEKUnNpL3jLMDESCCNh5Bzng+ZrdJqrr1IspxlZOSeVu8v86n0voI/k1v/wAjH/1BV4fLSwoAoAoAoCjtNWZ7+a2AXZDCju2RnfIzbV65HhQnp5j4UByf2tH/AH2I/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fW7KSehMb5wPiA2T8xUS9jmnk9D2aqbt3u9UzFH4n5D/b/biqpLK0R71PDy3pyQtas7JhQyJQBQyFAFAFAFAFAFALQwFAFAFYGRufOPCSD8Bk/v4rrSSzlkK9dXu8U+L6Y++hAeFz/Nljj3pWBH7K5GfpUzvY41l8kUDsqzyo0m3+qUlj0T+x7FmRCIVwZJPAoGBudzgDnAHJx9K1g3UrqS4G9zCNjsuVKb8zX1Z372q2huNPe2X37iWGJD5A98jknpwFVj9MVaHgzYUAUAUAUBQXlgYrxbtNxDoIJkUFuAxaN8Z/CSwOAeHzwFOQKD2r9j5b+GGS35nt2ZkQkASBtoZck4B8KkE8cEcZyNZRUlhnWhWlRqKpHijil/FLCS9zBcQ7fBueNtik+YOME/n0qC7acViOqPVx23bVqiqVHKLxjql78DFvqcPA74kjPvDGc8+gFcp0an6SwttrWa3V3zbXVNZ+iJH6Qi/rE/aFcPD1ehZfjFkv+YhP0lF/WJ+0KeGq9B+NWP8AUQv6Ri/rE/aFPDVeg/GbH+oj0l7Gejqf9YVq6M1xR2p7RtaizGovUV7uMcl1/aFFSm+CM1NoWtNb0qi9Rv8ASMX9Yn7Qrbw1XocPxqx/qIP0jF/WJ+0KeGq9B+M2P9RDTa1ADjvB9Ax/eBWytKvQ4S7Q7PTxv/R/sJ+nIP6z/ot/Cs+Dq9PqjH/EWz/1/wDzL9jy2vQD8ZPyU/5gVsrOqc59pLFLyyb+T/Ys44pmAZbW6IIyCLeQgj1BxyKz4Oocl2ntOefQmRaFfMoZbC5KkZB2gZ+hII+tbqxnzZwfaq3T0hJ+hWa8tzZuEntJUJIALEbST0Adcqfoa28B7zjPtXH8lP1YzrH2q3XfLDEig4INxEzZ6Y2K+7I8xjjnNbxsY82R59q6ufLTR0jRvZXcTJG89ykQZVYrHGWfkZI3OQFI6Z2t58cVvCypxeXqRLjtJd1FiCUfh/k0/Z32V2drMs5MlxKpyjTNkIfUKoCk+YyDg8jnBEpJR4IoqlapVe9OWX7y5s9Nmmuhc3KhBCXS2iBDYDeFpXI43uowqj3VY55YgZOZo6AKAKAKAQigFFANXMCurI6hlYEMrDIII5BB6igPmPt1qUmm313Z2pRYVcMgaKNigdBIyqWThcuceYwOeuQZ3jsb2bto7K3xDGxZA7M6KzMzjexJI8yfkOg4AoC6/Q1v/Z4f7tf4UAfoa3/s8P8Adr/CgE/Qtt/Z4f7tf4UMcw/Qtv8A2eH+7X+FYTMi/oa3/s8P92v8KyBP0Nb/ANnh/u1/hWGBf0Lb/wBnh/u1/hRAftLRIwRGioD1CqFz+QrIJFAIBQBQETUtOiuIzHNGkkZxlHUMvHI4PoaArbPsdYROskdnbo6nKssSgjy4OKAvQKAWgC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0420" name="AutoShape 4" descr="data:image/jpeg;base64,/9j/4AAQSkZJRgABAQAAAQABAAD/2wCEAAkGBxQSEhQUExQWFhUXGB4aGBgYGB4cHBgdIRgcFx8gHx0dHyghHRwlHyAdITEhJSkrLi4vHB8zODMtNygtLisBCgoKDg0OGhAQGy8kICQsLDQsLCwsLCwsLCwsLCwsLCwsLCwsLCwsLCwsLCwsLCwsLCwsLCwsLCwsLCwsLCwsLP/AABEIAPwAyAMBEQACEQEDEQH/xAAcAAABBQEBAQAAAAAAAAAAAAAAAQMEBQYHAgj/xABTEAACAQMDAQUFBAUIAwsNAAABAgMABBEFEiExBhMiQVEHMmFxgRQjQpEVM5Kh0SRDUlNUk7HBYoLwCCU0cnOUorKz0uEWF0VVY2R0g6PD4uPx/8QAGwEBAAIDAQEAAAAAAAAAAAAAAAQFAQIDBgf/xAA9EQACAQMBBQUGBAUCBwEAAAAAAQIDBBEhBRIxQVEGExQikTJhcYGhwRVCUtEjM1Ox4ZLwFkNEYnKCojT/2gAMAwEAAhEDEQA/AO40AUAUAUAUAUAUAUAm6gKvXO0dtZqGuJVTcQFXBZ2JOAFRQXbn0BoCnTX724/4JYlYyARLdyd1nkZxCoaQ8Z97b9aAsLXT70g99dIMkECCEKUGckbpWkDZGFztBxnzxgCPfdlkkO6a6uyAdxHftGvx/VhMDHpigI9r2o0uzRoxexAKSSHuGlcHzGXdnPyH0oCPB7V9KdgqXRZmOAqwTkk+gAjyTQFhb9u7J5e5Dy95gHa1tcKQCcAndEAq58zgUBZz67bopZ5VVVGSzZAA9SSMAUB603W7e4AME8Uuc42OrZwcHgHyNAF/BOwPcyqjcYDx7l65OcMDyMjIPHXnGCBWvr7W+ftsQhTOBMjd5CevvHaHi6cl1CjIG8mgLy1u0kRXjZXRuVZSCp8uCOKAdBoBaAKAKAKAKAKAKAKAKAKAhajqkcG0Oxy3uqqs7tyAdqICzAZGSBxnJwKApJrK8u2+9c2lvkfdRENNIM875RxECONsZJ/0/KgLGy0m1tAXRI4/6UjHxNnAy0jksxPAyzHPFAT7O4WRVdGDKwDKwOQQehHwIoCRQGU1/WtOtQxvZ4ySeVkPeHggYWIA425Hur6k85NAJpna20KL9kindCNwENpKq4P4gWRVI+WSaAdTtYxdlNhfBR0fuRhvhgNuH1HlQE1O0Eews0dzGB1DW0pOBznwI2f8aArH9o+nCQRPcd05GQJoZYuOTkmRFAHBxk8nigLWSzs71SxSC4VlALYR+OoGefXPWgKmXSrmzkM1pI80RbdLaysXOM8mB2OVYc+A5BwBx1oDWAUBR6j2WiYZgLWsozskhO0BiAMtGMRy9MYcHjOMdaAh23aKa3O3UIREu8It0jAwSE4C5XcXgJzjx5XIxv5GQNVQBQBQBQBQBQBQBQBQCE0BUdodftrJBLcOFz4UAGZHJIG1FHiYk7cgfAmgK22ur+7i3xrHYqwynfIZpsHOC0YZFjPQ4LPjzHOABTatb6dZsr6jcyXc2cIkx7w7s5Gy3QBQ2GAzt8xyM8gWNn2ivro/yfT+7iOMTXUvd555xCqs/TkZK/uoCPd9ibm73C/1GWSJh+ot4xBGOCCCcszjJHU+XOc8AWul9ndP01C8UMMCr1kY+Ie9/OOS3Qnz6cdKAjah7S9MhAzdo5bOFhzKTjHHgBCnnjdjPPoaN4Mxi5PCWTJXHtoO7EOnSMmAd0syxn8gj8fHP0rjK4px4ssaWyLypwpv5jT+2icf+jM/K6B/+1WFc03zN57EvYauBItPbDbyrsvLKaME+IYEyYHIzwCTkD8PBxXRVYPgyJUsbin7cGvkP6K2iXzk2MxtbjA5hLW78knlSAkvPUYby6ZrcivTiaaCz1G2Q7Z470LnakydzKR5DvVJVj5ZKDrkmgDR+28bOkF1FJZXL+7HN7rnIBEco8D8kehORxQGp3UBCN5DM0sGVdkA7yMjOAwyCVPVSPPkcEdQaAY0OwkgMkZYNACDBkncinO6M56qpAKtno23A2AkC2oAoAoAoAoAoAoBqeZUG5mCqOpJwB5dT8aAyc2u3F8TFYo0cXR7yRcAD/2CN+tYjOHOFGVPizigLfSezkMLCVt004GO/mO+TGMeE9EGPJAoPnk5JAz2sMGlczX07LuKLa2SNkDJIDtGGfeR1bKAZwPUgXeh6La2ytLHaRWpI8XCA4HTLKSB+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plOTGck+Fty9ANoAoakqRbfUUHvRzxglT7lxbMTtJHmORjjKOB+JTyAzouqzwSi1vyrNgdzdAbEueu5SgG2KVRjw7vFkkdDQGpBoBaAKAKAKATNAU+t9oY4GWIAy3LgmOBCN74BOTk4ROMb2wP8KAp7bsu92/f6oschVj3NsrM0MQ5G5s4EshGPERgeQBzQF32g7QQWaBpm5JAVFG6RyTjwIPE3rx5AnyoDNXVjeag2blmsbIDJhWQCabkZEzqcRrgHhG6PycjgMlbc+0Sys4e40+LvhH4UCeCH1J7053Dk5IBJb55HKpWhT4sn2mzbi6/lx068vU5zrmsXN8c3cxdc5ESjZEv+qD4vm2TUCpet+yersuzVKniVd7z6ciEqgDAAA9BUOUm+J6enShTWIrAtanUWgEoAoAoAoBawYGLqQqNwPmOP4fE9P313pRUnhlXf1KlBd4uq0+3zG3O5xsYpPHhldeqHrwfjj8q7U5yo+bkQL22o7Q3qL0qRS16Z5HeewHaN7+z3OyLcx5SQAZAbna+wEHawwccZ5x61aRmpRyjwVxRnQqSpy4o9zIbpRNDsW/tWMZ3Ahd2AXjbByYpFIIPONyN1XFZRyLrUNNW7tmhuY/DKm10znHyIHUHkH1ANZBA7I6tvWW2kYtcWjCKUt1cFcxydBw6YPTruHOMkDRUAUAUAjGgMnrXaV3uDZWID3GMyynmO0U9Gf+m5Huxg845wKAl6F2dt7ASyl2aR/FPcTvl2CjHiY4CoAOgwB9KAi2OtXl5se2iWC2bnvrgEySDy2QqQVU+TOw4524xkCg127sdIczMWu9SkU7O8bdIfkQNkEfiJ4C8E4BxWHJRWWdKNKdWShBZbOe9pe0N1qAAumURg5EMYITPPvHq5x6nHwquq3rziB7Kw7NU0t+41fRcCtUYAA4A8qgOTfE9XTowpxUYLCFrB0wFAFAFYCYVkxkKGciUMhQC0MHmQgDJGcc9M1vDLeCPcbsabk1nGpWRN3YaaTwjnav4jn1+PAwPIVMk+8/hx1955u3fhXK8r+VPOI83nr9jTezfWpbS+ikJAiumWKZOeM+GI8D3gx/6R6ZyJNCcc92uRTbWs6sqfjJ6bz1XTodg1QPDqllImNtyssE3PUpG1xEceZG2UZ9HqUefNYRQGVuIxDq8bBv+FWrqVJ4zA6MpHqSJW+QX4mgNXQBQBQGc7XaxNGEgtFD3c+RHuB2RqMb5XIGAq5GAfeJAGelAWGkaYltFtXk9ZJGxvkbqXdgBlj1z/gKApZJE1MqNpewTDl24S4dT4QAeWiQjeWI2sQuMgGgMh239pLP9zpzjaR47kc7SGxtjDDk4HvdMEYqPWuY09OZbbO2PWvGpLSPU50qcliSznlnYlmY+pY8n61VVKsqjy2fQLLZ9G0iowXz5nuuSJ4UMhQxkBWUmzWUkllhp6NcSiG3RppT+BMHHXqxO1Rx1JFSIWtSRS3m3rWgtHvPojVaV7MdRnwZWitF9D97J5+SnZ5D8XQ+oxU6FnCPHU8zc9pbmppTSivVk5vYxcDkakCfIG3wCevP3hwPpXXw9Phgr47YvU894zH6rpN1ZMqXkXdlyQjqQ0cmOuCOh+BwfhUCvaOPmjwPV7K7QQrtU6+kvoyORUI9OnkShjeSFpgzki3F8Fyq+KTyUdfr6Cu8KEnq9EVV3tSlTzTp+afRfcZsrN875iGbyXyX5eWa3qVUluU9ERbLZ9WpLv7t70uS5IfvbV59tvEN0szKiKPmCTx+EAZJ8gK2soNzzyOXaO5hC17vOr5H0P2pjJNowByl3Gdw/CG3RnnyBDbT67sedWx8+E7d3zW9obhC33EkUjbcnMfeqsmQOqiNnP0B8qAjdrp+7utLJGc3bLx/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I1Mp2beszzV52mpQ8tFbz+htbL2Ron3t/ekxqAWSP7qMdcguTkrnHPhPX6T4UYR4I8nc7Vurh+eWnRGk07U1TEGk2O6McGYjubcYXg7ypeY9BlQc9c+ddSvwWVv2dnlJa9u5HzjEVsWt40IHqjd6xznq+PgOAAEtuzUtqd1tdzyAklorlzMrDIOFYkPGeMBssBkkqaAdvLaDVbEq6sI5VOQQBJE445BztlRuCPIg0C0Pny7JtZZredstA5QyYOHweDx0OMcVXV7XMvKe32Vt1RoYr50/N1GRqyEeFZGz0AQ8/U8Vx8I/wAzRYPbtGUf4cJN8vKxD30o/qR+bH/u0/hUv+5mr8der+lH1k/2JNrarGMKOvUnqfma4VKsp8Sxs7ClbLyrXm+b+I8is7LHEjSysQFjQZJ5AyfRefePArpRoSqHDaO1qVlHXWXQ677OuwItP5TchWvHGABysC9NqHzYjhm+g4yTbQgoLdifObu7qXNR1J8ehe6xqqvdQ2UeGkLLNLg/qY42EoLfF3CIB18RboK6EZDHtVnZNKu9ib3dViVR1JlkWHjHU+PgUBM1/TzNc2J25WGZ5WJBwMQvGvOMBt7oQCRnDEdKAqNJnEmvXu0H7q0gjc44DFmlAz8VbP0PpQGjkvGN0sKdFjMkp9MnbGvT8R3nqD938TQEDtzbGa1Nsr7WuXSHjqVZwZccHkQiQ5xxjNAN9po5mWKztG7kyAhpVH6iFMA7fIO2Qi5x1Yj3aGGUXbK/h0fT1tbT7uWXMcIBBbJ9+VieSQMnd/SKj5azkoxbO9tRderGmuLOQ28KooVRgCqKpUc3ln1W1tadtTUKawhytGSgoGeJpNqk9fQeZPkB6knjFdKcHOW6iHeXULai6s+R1DsT7P4Ut1udRCvIy94Y3P3UC8MMg8FgBks3A5HxN1SpQgtD5pebRuLp5qPTpyNDbyz6gim2Z7OzxlJAoWabDYGxGGI4SoyCy5bIIAA56EEkt2bsokBum7/YXbvLyTvMbvE3v+BRgDgAABQfjQFc+v3t6+ywh7iDkG8uEI/uoG2s2DxlsCgLjSIEQ5e8a4kLEgtIgxnjCxx7Vxg+YJoCB2lv5LW+sXWQ9zcSG3lib3clWdJFJPhYEYIx4gfXBoAtoPs2rSYyI72Hfj8PfREKx5PDNGy5wBnbk5xmgML7RuxF4t3JdWkffwy+J4lPjRsAEgHlg3XAyc5GMYrhWoKoi12dtadn5Wt6PQxBjlUlWtrlSDggwPx+QxUF2dQ9VT7SWWNU18h63srmXiGzuZDwP1TKBnpktgAdefhSNjPOrMVu09rFZgnL6Gt0T2X3kxDXUiW0eQSieOUjOSN3uKfiN1SoWlOOr1KK87R3NXSn5F9Tpmh9mLOwBaKNEbG1pWOXIz5u3PJPy6DyFSsJLQoJTlKW9J5Y1qGsTyyGCxjBIHjuZP1EeQfc85nHHhXwjOCw6Vk1JvZ/QI7RCF8Ur4M0zcvM3OWZvqcDoBwBQFFqFwuoXsdvEwe3tHEt0wGQZQMwxq2eSDl2wDjaoyCTQGnl1BUhklYMFQOSDjJCFhkc4w2MjnoRQGU9k2nyCCW9nXE19IZmHUqnIjXPoFJI/wCN9ABf6Ewee7k8P60RAhcNiOMcMfPDtJjywficgVOogz61bLltlpA8xA4BebMC7vJsIJMYwQc84JFATtBZnvL+UnKB44Ix5Yjj3seT73eSup6e6vzIHIvaHqD3GpzlvcgxDEPkAzk8+bng+gHnVfe1OEUex7L2Se9cSXuX3KGq3J7QShkKGGEDYntSeALqHOeOO9HWpllpVPN9pWnZZ96O7dt9MSZEaeRvs0TbpLddv8pfcgiQliBjfxsJAYsuegq2PnwX3aN7K1E14gM0khWOCDLksSdkaHALttAy2OpbHGBQEOx0NpT9u1VE71MmOHO+K1UegxhpDjJc5PTGMUBPv7Ce8fbL91ZgglAT3tyMZw/Tuo93VRlmHB28qQJt12YtHgEHcRrGvMYRQpjbqGQgeBwTncOc0BnNatRfWceXVp7K6jMhbC7WikXvC3JAzFl+vmKAve2egG8t9kcphmRxJDKByjrnB9cEEg48j59CBXWPaea3jjTUoJEmyFaSGN5YX6eINGDs9CrAcg4yMUBOt+3OnMoYX1rgjPimRT9VYgj5EUB5k7cafuCrdxSMQTiEmU4GMk90Gx1HXFAD67NNFus7WQswO1rkGBF6YLBvvCOc+FcEA8jjIHqx7NFmEl5O904IZVYBYUI80iHBPAILlyMZBBJJAka52ktrPb3z4dyFSNQWkfJA8Ea5Zuo6CgKObTL3USwuj9lszj7mJj38wPOJZP5sDgFE5OWBOMZAvW0YQWv2eyVbfjarKo+7zwXwfefHTOcnGeMmgIeq9mg9nFZxEJCpiVwc+KFCCyZHXcAAemQT60BpAtAZnsAh+zyuzFjJdXLHPli4eID8kFAWltpZW7nuN2RLHCm3HTu2lOc+ee8/6PxoCv0a5RLa4nTxDvrmRuo3FJnQ9enCY/fRGGcAt52kUSP775dvizHcTjyySTVJcPeqM+pbIpqFlTWMafVnuuBahQwKKJZZrN6FVfputW6cDI5Jxhs9T59RU6m8VzzF5CVXZTb5a9eDO86/qPfXeiwuoKXDSTuM8Zit+9QfEB2DfNBVoeDJGoRE63aFgSq2kxTIyA/eRqxXyDbWwSOcN6GgNlQBQCGgKiXs/H37TplHkAWXGCkyjgCRCMNgcbuGxxnHFAQoJjYMqSyFrVyFikf3oWLHEbt5ochUbGRjaxOQaA0gbNAMTWsbY3IrYIYZUHBHQjI4I9aArtV7R2dmN088UXkAWG48gHCjxHGRnA4zzQFVa9qri5/4LYTbefvbo9xGehUgYaRlOTztHSgNHZF0jHfujMB4mVCi/kzNj6mgM9eX0clwHtbJbmdfD9pKqkcfhbA78gs3VgRGGxkg4zyBPbSZ5lAuLhl9UtvugRk8bzmTpgZVk6Z4zgAWljZrEgRM7Rn3mLEknJJZiSSSSSSaAk0AUBjvZPC8emQpKcyK86uSc5YXUwY58+c80Br0bIyOlAcp/TKnsvcXBUgSi4wByVM15Ii88cAuMn0BoEc3RcAD0AFUE35mz69bU+7pRj0QtaEgWsGBi8OFJwSB1AOM/XyFdqCzMrtpzUKDk1lIrJpvuJWYjDDC44XoRhR1PxNTtzNWOOR5x12rGtKo9JLEenwX7neNNsg+iWMuD3lvDDOhGNwKKGYKSQPGm5OTjxVPPHGh112eGO5tsyNERKir1ljIw6geZaMkqDxuCdMZAFzaXSyorowZGUMrDoQRkEfDFAPUAUAUBT9prJ5Ivu445WU/qpf1cqHwujcHqpJGQRuVc8ZoCgnexVAkiXdnls92nfxc4BODbsYyMMM7CRnjqKAbENgYnYfb7mM4BQm9mB8QPCtkZBwfhQDh7qJzLb6I5lHKyCK1jLZBGdxkEi5BI5XPJBFAOra6rcOTLNDZw9AkC97MR05kcbFIwCCqnhiD0FAW9l2ZhWMpJ3lyG977S5mDH12P4F+SqBzwBQFyEAoBQKAWgCgCgMz2PkEVi7vkBZrtzxzt+1zNnHy5oC40J91vC2AC0asQOgLKGOPhkmgOPRRFuxmFBJwTgDPAvyxPyABJPkAaAx6NkAjzAP7s1QSW62j69Qqd5TjNc0LWmTsngQ8VslngjnOpGOreEVtxcxyNhQZT/RB8P18v8alQhOCy/Kvqefurq1uau5TTqPovZ+LHEsS7BpsHHuoB4V/j5UddRWIep0hsudWSqXWqXCK4L9zu/slG7SLYNllIlAD5OU7+QKOeq7MADpjFWqPntTd3nu8Bz2TSn9HJEzbzbySwb/JxHIwUgeQ27R59KyamU7AazMmgQ3IJb7G7l1LE95CGO5eoGVRsqDxmNBQHXFFALQBQBQBQBQBQBQCE0ABqAWgCgCgCgGbqBXRkYZVlKsPgRg/uoCr7Fzs9jbF9u8RhHCnIV0+7dep5VlIPPUGgM/pWjr+jr3TlBHdtcRhV4O2UtPHtzkYKyKPPofiADOE2FtmNcSyDA5XK+E5wRyuRz5VVVpyU3mKPf7Mt41beHd15LTgnHT6EkWh/rZD9V/yWuHfr9K/38yyWz586836fsDWCH3gW/wCMSf8AE08RPloFsi3f8xb3xbHBsQfhUfQCtcVJvqd14a1jpiKXwLvsn2Wm1KXaoeK2XBlmKlSQeQsW4YZj5nooOfQGfQtceafoeU2t2h3l3Vs/i/2O23csVhaFY9qiKPbEnLEnG2NQM7nJbCgDJJIA5qeeSIvY/SXsdNgt0RO9SLlWYhTI2XbLAEgbyeQDjyFAUFxoJstHi0yMNJLODBuAyqmQs8rnphEUuRnrhR5k0B0MGgFoAoAoAoCNLeovDOinIGCwHJPA58zkY+dAPg0AuaIEHU9PMwIWaaE4GGiZQRzno6svPTkHigIHZS5mImhuHDy28ndlwm3epRJEYjJG4qwzjjOeBQF9QBQBQBQCE0BjNBlNley2Ume6uHeezbkjJBknjJxgMG3OB5hieDxQFlq1lcLdRXFqIyGHd3KMdrSR7soytjhoyznaeCGI64oDkvt8itIJou6j23khMkjo+3wjgFlHBZjnB4PhOc5rDSfFG9OpOm8xbQdj/Zte3dsk73CQ94NyI0W9ip6E4YBc+Q54x8q4eFp9C2p7evoL28/E0dx7KYYk7y4vpgijx7ERevHB2sepHkT5VlW1JcjnU25fT/Pj4DOkJoUEisttcyS5UqZra4kbOOCAykZOc8DrgjoK7JJcEVs6kqjzN5N22o3VwuLSIwjkd7dRsuOONkGRI3OR4+7AxkbxgHJoetI7JQwy/aH+/uiSTcS4LjPGE8o1A8ICgccc8kgcauO3+o3LvLFdNDEzN3SLGnCBiF3Z3eLHXmola63JbqR6LZ2wHd2/fSljovgPdmfazewxh7rbcRBtr+ELKo3YJUjCsefdIHQcjmu3fR39wr3s2p4V3CfB4aO4WmpR3CM1tNFJwcMjCRQ3x2nkZ6jIrqVmSqt9cmguIre9EeZyVhmhDCNnUFijq5PdMRgKNz79rdPdoZNMDQBQGe7c6hLBat9n/XyskMJIJAeRwm44B4UEt0Pu0BVwnTdHAaeWNbiQFnlfBmmPVjwN20noB4RwBQLXRETUPazp620k8cpdlB2RsjoZWGOFyvTJGT5UBzGHt5qk0sxe6aMBuFiVNoPUgb1ZsD4nzqHXunBJx5notmbCjcVKkaza3McDb+yXtPd3F1cwXU3eqsayIWChh4tpHhAGPp6V3o1e8jkrdp2Xg7h0lw5ZOgWWnut7czHHdyRQIozzuRpy2R5cOv8AsK6leW9AFAFAFAQ9YMohkMABlC5QE4DEchScHAbpn40BXzQxajaoUkkjDFXR48LLE6NkjxBtjggxspHm6nzoCum1LUbfIe0S8GRse3cRNjHPeRynCnPmrEH0HSgPnb2janJc6nPJcI0RDKhiJBMaqoG0clc9TwcZYnzoDpkPt3t40CR2cuFUKoMi4wBgZOM+VAb+wuNUnCSEWVuhAIH3k7MCSc5DRKoxggeLOecYxQFjNpc8m4NeSJnGO4jjTbjHTvFkJyRzk+ZoCug7Cxbmae5vboMc7Jrg92DgjiOMIvn6cYGMUBZaj2hhTvo1mhNxHGzdz3il8hC/KBt2MYPyNAfNWg/qI/kf+sap7r+az6T2f/8AwR+ZG7kvbzKvXe37mzXZySrxb6FXCjKrsytGPHel/cvLsQQXscunTlM20T7oXBCSFSjqR9MlHzyx9RUq5qumk0UOx7CneTlCeVhcjsvYtzqulWctwzCTcH3oQG3xTMu4HGBv2kMMdGYfGpBUG1AoBaAh6lpyz93uLDu5FlXbjkrnAOQeOaA4n7W4wdXyedtsmM+WXkziol5NxisHoezlCFS4lvLOhnv09HHos+mGKUztLmNggKhe9ilyW4IyFIwoPTnArtCrGUM5K252fWpV3SUH7tORVaUTmXPXfz+yKrbrGI46HtNibzlX3+O99jceyUf77j/4WT/tI6l2PsFH2pS8TF+47tUw8wFAFAFAFAIRQFDd6CySGezYRSnJeM/qJySMtIq8iT0lXxdN28ALQC2eo3Qz9pto4kUMXlScOgAycgFAx4x1A8/hkD5a7d6glzqF1NEco8rFT6jpn5HGR8KAse3t1pjLbR6YjgIjd7I4O5y20gHPUrhuQMeLA4oD6G9lTSnSbPvgQ/d4567A7CP/AOntNAW2p6fPKSFuTDHn+bjXvOnTfIXXrz7nTj40Azp/ZpIs7pbifcPF387yK3UHMZPd4OegUDpgDAoB6MWsTi1VYUaRXYRKqjcufGdoGMEtznrz8acgfNWkRMkYjcFXjZkYHyYMQR9Kp7tPvWfRez1ROxjnk2hmxl2GYDLYkPAIyMgHzPzrrVpue6/cRbO7jauvHj5uA9ZFskiJEB88jcfyH+Nc6iSWHJskWU5SqZhSjFPi8rP0Nd2V9oVxp1slqlmkyRl9r97t4aRpMEFTyCxGfTFToXMJLOTy1xsK7hNqMcrlgtv/ADz3X/q5f+cf/hW3iaXU4fg16/yMdHthuf7BH/zj/wDXWvi6XUkR7PXzXsr1I2oe1S/fiKK2hGMEsXlbPqPcUfIg1o72nyRJp9l7pvzNL6mMvZZZpHmmleSZ+rt0AzkKq9FQc4UdKiVbl1HqtD0VlsWNpFunN7z5kNZZFz3gQr/SU4x8weKxuQnpBvJt4m5t3m5UXH9S++TxYOB3jk4VnJBPAPAHGflW1dN7sVxSNNm1IQdatN4jKWjemfgbb2SuDq+B1FrJn6vHUmyT3Dz/AGnnGVzFJ8EdwjvEaR4gwLoqsw9A5YKfrsb8qmnmh+gCgCgCgCgCgObe3rV3g0zYpI7+RYyQceHBdh8iF2n1BI86Aj9kex1gdEgW6EYWWPv3lYhGRmGdwc9NqkLnpxyKAg9nPYpYb0mNy11FjIVdoR89MshOV88A8+uOoHXYowoCqAABgADAAHAAHkKA9UAUBg9fiR9ZspRx9jt55ZyOcI692inByD+sbpzjz8gOKRyCYvNgqJJpJVXPQM5YA+uKqrqbVV46Hvth2m9ZRcs8W0Ntp0O7lFLNk89T61yVerjjwJr2VY7+ZRWZZZ5bSYjyAV4/CxFZV1UXHUxPYNpJ5jmPwZ4XSMDCzTD/AFv/AArZXeeMUcFsBRXkrTXz/wAHpLBwP17/AFAP+NJV6b/Ijansu7gsK4l9ByO1cfzzH5qtaurT/Sdo2N4v+ob+SGX01yc/aJPpxW6uYL8qI09jXE5bzuJHn9Fv/aJfz/8AGnio/pRr+B18/wA+XqOppa5G93k+DtkflWruZP2Vgkw2NSUl3s5T90np6YJcbKQQCDjggY4+lcWprVlhTnQqRcI4aXLoaz2VKq6qrkgF4XjHxbKuB+yrH6VOsqnGB5btPZ+zcL4P7HStQcW+q28hXw3cTW5fOArpmaMNk/iG9RgZyAPOrA8easUAtAFAFAFAFAcl/wB0UUNhCDIquJtyofecBSrYHou4En4j1oDlHYbs+mpGRLm9EKwxlo1Y7mbgse7QnlVVMsF56fQDUf7ne/kF9LCG+7eEuy/6SsoU/DhmH/8AKA7lYXhN1cwksdixSDIG1Q6um1SBk8xljnPv9fIAW9AU/arW1srd5ypcrgJGM7pXY7URQATksR0B8z5UBge0zSabpE0jsp1G9KrLIcZZ28OByPDFFlVA4GM45NYbwsm0IucklzOWSR7Qka+XP0XnH1OKqIvMnOR9IrU3CnTt6fLX5Ll8xbO3PhZyS+3keQJ5OP3flWtWqnmMeBtYWM01WrPM8ejfH7Emo5cRSSFNFFs0lVhH2mkNS3KL7zqPmwFdFSm+CZHqX9rT9qol80C3CkAjJB6EKSPzArdW1XoRHtyxz7Y0moRHpIn5j/OsOhVXI7U9rWdThUXzeCSpB6EVzakuJMhWpz9iSYY86Jsy0s5fEYktVyCBt9cD3h5g/wCOa6RrPnqV9XZtOUt6n5XzxzR5spZFyA5SWJg0cg4PqrZ+mD9fWu28oTjUiVzt6lzQqWlbVx4Pr0O7dlLxdX0yF5wQ/wCMrw0c0bYDr1w2QGHlg4ORkVa5PASi4tp8i+0G8d4ysqsssbFG3Y8ePdkG3ja64b4EkeVZMFpQBQBQBQBQHz9PnXO0Xcyg/ZrcupQnokfhbgHq8mM45wR6UBpNT9htnJKzQ3EsQJJMeFcLz0GcEKOmDn50BrvZ92Hh0qJ1QmSSQ5kkIxuAztAXkAAH6kk+gAF1ommtF3ryNukmk7x8ZwvhVFUZPRVUDPGeTjmgLWgG5YFYqWAJU5XI6HBGR6HBIz8TQHCPbBqq3WpRwKPDZg7zxgvIqPgYJ4ACjnHIYVGuam7D4lxsK0de6i+UdWZyqdvkfSXBZ3lxGLq7WPG48noByT8hXWlQlU4EG92jQtI5qv4LmaOx7E3c+wsUt425bcSZgMZ4QDaD8C2an07OK9o8re9pq0/LQW6uvM0WnezWyTmXvLhiOsr/AAHQLgdfmR61MUVHkecnXqVXmcm/meYtUtYlk+yx2ESRllYTSrE7lCUO2KNJJGIIPvgE5GAc1lnFl/2U1SS5tklkga3Jz92fQHgjIBwR6imWOB4u54GnFmLYzu6FmVUQqqdBvMjKviPAHJ48qaGEsGV1LQNPeeeARPZywR95JMhQRxbsEbgshXJGfDjpnoaxOKlxR2o3FSjLehJpnjsj7OJby1NzJO0TyFWgyox3YByXjDHG8kHhsjaPXFcfDU8buCw/GrzvVU3/AJcjL3Vu8UssMmN8TlGKElCRjO0kAkfMCquvS7qWEz3Oytou9pb7jjHp8jxXDLLTTJsfZLrot7x7WRsJdYaL0Eqg7hny3rj1yVHmebi0qb1PHQ+edobR0bnfXCX9ztaipRQHqgCgCgAmgPIYUB8m9pppYNVuxbvJbs8zoSZQpwz5O5xtAQnxc9BjJOCaAs7qO47P6rEzzd42EklZCx7yNuHUhiNx4bGT1Cng8AD6hoAoAoCFql+lvFJNIcJGhZj8AM/nQ1zyPmw3ZuJJblwA87mRgPw56DOBnA4qou6m/PHQ+j9nrJUbZTfGWp4uZti5wSeAFAyWJOAABySa4UqbqS3UWV/eQs6LqS+RsrPRF0y3F5MqvdsyLvdSY7beQhOAQQqqTuPUnjjOavIQUFhHzC6uqlzUdSo9WXPaW+jZVWw1JpruXAiiiaAxjnJeT7piqKuTgnJwByTmtiOaK+vo4I+8nkRFHBZjtGfhk+fOBk0Bl45Gup1ltNI71iw/lVwiwj3eHDMpkIAAwcfvoC4uLTWUbP2eylQ5wkc7q49CXkQKR16L6UBl9Z1K2kkiXVbOazm2gpKTwvOeJYzkcjzHHPTNAX912StZLOS2jXu45QCzpgu+GWQMXbO8kgck8j0oB+S31B40ge9SOMAqWt4e7mYDAABLFUwPNFFZGMnKri37maa3JJML7cnqwPiVj6kg5J8+vnVPeQcZ56n0Ts5dqtb93zhoeaiHoRm6D4DRNtljYPGw6hgcjrUi2q7kyn2xY+KtmlxWqPpPs5qyXVtDOjBhIgbK9AejD4YYEYPTFXR8yLKgCgCgKXtpqotLG5nYkbImwQcHcfCuD5EsQB8aAru0Op/ovSml2gtBCigL0LnbEDz+HewJPpmgPnbRuxV/qMMt3Eplw+1izfeSsepUt72M8knz88HAF5oXsy1Ca4Rr2MxwRbWkeeTP3akFkG1ifdzxwOvIoD6TtrhZFVlIKsAykeYIyD+VAO0BHW7Uu0YZS6hSyg8qGLBSR8drY+RoDlftu1cuYLGNxtbMtyo67VKmIE9MFgxx18Cnjz41qvdwyWWyrJ3dwo8uZzwCqRvOp9QjFQWFwLnsDaibUDuVWWCPfg+TsQFOPMgZ+Wc1a2dNKO8eE7T3bnXVLOiX1Z1hkBGCMg9Qeh+lTMnmPeeY4FU+FVU/AAUBn+xMkcl9eC+wLgS/yaKUgqsWzbvgDcbnAO8rzwM45yB05eaAh6nq8NvGZJpUjQEDcxAGScAfOgOf9o559UlWJA8WnrzIzDa9yckbVUncIiPMgZyfgaAv0QKAFAAAwABgAAcADyFAYi60qcm5ia2aWeVybe+aXAt0JyNoB3RFOQVQePgHg0HHQx2vxgajeBWZ1HcpuYlmJSBVOSeSc9ar9oNaI9l2Si/4suWn3I9Vp7QWiNXwNv7HNcMNxJZOT3c2ZIMnhXA3SIPmPHj4N61cW1Xfh7z5rtywdtcOSXllw+52YVKKUWgCgMx7TNLN1pd3EM5Me5QCBlkIlA54wSoFAU3tduBLoNxIBjesDAemZ4j/AJ0BhfZj7SrLTtPSCcytJ3kjERpnaCRjJJA5+GehzigNz2Y9rFjfTR26rKkknAEiDbnGdu4MeSM445+tAW3YKAW4urNSTHazlYsnJCPGlwF9fD3hXknpQFl2h1ruDFGgD3E7bIY89cDcztyPAi+I/QDkigI15cxaZZyzychQZJWHvSyHA6sepbCqCcAbVGABWBg4FLdSXE011LxJO24jOQqgYVc+eFwPpVTd1d+W6uR9D7P7PdtR7yXGQtRD0LJfYPURa6niRsJcptDHGAwwVBJ6dCo+JWrm0mpU8HzbtBaypXbcuEtUa68t5nll+1217Pl/uxbXCxwqgJC4AZW3ke8Wz8MCpCeSjRpOzmltbw7GlkkyxI7w7jGpOQgbkkKMDJJyQSODWTI9q+jQXShLiJJFByAw908dD1Gcc4I4oDGpLpcWH727MW4orb7owZHkrjwEAeYOAKA0+j9mbO3O+C3iUnBDgbjjqMMSTjz4oCXLeublLeKEyMyGRmLKqooYLkk8nn0B+vkBGg1sG7e02hmjTc7xsXRCSMIzbRhz1xz0NAQe2va9NPVRtMk0me7jBx082PkuSB6ny6cG0llm0IOUlGPFnMIg2C0jF5GJZ2PVmPJNUdepvzbPqGybPwlvGnz5/E9VxLQWhgFmdGWSJtkqMHRh5MP8QehHoTXe3qd3LJVbWs1dUHT58j6D7IdoI7+2juI+NwwyHqjjhlOQOQfPHI586uj5jJNPD5F0TWTUWgPLUBlNd7MtPpUtiSCdjLEQW6JJuhyWJJICoGyeSD5UB839m7mGyuyL+z78L4WiYlWjYEHOOjdCNrcHNAWPYZVutbt2SERo0/ed1GTtjUAvgHrtAHy4xjHFAfTelackHeFQN0srSO2MFizcZ+S7V+lAQ9OgSW5muSCWQ9whOcBVwzlQeBmTKkjr3S8mgOZe1ztOZ7j7BGcwxYa59Gbh0Tp0U4Y88nA/Caj3NXcjpxZb7FsvE3Ccl5I8TErnnp8MfL+NU81jjxPo1FvXhjkLWpJIWr2PepgY3Dpn94+tSbat3cteBSbb2d4yjiHtLgbLsl2uve73SRteIvEuzaLiE480HvqcZDdTz5jFXCkpao+b1KUqcnGSw1yNfp/bKymA23CKTztkPdsPo+Pz6Vk0La+gSWN435V1KsAcZBGDyDkUBTx2F4Yvssl3EbXaI9qwKJGjHG0knYCV4JC+fAFALZ39hZRCJJ4URTtCmbcQemPeLeXSgKDU+0dldyL3dpc3UijbujSSPar9VZspwcdG45PxoCmvu0dxbqIIhb2f9GC3AmmB4PjOO7XnJO7nBPGRmtZSillnajRqVZqFNZZmbe3cuZp3MszHO5jnHXp+flwPKqyvc7+keB7rZGw42r7yrrL+xMqEekQlDYKAj3k2wbsAhRnk4PpxxzXejDf8pU7RuZW/8TCaXv1+Rr/Zh2nSzugjH7i7IG7J2pKBhGx/p5CE8dFz04nWk3rCXFHk9vW0Hu3VJeWfH4nXteiufDLbSAFOWhZQVmXIJGeGR8ZCkHGTyPMTTzZJ0HWoryFJ4G3I3TyII4IYeTA8EUBY0AUB8x9r7GH/AMo5Y7sgQPcKZDkgBXRWGSOnvDJ8uaA7VoujadocJHeJFvxukmcb5MYXrxkAkcAYG7PnQGh0vW7e6XdbzRygddjA45I5A5HIPX0oCt7W9oItNtjIRznZFGPxu2SBjjjqSfQGtW8am0ISnJQjxZ85XUmWKsVZmJlmLNt3ljk9Bxk88AcVATdRuo/kewnCFrGNpDGizPLxn3ZJGmvlPw+g2ggDHz6/Oo1xFKRebKqyqUcvGOSSaS9eJJqOXAtDA0YPGsilkkX3ZEJVl+RFd6VxKGiKq/2Tb3es1h9UWcvae8cbZ0tLlMYPfRcnByCccdRnjAqwV7BrU8pU7L3MZeRpojie3bJk0u1LE/zc0ka4xjhApA+mKeNpHN9mb3lj1PSTWYIP6Jg4PncyEfkUrPjaQ/4Zvv8At9f8EiHtFNHn7Pa2NuSQdyRkk4zjPT161q76muBvHsvdN4lJIh6je3Fzn7RcyyA/gB2JjnjauM9SOc1HnfSfslxbdmKFPWq3L6EeGFVGFAA9BUOU5S4s9DQtqVGO7TikOVqSBKAKGRazk0Il8ceLwDH4m5x8hjn86k0Vy1KbaNRJ763dFxlr6IjaYhkjkVxlCeDgjOeeAfQ810ryUJpx4kHZVCdzb1KVZeV8NMei5HbPZR2uFxH9ilyLi3QDJOe9jHhDgk5z0DD1PxwLGnUU0pI8bd2srWs6cuX9i0ls/sWprMh2w333cq4479VLRvz7u5QyHHVtnHORuRTZUAUBxb/dC9mmdIr6MD7od3N090sNh+OGJXz94dOTQHNuzNrLrF9FFd3eAqAGSVvFsXChU3cFzkYz1JJOT1AbsO903VVSFzI8NwI8xY+9G/aV548Q4weh+WaA6R7Y7131GGA47uCHvFHOS8jFCTzg4CcccZPrUS8m408dS/7O26q3W9L8qz8zCvZjcXGMnzKg+WOKgxrPG7g9bW2ZCVV1lLV8cpM9omz3pCR5btoA/ICtZNz4R/udKMY0MudbK6PdX9khTcoPxr+0K17mfQlePtks95H1Q0dSh/rE/OtvDVehF/GrL+ogGpRf1ifnTw1XoHtmyf8AzEe/tsf9MfnWO4qdDdbUteO+Mvq0QPvH9lj/AJVt4Wp/tnGW3bRPi/8ATL9gXVoj5n9hv4U8LU93qgtu2j0Tf+mX7Dn25fST+7f/ALta+Hn7vVHT8Xt+kv8ARL9jy+oqPwyH/wCW3+YFbK2b4tepxntqmvZhN/8Aq/2PUt0w6ROfyH+JordP8yM1Nq1I+zRkxv7VKekB/wBZ1H8a27mmvaka/iF7NZp0H82kIJbg/wA2ij/SYn/Cm5QX5maK52rJ6Uor4v8AYcjMx690P2jWrVD3nenPaUva3F6iFJ/6cf7J/jWd+j+lnJ0NpN/zI4+A0mmsDkyc/BEGPrtNbyuY4wokaGxakZOc6vol90x4Qv1WYn/jBSP3AVpvRfGH9ySqVWKUoXGf/JRx9Eix7M3klvf2k+BuEwiYAnDpIe6P5bs4PmPlUq1nFS3YlHt63qzoqtVSUovGVzR2P2vqy6ZJNGCXt5IpkGMjKTL7w/ogEk9OlTzyRtaAKAauIVdSrKGVhhlIyCDwQQeooDhntF9jpTvrqyZe7CtI0DZyuMsRHgHIx0U4+dAU3s77FPb3kVzqEZW1jXvUmUq8LMAHQl03AJjLbuBkAZycEB32h64l7qEzWrhlWOKPvQMg47x2K+o8W344yOOaiXTisOR6LYMK01UjR0b3dei1KBzGmVOXbzHLE/TyqF/ElqtEejqeDo5hLMpc1q39ASCMnHdY+JUYrMnUj+YzRo21WW66DXxHPsEX9Wn7Irk7io+ZNWybOLyqaHu6X+iv5CtHUk+ZKVpQ/QvRB3S/0R+QrG/LqPC0f0L0R6FN59TfuYfpXohc1jLMulDogpvBU4p5SCsHQKAKIBWTGM8RKZDQtYYSCmRgRlB4IzWU2jnUpKaw+BDnssncpXgABWXgc54x0qTCusYaKivsuXeqpSawksRfAcvpGWJmUkOo3KV6hlO4EH1B5+la0HiqsHTasHOxqKS1x9T6K7XQG50+4jiIJmhZUPODvXAPHlzn5VdHzIvaAKAKA8SxhgVYAqQQQehBGCD8KAxcHZO7tSY7C8EVsRgRzxmYwf8AJMXBIOc7WzggepoDknafT7iDUrsXMpnkIiYS7Fj71e7Kqdq+EYxs+ak1AvlndPWdl2137S5R+5mYZCIVaKRXldsyBY3+6znG53ATdnjAyPia7VKEHq+CK+02ncpunTS3pPjpn4a6FtbxFVwWLH1PX91VVSSlLRYR72zozp0lGcnJ9We65k0KAKAKAKAKAKAKAKAKAKAKAKAWsGDxNIFUkkAepOPh1rpTTclgjXVSEKUnNpL3jLMDESCCNh5Bzng+ZrdJqrr1IspxlZOSeVu8v86n0voI/k1v/wAjH/1BV4fLSwoAoAoAoCjtNWZ7+a2AXZDCju2RnfIzbV65HhQnp5j4UByf2tH/AH2I/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fW7KSehMb5wPiA2T8xUS9jmnk9D2aqbt3u9UzFH4n5D/b/biqpLK0R71PDy3pyQtas7JhQyJQBQyFAFAFAFAFAFALQwFAFAFYGRufOPCSD8Bk/v4rrSSzlkK9dXu8U+L6Y++hAeFz/Nljj3pWBH7K5GfpUzvY41l8kUDsqzyo0m3+qUlj0T+x7FmRCIVwZJPAoGBudzgDnAHJx9K1g3UrqS4G9zCNjsuVKb8zX1Z372q2huNPe2X37iWGJD5A98jknpwFVj9MVaHgzYUAUAUAUBQXlgYrxbtNxDoIJkUFuAxaN8Z/CSwOAeHzwFOQKD2r9j5b+GGS35nt2ZkQkASBtoZck4B8KkE8cEcZyNZRUlhnWhWlRqKpHijil/FLCS9zBcQ7fBueNtik+YOME/n0qC7acViOqPVx23bVqiqVHKLxjql78DFvqcPA74kjPvDGc8+gFcp0an6SwttrWa3V3zbXVNZ+iJH6Qi/rE/aFcPD1ehZfjFkv+YhP0lF/WJ+0KeGq9B+NWP8AUQv6Ri/rE/aFPDVeg/GbH+oj0l7Gejqf9YVq6M1xR2p7RtaizGovUV7uMcl1/aFFSm+CM1NoWtNb0qi9Rv8ASMX9Yn7Qrbw1XocPxqx/qIP0jF/WJ+0KeGq9B+M2P9RDTa1ADjvB9Ax/eBWytKvQ4S7Q7PTxv/R/sJ+nIP6z/ot/Cs+Dq9PqjH/EWz/1/wDzL9jy2vQD8ZPyU/5gVsrOqc59pLFLyyb+T/Ys44pmAZbW6IIyCLeQgj1BxyKz4Oocl2ntOefQmRaFfMoZbC5KkZB2gZ+hII+tbqxnzZwfaq3T0hJ+hWa8tzZuEntJUJIALEbST0Adcqfoa28B7zjPtXH8lP1YzrH2q3XfLDEig4INxEzZ6Y2K+7I8xjjnNbxsY82R59q6ufLTR0jRvZXcTJG89ykQZVYrHGWfkZI3OQFI6Z2t58cVvCypxeXqRLjtJd1FiCUfh/k0/Z32V2drMs5MlxKpyjTNkIfUKoCk+YyDg8jnBEpJR4IoqlapVe9OWX7y5s9Nmmuhc3KhBCXS2iBDYDeFpXI43uowqj3VY55YgZOZo6AKAKAKAQigFFANXMCurI6hlYEMrDIII5BB6igPmPt1qUmm313Z2pRYVcMgaKNigdBIyqWThcuceYwOeuQZ3jsb2bto7K3xDGxZA7M6KzMzjexJI8yfkOg4AoC6/Q1v/Z4f7tf4UAfoa3/s8P8Adr/CgE/Qtt/Z4f7tf4UMcw/Qtv8A2eH+7X+FYTMi/oa3/s8P92v8KyBP0Nb/ANnh/u1/hWGBf0Lb/wBnh/u1/hRAftLRIwRGioD1CqFz+QrIJFAIBQBQETUtOiuIzHNGkkZxlHUMvHI4PoaArbPsdYROskdnbo6nKssSgjy4OKAvQKAWgC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0422" name="AutoShape 6" descr="data:image/jpeg;base64,/9j/4AAQSkZJRgABAQAAAQABAAD/2wCEAAkGBxQSEhQUExQWFhUXGB4aGBgYGB4cHBgdIRgcFx8gHx0dHyghHRwlHyAdITEhJSkrLi4vHB8zODMtNygtLisBCgoKDg0OGhAQGy8kICQsLDQsLCwsLCwsLCwsLCwsLCwsLCwsLCwsLCwsLCwsLCwsLCwsLCwsLCwsLCwsLCwsLP/AABEIAPwAyAMBEQACEQEDEQH/xAAcAAABBQEBAQAAAAAAAAAAAAAAAQMEBQYHAgj/xABTEAACAQMDAQUFBAUIAwsNAAABAgMABBEFEiExBhMiQVEHMmFxgRQjQpEVM5Kh0SRDUlNUk7HBYoLwCCU0cnOUorKz0uEWF0VVY2R0g6PD4uPx/8QAGwEBAAIDAQEAAAAAAAAAAAAAAAQFAQIDBgf/xAA9EQACAQMBBQUGBAUCBwEAAAAAAQIDBBEhBRIxQVEGExQikTJhcYGhwRVCUtEjM1Ox4ZLwFkNEYnKCojT/2gAMAwEAAhEDEQA/AO40AUAUAUAUAUAUAUAm6gKvXO0dtZqGuJVTcQFXBZ2JOAFRQXbn0BoCnTX724/4JYlYyARLdyd1nkZxCoaQ8Z97b9aAsLXT70g99dIMkECCEKUGckbpWkDZGFztBxnzxgCPfdlkkO6a6uyAdxHftGvx/VhMDHpigI9r2o0uzRoxexAKSSHuGlcHzGXdnPyH0oCPB7V9KdgqXRZmOAqwTkk+gAjyTQFhb9u7J5e5Dy95gHa1tcKQCcAndEAq58zgUBZz67bopZ5VVVGSzZAA9SSMAUB603W7e4AME8Uuc42OrZwcHgHyNAF/BOwPcyqjcYDx7l65OcMDyMjIPHXnGCBWvr7W+ftsQhTOBMjd5CevvHaHi6cl1CjIG8mgLy1u0kRXjZXRuVZSCp8uCOKAdBoBaAKAKAKAKAKAKAKAKAKAhajqkcG0Oxy3uqqs7tyAdqICzAZGSBxnJwKApJrK8u2+9c2lvkfdRENNIM875RxECONsZJ/0/KgLGy0m1tAXRI4/6UjHxNnAy0jksxPAyzHPFAT7O4WRVdGDKwDKwOQQehHwIoCRQGU1/WtOtQxvZ4ySeVkPeHggYWIA425Hur6k85NAJpna20KL9kindCNwENpKq4P4gWRVI+WSaAdTtYxdlNhfBR0fuRhvhgNuH1HlQE1O0Eews0dzGB1DW0pOBznwI2f8aArH9o+nCQRPcd05GQJoZYuOTkmRFAHBxk8nigLWSzs71SxSC4VlALYR+OoGefXPWgKmXSrmzkM1pI80RbdLaysXOM8mB2OVYc+A5BwBx1oDWAUBR6j2WiYZgLWsozskhO0BiAMtGMRy9MYcHjOMdaAh23aKa3O3UIREu8It0jAwSE4C5XcXgJzjx5XIxv5GQNVQBQBQBQBQBQBQBQBQCE0BUdodftrJBLcOFz4UAGZHJIG1FHiYk7cgfAmgK22ur+7i3xrHYqwynfIZpsHOC0YZFjPQ4LPjzHOABTatb6dZsr6jcyXc2cIkx7w7s5Gy3QBQ2GAzt8xyM8gWNn2ivro/yfT+7iOMTXUvd555xCqs/TkZK/uoCPd9ibm73C/1GWSJh+ot4xBGOCCCcszjJHU+XOc8AWul9ndP01C8UMMCr1kY+Ie9/OOS3Qnz6cdKAjah7S9MhAzdo5bOFhzKTjHHgBCnnjdjPPoaN4Mxi5PCWTJXHtoO7EOnSMmAd0syxn8gj8fHP0rjK4px4ssaWyLypwpv5jT+2icf+jM/K6B/+1WFc03zN57EvYauBItPbDbyrsvLKaME+IYEyYHIzwCTkD8PBxXRVYPgyJUsbin7cGvkP6K2iXzk2MxtbjA5hLW78knlSAkvPUYby6ZrcivTiaaCz1G2Q7Z470LnakydzKR5DvVJVj5ZKDrkmgDR+28bOkF1FJZXL+7HN7rnIBEco8D8kehORxQGp3UBCN5DM0sGVdkA7yMjOAwyCVPVSPPkcEdQaAY0OwkgMkZYNACDBkncinO6M56qpAKtno23A2AkC2oAoAoAoAoAoAoBqeZUG5mCqOpJwB5dT8aAyc2u3F8TFYo0cXR7yRcAD/2CN+tYjOHOFGVPizigLfSezkMLCVt004GO/mO+TGMeE9EGPJAoPnk5JAz2sMGlczX07LuKLa2SNkDJIDtGGfeR1bKAZwPUgXeh6La2ytLHaRWpI8XCA4HTLKSB+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plOTGck+Fty9ANoAoakqRbfUUHvRzxglT7lxbMTtJHmORjjKOB+JTyAzouqzwSi1vyrNgdzdAbEueu5SgG2KVRjw7vFkkdDQGpBoBaAKAKAKATNAU+t9oY4GWIAy3LgmOBCN74BOTk4ROMb2wP8KAp7bsu92/f6oschVj3NsrM0MQ5G5s4EshGPERgeQBzQF32g7QQWaBpm5JAVFG6RyTjwIPE3rx5AnyoDNXVjeag2blmsbIDJhWQCabkZEzqcRrgHhG6PycjgMlbc+0Sys4e40+LvhH4UCeCH1J7053Dk5IBJb55HKpWhT4sn2mzbi6/lx068vU5zrmsXN8c3cxdc5ESjZEv+qD4vm2TUCpet+yersuzVKniVd7z6ciEqgDAAA9BUOUm+J6enShTWIrAtanUWgEoAoAoAoBawYGLqQqNwPmOP4fE9P313pRUnhlXf1KlBd4uq0+3zG3O5xsYpPHhldeqHrwfjj8q7U5yo+bkQL22o7Q3qL0qRS16Z5HeewHaN7+z3OyLcx5SQAZAbna+wEHawwccZ5x61aRmpRyjwVxRnQqSpy4o9zIbpRNDsW/tWMZ3Ahd2AXjbByYpFIIPONyN1XFZRyLrUNNW7tmhuY/DKm10znHyIHUHkH1ANZBA7I6tvWW2kYtcWjCKUt1cFcxydBw6YPTruHOMkDRUAUAUAjGgMnrXaV3uDZWID3GMyynmO0U9Gf+m5Huxg845wKAl6F2dt7ASyl2aR/FPcTvl2CjHiY4CoAOgwB9KAi2OtXl5se2iWC2bnvrgEySDy2QqQVU+TOw4524xkCg127sdIczMWu9SkU7O8bdIfkQNkEfiJ4C8E4BxWHJRWWdKNKdWShBZbOe9pe0N1qAAumURg5EMYITPPvHq5x6nHwquq3rziB7Kw7NU0t+41fRcCtUYAA4A8qgOTfE9XTowpxUYLCFrB0wFAFAFYCYVkxkKGciUMhQC0MHmQgDJGcc9M1vDLeCPcbsabk1nGpWRN3YaaTwjnav4jn1+PAwPIVMk+8/hx1955u3fhXK8r+VPOI83nr9jTezfWpbS+ikJAiumWKZOeM+GI8D3gx/6R6ZyJNCcc92uRTbWs6sqfjJ6bz1XTodg1QPDqllImNtyssE3PUpG1xEceZG2UZ9HqUefNYRQGVuIxDq8bBv+FWrqVJ4zA6MpHqSJW+QX4mgNXQBQBQGc7XaxNGEgtFD3c+RHuB2RqMb5XIGAq5GAfeJAGelAWGkaYltFtXk9ZJGxvkbqXdgBlj1z/gKApZJE1MqNpewTDl24S4dT4QAeWiQjeWI2sQuMgGgMh239pLP9zpzjaR47kc7SGxtjDDk4HvdMEYqPWuY09OZbbO2PWvGpLSPU50qcliSznlnYlmY+pY8n61VVKsqjy2fQLLZ9G0iowXz5nuuSJ4UMhQxkBWUmzWUkllhp6NcSiG3RppT+BMHHXqxO1Rx1JFSIWtSRS3m3rWgtHvPojVaV7MdRnwZWitF9D97J5+SnZ5D8XQ+oxU6FnCPHU8zc9pbmppTSivVk5vYxcDkakCfIG3wCevP3hwPpXXw9Phgr47YvU894zH6rpN1ZMqXkXdlyQjqQ0cmOuCOh+BwfhUCvaOPmjwPV7K7QQrtU6+kvoyORUI9OnkShjeSFpgzki3F8Fyq+KTyUdfr6Cu8KEnq9EVV3tSlTzTp+afRfcZsrN875iGbyXyX5eWa3qVUluU9ERbLZ9WpLv7t70uS5IfvbV59tvEN0szKiKPmCTx+EAZJ8gK2soNzzyOXaO5hC17vOr5H0P2pjJNowByl3Gdw/CG3RnnyBDbT67sedWx8+E7d3zW9obhC33EkUjbcnMfeqsmQOqiNnP0B8qAjdrp+7utLJGc3bLx/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I1Mp2beszzV52mpQ8tFbz+htbL2Ron3t/ekxqAWSP7qMdcguTkrnHPhPX6T4UYR4I8nc7Vurh+eWnRGk07U1TEGk2O6McGYjubcYXg7ypeY9BlQc9c+ddSvwWVv2dnlJa9u5HzjEVsWt40IHqjd6xznq+PgOAAEtuzUtqd1tdzyAklorlzMrDIOFYkPGeMBssBkkqaAdvLaDVbEq6sI5VOQQBJE445BztlRuCPIg0C0Pny7JtZZredstA5QyYOHweDx0OMcVXV7XMvKe32Vt1RoYr50/N1GRqyEeFZGz0AQ8/U8Vx8I/wAzRYPbtGUf4cJN8vKxD30o/qR+bH/u0/hUv+5mr8der+lH1k/2JNrarGMKOvUnqfma4VKsp8Sxs7ClbLyrXm+b+I8is7LHEjSysQFjQZJ5AyfRefePArpRoSqHDaO1qVlHXWXQ677OuwItP5TchWvHGABysC9NqHzYjhm+g4yTbQgoLdifObu7qXNR1J8ehe6xqqvdQ2UeGkLLNLg/qY42EoLfF3CIB18RboK6EZDHtVnZNKu9ib3dViVR1JlkWHjHU+PgUBM1/TzNc2J25WGZ5WJBwMQvGvOMBt7oQCRnDEdKAqNJnEmvXu0H7q0gjc44DFmlAz8VbP0PpQGjkvGN0sKdFjMkp9MnbGvT8R3nqD938TQEDtzbGa1Nsr7WuXSHjqVZwZccHkQiQ5xxjNAN9po5mWKztG7kyAhpVH6iFMA7fIO2Qi5x1Yj3aGGUXbK/h0fT1tbT7uWXMcIBBbJ9+VieSQMnd/SKj5azkoxbO9tRderGmuLOQ28KooVRgCqKpUc3ln1W1tadtTUKawhytGSgoGeJpNqk9fQeZPkB6knjFdKcHOW6iHeXULai6s+R1DsT7P4Ut1udRCvIy94Y3P3UC8MMg8FgBks3A5HxN1SpQgtD5pebRuLp5qPTpyNDbyz6gim2Z7OzxlJAoWabDYGxGGI4SoyCy5bIIAA56EEkt2bsokBum7/YXbvLyTvMbvE3v+BRgDgAABQfjQFc+v3t6+ywh7iDkG8uEI/uoG2s2DxlsCgLjSIEQ5e8a4kLEgtIgxnjCxx7Vxg+YJoCB2lv5LW+sXWQ9zcSG3lib3clWdJFJPhYEYIx4gfXBoAtoPs2rSYyI72Hfj8PfREKx5PDNGy5wBnbk5xmgML7RuxF4t3JdWkffwy+J4lPjRsAEgHlg3XAyc5GMYrhWoKoi12dtadn5Wt6PQxBjlUlWtrlSDggwPx+QxUF2dQ9VT7SWWNU18h63srmXiGzuZDwP1TKBnpktgAdefhSNjPOrMVu09rFZgnL6Gt0T2X3kxDXUiW0eQSieOUjOSN3uKfiN1SoWlOOr1KK87R3NXSn5F9Tpmh9mLOwBaKNEbG1pWOXIz5u3PJPy6DyFSsJLQoJTlKW9J5Y1qGsTyyGCxjBIHjuZP1EeQfc85nHHhXwjOCw6Vk1JvZ/QI7RCF8Ur4M0zcvM3OWZvqcDoBwBQFFqFwuoXsdvEwe3tHEt0wGQZQMwxq2eSDl2wDjaoyCTQGnl1BUhklYMFQOSDjJCFhkc4w2MjnoRQGU9k2nyCCW9nXE19IZmHUqnIjXPoFJI/wCN9ABf6Ewee7k8P60RAhcNiOMcMfPDtJjywficgVOogz61bLltlpA8xA4BebMC7vJsIJMYwQc84JFATtBZnvL+UnKB44Ix5Yjj3seT73eSup6e6vzIHIvaHqD3GpzlvcgxDEPkAzk8+bng+gHnVfe1OEUex7L2Se9cSXuX3KGq3J7QShkKGGEDYntSeALqHOeOO9HWpllpVPN9pWnZZ96O7dt9MSZEaeRvs0TbpLddv8pfcgiQliBjfxsJAYsuegq2PnwX3aN7K1E14gM0khWOCDLksSdkaHALttAy2OpbHGBQEOx0NpT9u1VE71MmOHO+K1UegxhpDjJc5PTGMUBPv7Ce8fbL91ZgglAT3tyMZw/Tuo93VRlmHB28qQJt12YtHgEHcRrGvMYRQpjbqGQgeBwTncOc0BnNatRfWceXVp7K6jMhbC7WikXvC3JAzFl+vmKAve2egG8t9kcphmRxJDKByjrnB9cEEg48j59CBXWPaea3jjTUoJEmyFaSGN5YX6eINGDs9CrAcg4yMUBOt+3OnMoYX1rgjPimRT9VYgj5EUB5k7cafuCrdxSMQTiEmU4GMk90Gx1HXFAD67NNFus7WQswO1rkGBF6YLBvvCOc+FcEA8jjIHqx7NFmEl5O904IZVYBYUI80iHBPAILlyMZBBJJAka52ktrPb3z4dyFSNQWkfJA8Ea5Zuo6CgKObTL3USwuj9lszj7mJj38wPOJZP5sDgFE5OWBOMZAvW0YQWv2eyVbfjarKo+7zwXwfefHTOcnGeMmgIeq9mg9nFZxEJCpiVwc+KFCCyZHXcAAemQT60BpAtAZnsAh+zyuzFjJdXLHPli4eID8kFAWltpZW7nuN2RLHCm3HTu2lOc+ee8/6PxoCv0a5RLa4nTxDvrmRuo3FJnQ9enCY/fRGGcAt52kUSP775dvizHcTjyySTVJcPeqM+pbIpqFlTWMafVnuuBahQwKKJZZrN6FVfputW6cDI5Jxhs9T59RU6m8VzzF5CVXZTb5a9eDO86/qPfXeiwuoKXDSTuM8Zit+9QfEB2DfNBVoeDJGoRE63aFgSq2kxTIyA/eRqxXyDbWwSOcN6GgNlQBQCGgKiXs/H37TplHkAWXGCkyjgCRCMNgcbuGxxnHFAQoJjYMqSyFrVyFikf3oWLHEbt5ochUbGRjaxOQaA0gbNAMTWsbY3IrYIYZUHBHQjI4I9aArtV7R2dmN088UXkAWG48gHCjxHGRnA4zzQFVa9qri5/4LYTbefvbo9xGehUgYaRlOTztHSgNHZF0jHfujMB4mVCi/kzNj6mgM9eX0clwHtbJbmdfD9pKqkcfhbA78gs3VgRGGxkg4zyBPbSZ5lAuLhl9UtvugRk8bzmTpgZVk6Z4zgAWljZrEgRM7Rn3mLEknJJZiSSSSSSaAk0AUBjvZPC8emQpKcyK86uSc5YXUwY58+c80Br0bIyOlAcp/TKnsvcXBUgSi4wByVM15Ii88cAuMn0BoEc3RcAD0AFUE35mz69bU+7pRj0QtaEgWsGBi8OFJwSB1AOM/XyFdqCzMrtpzUKDk1lIrJpvuJWYjDDC44XoRhR1PxNTtzNWOOR5x12rGtKo9JLEenwX7neNNsg+iWMuD3lvDDOhGNwKKGYKSQPGm5OTjxVPPHGh112eGO5tsyNERKir1ljIw6geZaMkqDxuCdMZAFzaXSyorowZGUMrDoQRkEfDFAPUAUAUBT9prJ5Ivu445WU/qpf1cqHwujcHqpJGQRuVc8ZoCgnexVAkiXdnls92nfxc4BODbsYyMMM7CRnjqKAbENgYnYfb7mM4BQm9mB8QPCtkZBwfhQDh7qJzLb6I5lHKyCK1jLZBGdxkEi5BI5XPJBFAOra6rcOTLNDZw9AkC97MR05kcbFIwCCqnhiD0FAW9l2ZhWMpJ3lyG977S5mDH12P4F+SqBzwBQFyEAoBQKAWgCgCgMz2PkEVi7vkBZrtzxzt+1zNnHy5oC40J91vC2AC0asQOgLKGOPhkmgOPRRFuxmFBJwTgDPAvyxPyABJPkAaAx6NkAjzAP7s1QSW62j69Qqd5TjNc0LWmTsngQ8VslngjnOpGOreEVtxcxyNhQZT/RB8P18v8alQhOCy/Kvqefurq1uau5TTqPovZ+LHEsS7BpsHHuoB4V/j5UddRWIep0hsudWSqXWqXCK4L9zu/slG7SLYNllIlAD5OU7+QKOeq7MADpjFWqPntTd3nu8Bz2TSn9HJEzbzbySwb/JxHIwUgeQ27R59KyamU7AazMmgQ3IJb7G7l1LE95CGO5eoGVRsqDxmNBQHXFFALQBQBQBQBQBQBQCE0ABqAWgCgCgCgGbqBXRkYZVlKsPgRg/uoCr7Fzs9jbF9u8RhHCnIV0+7dep5VlIPPUGgM/pWjr+jr3TlBHdtcRhV4O2UtPHtzkYKyKPPofiADOE2FtmNcSyDA5XK+E5wRyuRz5VVVpyU3mKPf7Mt41beHd15LTgnHT6EkWh/rZD9V/yWuHfr9K/38yyWz586836fsDWCH3gW/wCMSf8AE08RPloFsi3f8xb3xbHBsQfhUfQCtcVJvqd14a1jpiKXwLvsn2Wm1KXaoeK2XBlmKlSQeQsW4YZj5nooOfQGfQtceafoeU2t2h3l3Vs/i/2O23csVhaFY9qiKPbEnLEnG2NQM7nJbCgDJJIA5qeeSIvY/SXsdNgt0RO9SLlWYhTI2XbLAEgbyeQDjyFAUFxoJstHi0yMNJLODBuAyqmQs8rnphEUuRnrhR5k0B0MGgFoAoAoAoCNLeovDOinIGCwHJPA58zkY+dAPg0AuaIEHU9PMwIWaaE4GGiZQRzno6svPTkHigIHZS5mImhuHDy28ndlwm3epRJEYjJG4qwzjjOeBQF9QBQBQBQCE0BjNBlNley2Ume6uHeezbkjJBknjJxgMG3OB5hieDxQFlq1lcLdRXFqIyGHd3KMdrSR7soytjhoyznaeCGI64oDkvt8itIJou6j23khMkjo+3wjgFlHBZjnB4PhOc5rDSfFG9OpOm8xbQdj/Zte3dsk73CQ94NyI0W9ip6E4YBc+Q54x8q4eFp9C2p7evoL28/E0dx7KYYk7y4vpgijx7ERevHB2sepHkT5VlW1JcjnU25fT/Pj4DOkJoUEisttcyS5UqZra4kbOOCAykZOc8DrgjoK7JJcEVs6kqjzN5N22o3VwuLSIwjkd7dRsuOONkGRI3OR4+7AxkbxgHJoetI7JQwy/aH+/uiSTcS4LjPGE8o1A8ICgccc8kgcauO3+o3LvLFdNDEzN3SLGnCBiF3Z3eLHXmola63JbqR6LZ2wHd2/fSljovgPdmfazewxh7rbcRBtr+ELKo3YJUjCsefdIHQcjmu3fR39wr3s2p4V3CfB4aO4WmpR3CM1tNFJwcMjCRQ3x2nkZ6jIrqVmSqt9cmguIre9EeZyVhmhDCNnUFijq5PdMRgKNz79rdPdoZNMDQBQGe7c6hLBat9n/XyskMJIJAeRwm44B4UEt0Pu0BVwnTdHAaeWNbiQFnlfBmmPVjwN20noB4RwBQLXRETUPazp620k8cpdlB2RsjoZWGOFyvTJGT5UBzGHt5qk0sxe6aMBuFiVNoPUgb1ZsD4nzqHXunBJx5notmbCjcVKkaza3McDb+yXtPd3F1cwXU3eqsayIWChh4tpHhAGPp6V3o1e8jkrdp2Xg7h0lw5ZOgWWnut7czHHdyRQIozzuRpy2R5cOv8AsK6leW9AFAFAFAQ9YMohkMABlC5QE4DEchScHAbpn40BXzQxajaoUkkjDFXR48LLE6NkjxBtjggxspHm6nzoCum1LUbfIe0S8GRse3cRNjHPeRynCnPmrEH0HSgPnb2janJc6nPJcI0RDKhiJBMaqoG0clc9TwcZYnzoDpkPt3t40CR2cuFUKoMi4wBgZOM+VAb+wuNUnCSEWVuhAIH3k7MCSc5DRKoxggeLOecYxQFjNpc8m4NeSJnGO4jjTbjHTvFkJyRzk+ZoCug7Cxbmae5vboMc7Jrg92DgjiOMIvn6cYGMUBZaj2hhTvo1mhNxHGzdz3il8hC/KBt2MYPyNAfNWg/qI/kf+sap7r+az6T2f/8AwR+ZG7kvbzKvXe37mzXZySrxb6FXCjKrsytGPHel/cvLsQQXscunTlM20T7oXBCSFSjqR9MlHzyx9RUq5qumk0UOx7CneTlCeVhcjsvYtzqulWctwzCTcH3oQG3xTMu4HGBv2kMMdGYfGpBUG1AoBaAh6lpyz93uLDu5FlXbjkrnAOQeOaA4n7W4wdXyedtsmM+WXkziol5NxisHoezlCFS4lvLOhnv09HHos+mGKUztLmNggKhe9ilyW4IyFIwoPTnArtCrGUM5K252fWpV3SUH7tORVaUTmXPXfz+yKrbrGI46HtNibzlX3+O99jceyUf77j/4WT/tI6l2PsFH2pS8TF+47tUw8wFAFAFAFAIRQFDd6CySGezYRSnJeM/qJySMtIq8iT0lXxdN28ALQC2eo3Qz9pto4kUMXlScOgAycgFAx4x1A8/hkD5a7d6glzqF1NEco8rFT6jpn5HGR8KAse3t1pjLbR6YjgIjd7I4O5y20gHPUrhuQMeLA4oD6G9lTSnSbPvgQ/d4567A7CP/AOntNAW2p6fPKSFuTDHn+bjXvOnTfIXXrz7nTj40Azp/ZpIs7pbifcPF387yK3UHMZPd4OegUDpgDAoB6MWsTi1VYUaRXYRKqjcufGdoGMEtznrz8acgfNWkRMkYjcFXjZkYHyYMQR9Kp7tPvWfRez1ROxjnk2hmxl2GYDLYkPAIyMgHzPzrrVpue6/cRbO7jauvHj5uA9ZFskiJEB88jcfyH+Nc6iSWHJskWU5SqZhSjFPi8rP0Nd2V9oVxp1slqlmkyRl9r97t4aRpMEFTyCxGfTFToXMJLOTy1xsK7hNqMcrlgtv/ADz3X/q5f+cf/hW3iaXU4fg16/yMdHthuf7BH/zj/wDXWvi6XUkR7PXzXsr1I2oe1S/fiKK2hGMEsXlbPqPcUfIg1o72nyRJp9l7pvzNL6mMvZZZpHmmleSZ+rt0AzkKq9FQc4UdKiVbl1HqtD0VlsWNpFunN7z5kNZZFz3gQr/SU4x8weKxuQnpBvJt4m5t3m5UXH9S++TxYOB3jk4VnJBPAPAHGflW1dN7sVxSNNm1IQdatN4jKWjemfgbb2SuDq+B1FrJn6vHUmyT3Dz/AGnnGVzFJ8EdwjvEaR4gwLoqsw9A5YKfrsb8qmnmh+gCgCgCgCgCgObe3rV3g0zYpI7+RYyQceHBdh8iF2n1BI86Aj9kex1gdEgW6EYWWPv3lYhGRmGdwc9NqkLnpxyKAg9nPYpYb0mNy11FjIVdoR89MshOV88A8+uOoHXYowoCqAABgADAAHAAHkKA9UAUBg9fiR9ZspRx9jt55ZyOcI692inByD+sbpzjz8gOKRyCYvNgqJJpJVXPQM5YA+uKqrqbVV46Hvth2m9ZRcs8W0Ntp0O7lFLNk89T61yVerjjwJr2VY7+ZRWZZZ5bSYjyAV4/CxFZV1UXHUxPYNpJ5jmPwZ4XSMDCzTD/AFv/AArZXeeMUcFsBRXkrTXz/wAHpLBwP17/AFAP+NJV6b/Ijansu7gsK4l9ByO1cfzzH5qtaurT/Sdo2N4v+ob+SGX01yc/aJPpxW6uYL8qI09jXE5bzuJHn9Fv/aJfz/8AGnio/pRr+B18/wA+XqOppa5G93k+DtkflWruZP2Vgkw2NSUl3s5T90np6YJcbKQQCDjggY4+lcWprVlhTnQqRcI4aXLoaz2VKq6qrkgF4XjHxbKuB+yrH6VOsqnGB5btPZ+zcL4P7HStQcW+q28hXw3cTW5fOArpmaMNk/iG9RgZyAPOrA8easUAtAFAFAFAFAcl/wB0UUNhCDIquJtyofecBSrYHou4En4j1oDlHYbs+mpGRLm9EKwxlo1Y7mbgse7QnlVVMsF56fQDUf7ne/kF9LCG+7eEuy/6SsoU/DhmH/8AKA7lYXhN1cwksdixSDIG1Q6um1SBk8xljnPv9fIAW9AU/arW1srd5ypcrgJGM7pXY7URQATksR0B8z5UBge0zSabpE0jsp1G9KrLIcZZ28OByPDFFlVA4GM45NYbwsm0IucklzOWSR7Qka+XP0XnH1OKqIvMnOR9IrU3CnTt6fLX5Ll8xbO3PhZyS+3keQJ5OP3flWtWqnmMeBtYWM01WrPM8ejfH7Emo5cRSSFNFFs0lVhH2mkNS3KL7zqPmwFdFSm+CZHqX9rT9qol80C3CkAjJB6EKSPzArdW1XoRHtyxz7Y0moRHpIn5j/OsOhVXI7U9rWdThUXzeCSpB6EVzakuJMhWpz9iSYY86Jsy0s5fEYktVyCBt9cD3h5g/wCOa6RrPnqV9XZtOUt6n5XzxzR5spZFyA5SWJg0cg4PqrZ+mD9fWu28oTjUiVzt6lzQqWlbVx4Pr0O7dlLxdX0yF5wQ/wCMrw0c0bYDr1w2QGHlg4ORkVa5PASi4tp8i+0G8d4ysqsssbFG3Y8ePdkG3ja64b4EkeVZMFpQBQBQBQBQHz9PnXO0Xcyg/ZrcupQnokfhbgHq8mM45wR6UBpNT9htnJKzQ3EsQJJMeFcLz0GcEKOmDn50BrvZ92Hh0qJ1QmSSQ5kkIxuAztAXkAAH6kk+gAF1ommtF3ryNukmk7x8ZwvhVFUZPRVUDPGeTjmgLWgG5YFYqWAJU5XI6HBGR6HBIz8TQHCPbBqq3WpRwKPDZg7zxgvIqPgYJ4ACjnHIYVGuam7D4lxsK0de6i+UdWZyqdvkfSXBZ3lxGLq7WPG48noByT8hXWlQlU4EG92jQtI5qv4LmaOx7E3c+wsUt425bcSZgMZ4QDaD8C2an07OK9o8re9pq0/LQW6uvM0WnezWyTmXvLhiOsr/AAHQLgdfmR61MUVHkecnXqVXmcm/meYtUtYlk+yx2ESRllYTSrE7lCUO2KNJJGIIPvgE5GAc1lnFl/2U1SS5tklkga3Jz92fQHgjIBwR6imWOB4u54GnFmLYzu6FmVUQqqdBvMjKviPAHJ48qaGEsGV1LQNPeeeARPZywR95JMhQRxbsEbgshXJGfDjpnoaxOKlxR2o3FSjLehJpnjsj7OJby1NzJO0TyFWgyox3YByXjDHG8kHhsjaPXFcfDU8buCw/GrzvVU3/AJcjL3Vu8UssMmN8TlGKElCRjO0kAkfMCquvS7qWEz3Oytou9pb7jjHp8jxXDLLTTJsfZLrot7x7WRsJdYaL0Eqg7hny3rj1yVHmebi0qb1PHQ+edobR0bnfXCX9ztaipRQHqgCgCgAmgPIYUB8m9pppYNVuxbvJbs8zoSZQpwz5O5xtAQnxc9BjJOCaAs7qO47P6rEzzd42EklZCx7yNuHUhiNx4bGT1Cng8AD6hoAoAoCFql+lvFJNIcJGhZj8AM/nQ1zyPmw3ZuJJblwA87mRgPw56DOBnA4qou6m/PHQ+j9nrJUbZTfGWp4uZti5wSeAFAyWJOAABySa4UqbqS3UWV/eQs6LqS+RsrPRF0y3F5MqvdsyLvdSY7beQhOAQQqqTuPUnjjOavIQUFhHzC6uqlzUdSo9WXPaW+jZVWw1JpruXAiiiaAxjnJeT7piqKuTgnJwByTmtiOaK+vo4I+8nkRFHBZjtGfhk+fOBk0Bl45Gup1ltNI71iw/lVwiwj3eHDMpkIAAwcfvoC4uLTWUbP2eylQ5wkc7q49CXkQKR16L6UBl9Z1K2kkiXVbOazm2gpKTwvOeJYzkcjzHHPTNAX912StZLOS2jXu45QCzpgu+GWQMXbO8kgck8j0oB+S31B40ge9SOMAqWt4e7mYDAABLFUwPNFFZGMnKri37maa3JJML7cnqwPiVj6kg5J8+vnVPeQcZ56n0Ts5dqtb93zhoeaiHoRm6D4DRNtljYPGw6hgcjrUi2q7kyn2xY+KtmlxWqPpPs5qyXVtDOjBhIgbK9AejD4YYEYPTFXR8yLKgCgCgKXtpqotLG5nYkbImwQcHcfCuD5EsQB8aAru0Op/ovSml2gtBCigL0LnbEDz+HewJPpmgPnbRuxV/qMMt3Eplw+1izfeSsepUt72M8knz88HAF5oXsy1Ca4Rr2MxwRbWkeeTP3akFkG1ifdzxwOvIoD6TtrhZFVlIKsAykeYIyD+VAO0BHW7Uu0YZS6hSyg8qGLBSR8drY+RoDlftu1cuYLGNxtbMtyo67VKmIE9MFgxx18Cnjz41qvdwyWWyrJ3dwo8uZzwCqRvOp9QjFQWFwLnsDaibUDuVWWCPfg+TsQFOPMgZ+Wc1a2dNKO8eE7T3bnXVLOiX1Z1hkBGCMg9Qeh+lTMnmPeeY4FU+FVU/AAUBn+xMkcl9eC+wLgS/yaKUgqsWzbvgDcbnAO8rzwM45yB05eaAh6nq8NvGZJpUjQEDcxAGScAfOgOf9o559UlWJA8WnrzIzDa9yckbVUncIiPMgZyfgaAv0QKAFAAAwABgAAcADyFAYi60qcm5ia2aWeVybe+aXAt0JyNoB3RFOQVQePgHg0HHQx2vxgajeBWZ1HcpuYlmJSBVOSeSc9ar9oNaI9l2Si/4suWn3I9Vp7QWiNXwNv7HNcMNxJZOT3c2ZIMnhXA3SIPmPHj4N61cW1Xfh7z5rtywdtcOSXllw+52YVKKUWgCgMx7TNLN1pd3EM5Me5QCBlkIlA54wSoFAU3tduBLoNxIBjesDAemZ4j/AJ0BhfZj7SrLTtPSCcytJ3kjERpnaCRjJJA5+GehzigNz2Y9rFjfTR26rKkknAEiDbnGdu4MeSM445+tAW3YKAW4urNSTHazlYsnJCPGlwF9fD3hXknpQFl2h1ruDFGgD3E7bIY89cDcztyPAi+I/QDkigI15cxaZZyzychQZJWHvSyHA6sepbCqCcAbVGABWBg4FLdSXE011LxJO24jOQqgYVc+eFwPpVTd1d+W6uR9D7P7PdtR7yXGQtRD0LJfYPURa6niRsJcptDHGAwwVBJ6dCo+JWrm0mpU8HzbtBaypXbcuEtUa68t5nll+1217Pl/uxbXCxwqgJC4AZW3ke8Wz8MCpCeSjRpOzmltbw7GlkkyxI7w7jGpOQgbkkKMDJJyQSODWTI9q+jQXShLiJJFByAw908dD1Gcc4I4oDGpLpcWH727MW4orb7owZHkrjwEAeYOAKA0+j9mbO3O+C3iUnBDgbjjqMMSTjz4oCXLeublLeKEyMyGRmLKqooYLkk8nn0B+vkBGg1sG7e02hmjTc7xsXRCSMIzbRhz1xz0NAQe2va9NPVRtMk0me7jBx082PkuSB6ny6cG0llm0IOUlGPFnMIg2C0jF5GJZ2PVmPJNUdepvzbPqGybPwlvGnz5/E9VxLQWhgFmdGWSJtkqMHRh5MP8QehHoTXe3qd3LJVbWs1dUHT58j6D7IdoI7+2juI+NwwyHqjjhlOQOQfPHI586uj5jJNPD5F0TWTUWgPLUBlNd7MtPpUtiSCdjLEQW6JJuhyWJJICoGyeSD5UB839m7mGyuyL+z78L4WiYlWjYEHOOjdCNrcHNAWPYZVutbt2SERo0/ed1GTtjUAvgHrtAHy4xjHFAfTelackHeFQN0srSO2MFizcZ+S7V+lAQ9OgSW5muSCWQ9whOcBVwzlQeBmTKkjr3S8mgOZe1ztOZ7j7BGcwxYa59Gbh0Tp0U4Y88nA/Caj3NXcjpxZb7FsvE3Ccl5I8TErnnp8MfL+NU81jjxPo1FvXhjkLWpJIWr2PepgY3Dpn94+tSbat3cteBSbb2d4yjiHtLgbLsl2uve73SRteIvEuzaLiE480HvqcZDdTz5jFXCkpao+b1KUqcnGSw1yNfp/bKymA23CKTztkPdsPo+Pz6Vk0La+gSWN435V1KsAcZBGDyDkUBTx2F4Yvssl3EbXaI9qwKJGjHG0knYCV4JC+fAFALZ39hZRCJJ4URTtCmbcQemPeLeXSgKDU+0dldyL3dpc3UijbujSSPar9VZspwcdG45PxoCmvu0dxbqIIhb2f9GC3AmmB4PjOO7XnJO7nBPGRmtZSillnajRqVZqFNZZmbe3cuZp3MszHO5jnHXp+flwPKqyvc7+keB7rZGw42r7yrrL+xMqEekQlDYKAj3k2wbsAhRnk4PpxxzXejDf8pU7RuZW/8TCaXv1+Rr/Zh2nSzugjH7i7IG7J2pKBhGx/p5CE8dFz04nWk3rCXFHk9vW0Hu3VJeWfH4nXteiufDLbSAFOWhZQVmXIJGeGR8ZCkHGTyPMTTzZJ0HWoryFJ4G3I3TyII4IYeTA8EUBY0AUB8x9r7GH/AMo5Y7sgQPcKZDkgBXRWGSOnvDJ8uaA7VoujadocJHeJFvxukmcb5MYXrxkAkcAYG7PnQGh0vW7e6XdbzRygddjA45I5A5HIPX0oCt7W9oItNtjIRznZFGPxu2SBjjjqSfQGtW8am0ISnJQjxZ85XUmWKsVZmJlmLNt3ljk9Bxk88AcVATdRuo/kewnCFrGNpDGizPLxn3ZJGmvlPw+g2ggDHz6/Oo1xFKRebKqyqUcvGOSSaS9eJJqOXAtDA0YPGsilkkX3ZEJVl+RFd6VxKGiKq/2Tb3es1h9UWcvae8cbZ0tLlMYPfRcnByCccdRnjAqwV7BrU8pU7L3MZeRpojie3bJk0u1LE/zc0ka4xjhApA+mKeNpHN9mb3lj1PSTWYIP6Jg4PncyEfkUrPjaQ/4Zvv8At9f8EiHtFNHn7Pa2NuSQdyRkk4zjPT161q76muBvHsvdN4lJIh6je3Fzn7RcyyA/gB2JjnjauM9SOc1HnfSfslxbdmKFPWq3L6EeGFVGFAA9BUOU5S4s9DQtqVGO7TikOVqSBKAKGRazk0Il8ceLwDH4m5x8hjn86k0Vy1KbaNRJ763dFxlr6IjaYhkjkVxlCeDgjOeeAfQ810ryUJpx4kHZVCdzb1KVZeV8NMei5HbPZR2uFxH9ilyLi3QDJOe9jHhDgk5z0DD1PxwLGnUU0pI8bd2srWs6cuX9i0ls/sWprMh2w333cq4479VLRvz7u5QyHHVtnHORuRTZUAUBxb/dC9mmdIr6MD7od3N090sNh+OGJXz94dOTQHNuzNrLrF9FFd3eAqAGSVvFsXChU3cFzkYz1JJOT1AbsO903VVSFzI8NwI8xY+9G/aV548Q4weh+WaA6R7Y7131GGA47uCHvFHOS8jFCTzg4CcccZPrUS8m408dS/7O26q3W9L8qz8zCvZjcXGMnzKg+WOKgxrPG7g9bW2ZCVV1lLV8cpM9omz3pCR5btoA/ICtZNz4R/udKMY0MudbK6PdX9khTcoPxr+0K17mfQlePtks95H1Q0dSh/rE/OtvDVehF/GrL+ogGpRf1ifnTw1XoHtmyf8AzEe/tsf9MfnWO4qdDdbUteO+Mvq0QPvH9lj/AJVt4Wp/tnGW3bRPi/8ATL9gXVoj5n9hv4U8LU93qgtu2j0Tf+mX7Dn25fST+7f/ALta+Hn7vVHT8Xt+kv8ARL9jy+oqPwyH/wCW3+YFbK2b4tepxntqmvZhN/8Aq/2PUt0w6ROfyH+JordP8yM1Nq1I+zRkxv7VKekB/wBZ1H8a27mmvaka/iF7NZp0H82kIJbg/wA2ij/SYn/Cm5QX5maK52rJ6Uor4v8AYcjMx690P2jWrVD3nenPaUva3F6iFJ/6cf7J/jWd+j+lnJ0NpN/zI4+A0mmsDkyc/BEGPrtNbyuY4wokaGxakZOc6vol90x4Qv1WYn/jBSP3AVpvRfGH9ySqVWKUoXGf/JRx9Eix7M3klvf2k+BuEwiYAnDpIe6P5bs4PmPlUq1nFS3YlHt63qzoqtVSUovGVzR2P2vqy6ZJNGCXt5IpkGMjKTL7w/ogEk9OlTzyRtaAKAauIVdSrKGVhhlIyCDwQQeooDhntF9jpTvrqyZe7CtI0DZyuMsRHgHIx0U4+dAU3s77FPb3kVzqEZW1jXvUmUq8LMAHQl03AJjLbuBkAZycEB32h64l7qEzWrhlWOKPvQMg47x2K+o8W344yOOaiXTisOR6LYMK01UjR0b3dei1KBzGmVOXbzHLE/TyqF/ElqtEejqeDo5hLMpc1q39ASCMnHdY+JUYrMnUj+YzRo21WW66DXxHPsEX9Wn7Irk7io+ZNWybOLyqaHu6X+iv5CtHUk+ZKVpQ/QvRB3S/0R+QrG/LqPC0f0L0R6FN59TfuYfpXohc1jLMulDogpvBU4p5SCsHQKAKIBWTGM8RKZDQtYYSCmRgRlB4IzWU2jnUpKaw+BDnssncpXgABWXgc54x0qTCusYaKivsuXeqpSawksRfAcvpGWJmUkOo3KV6hlO4EH1B5+la0HiqsHTasHOxqKS1x9T6K7XQG50+4jiIJmhZUPODvXAPHlzn5VdHzIvaAKAKA8SxhgVYAqQQQehBGCD8KAxcHZO7tSY7C8EVsRgRzxmYwf8AJMXBIOc7WzggepoDknafT7iDUrsXMpnkIiYS7Fj71e7Kqdq+EYxs+ak1AvlndPWdl2137S5R+5mYZCIVaKRXldsyBY3+6znG53ATdnjAyPia7VKEHq+CK+02ncpunTS3pPjpn4a6FtbxFVwWLH1PX91VVSSlLRYR72zozp0lGcnJ9We65k0KAKAKAKAKAKAKAKAKAKAKAKAWsGDxNIFUkkAepOPh1rpTTclgjXVSEKUnNpL3jLMDESCCNh5Bzng+ZrdJqrr1IspxlZOSeVu8v86n0voI/k1v/wAjH/1BV4fLSwoAoAoAoCjtNWZ7+a2AXZDCju2RnfIzbV65HhQnp5j4UByf2tH/AH2I/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fW7KSehMb5wPiA2T8xUS9jmnk9D2aqbt3u9UzFH4n5D/b/biqpLK0R71PDy3pyQtas7JhQyJQBQyFAFAFAFAFAFALQwFAFAFYGRufOPCSD8Bk/v4rrSSzlkK9dXu8U+L6Y++hAeFz/Nljj3pWBH7K5GfpUzvY41l8kUDsqzyo0m3+qUlj0T+x7FmRCIVwZJPAoGBudzgDnAHJx9K1g3UrqS4G9zCNjsuVKb8zX1Z372q2huNPe2X37iWGJD5A98jknpwFVj9MVaHgzYUAUAUAUBQXlgYrxbtNxDoIJkUFuAxaN8Z/CSwOAeHzwFOQKD2r9j5b+GGS35nt2ZkQkASBtoZck4B8KkE8cEcZyNZRUlhnWhWlRqKpHijil/FLCS9zBcQ7fBueNtik+YOME/n0qC7acViOqPVx23bVqiqVHKLxjql78DFvqcPA74kjPvDGc8+gFcp0an6SwttrWa3V3zbXVNZ+iJH6Qi/rE/aFcPD1ehZfjFkv+YhP0lF/WJ+0KeGq9B+NWP8AUQv6Ri/rE/aFPDVeg/GbH+oj0l7Gejqf9YVq6M1xR2p7RtaizGovUV7uMcl1/aFFSm+CM1NoWtNb0qi9Rv8ASMX9Yn7Qrbw1XocPxqx/qIP0jF/WJ+0KeGq9B+M2P9RDTa1ADjvB9Ax/eBWytKvQ4S7Q7PTxv/R/sJ+nIP6z/ot/Cs+Dq9PqjH/EWz/1/wDzL9jy2vQD8ZPyU/5gVsrOqc59pLFLyyb+T/Ys44pmAZbW6IIyCLeQgj1BxyKz4Oocl2ntOefQmRaFfMoZbC5KkZB2gZ+hII+tbqxnzZwfaq3T0hJ+hWa8tzZuEntJUJIALEbST0Adcqfoa28B7zjPtXH8lP1YzrH2q3XfLDEig4INxEzZ6Y2K+7I8xjjnNbxsY82R59q6ufLTR0jRvZXcTJG89ykQZVYrHGWfkZI3OQFI6Z2t58cVvCypxeXqRLjtJd1FiCUfh/k0/Z32V2drMs5MlxKpyjTNkIfUKoCk+YyDg8jnBEpJR4IoqlapVe9OWX7y5s9Nmmuhc3KhBCXS2iBDYDeFpXI43uowqj3VY55YgZOZo6AKAKAKAQigFFANXMCurI6hlYEMrDIII5BB6igPmPt1qUmm313Z2pRYVcMgaKNigdBIyqWThcuceYwOeuQZ3jsb2bto7K3xDGxZA7M6KzMzjexJI8yfkOg4AoC6/Q1v/Z4f7tf4UAfoa3/s8P8Adr/CgE/Qtt/Z4f7tf4UMcw/Qtv8A2eH+7X+FYTMi/oa3/s8P92v8KyBP0Nb/ANnh/u1/hWGBf0Lb/wBnh/u1/hRAftLRIwRGioD1CqFz+QrIJFAIBQBQETUtOiuIzHNGkkZxlHUMvHI4PoaArbPsdYROskdnbo6nKssSgjy4OKAvQKAWgC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60426" name="Picture 10" descr="https://encrypted-tbn0.gstatic.com/images?q=tbn:ANd9GcTYW8LpOFV_CSTYc-E-374zfks77BsBN9KviMIYt11kBQqmL4D4"/>
          <p:cNvPicPr>
            <a:picLocks noChangeAspect="1" noChangeArrowheads="1"/>
          </p:cNvPicPr>
          <p:nvPr/>
        </p:nvPicPr>
        <p:blipFill>
          <a:blip r:embed="rId2" cstate="print"/>
          <a:srcRect/>
          <a:stretch>
            <a:fillRect/>
          </a:stretch>
        </p:blipFill>
        <p:spPr bwMode="auto">
          <a:xfrm>
            <a:off x="404338" y="1964998"/>
            <a:ext cx="1440160" cy="1307949"/>
          </a:xfrm>
          <a:prstGeom prst="rect">
            <a:avLst/>
          </a:prstGeom>
          <a:noFill/>
        </p:spPr>
      </p:pic>
      <p:sp>
        <p:nvSpPr>
          <p:cNvPr id="24" name="23 Dikdörtgen"/>
          <p:cNvSpPr/>
          <p:nvPr/>
        </p:nvSpPr>
        <p:spPr>
          <a:xfrm>
            <a:off x="2672791" y="2407061"/>
            <a:ext cx="5227514" cy="1323439"/>
          </a:xfrm>
          <a:prstGeom prst="rect">
            <a:avLst/>
          </a:prstGeom>
        </p:spPr>
        <p:txBody>
          <a:bodyPr wrap="square">
            <a:spAutoFit/>
          </a:bodyPr>
          <a:lstStyle/>
          <a:p>
            <a:r>
              <a:rPr lang="tr-TR" sz="4000" b="1"/>
              <a:t>marka@oka.org.tr </a:t>
            </a:r>
            <a:endParaRPr lang="tr-TR" sz="4000"/>
          </a:p>
          <a:p>
            <a:r>
              <a:rPr lang="tr-TR" sz="4000"/>
              <a:t>  </a:t>
            </a:r>
          </a:p>
        </p:txBody>
      </p:sp>
      <p:cxnSp>
        <p:nvCxnSpPr>
          <p:cNvPr id="18" name="17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25 Dikdörtgen"/>
          <p:cNvSpPr/>
          <p:nvPr/>
        </p:nvSpPr>
        <p:spPr>
          <a:xfrm>
            <a:off x="1259632" y="260649"/>
            <a:ext cx="1008112" cy="369332"/>
          </a:xfrm>
          <a:prstGeom prst="rect">
            <a:avLst/>
          </a:prstGeom>
          <a:solidFill>
            <a:schemeClr val="accent5">
              <a:lumMod val="75000"/>
            </a:schemeClr>
          </a:solidFill>
        </p:spPr>
        <p:txBody>
          <a:bodyPr wrap="square">
            <a:spAutoFit/>
          </a:bodyPr>
          <a:lstStyle/>
          <a:p>
            <a:r>
              <a:rPr lang="tr-TR" dirty="0" smtClean="0">
                <a:solidFill>
                  <a:schemeClr val="bg1"/>
                </a:solidFill>
              </a:rPr>
              <a:t>İLETİŞİM</a:t>
            </a:r>
            <a:endParaRPr lang="tr-TR" dirty="0">
              <a:solidFill>
                <a:schemeClr val="bg1"/>
              </a:solidFill>
            </a:endParaRPr>
          </a:p>
        </p:txBody>
      </p:sp>
      <p:pic>
        <p:nvPicPr>
          <p:cNvPr id="27" name="26 Resim" descr="Logo.png"/>
          <p:cNvPicPr>
            <a:picLocks noChangeAspect="1"/>
          </p:cNvPicPr>
          <p:nvPr/>
        </p:nvPicPr>
        <p:blipFill>
          <a:blip r:embed="rId3" cstate="print"/>
          <a:stretch>
            <a:fillRect/>
          </a:stretch>
        </p:blipFill>
        <p:spPr>
          <a:xfrm>
            <a:off x="251520" y="0"/>
            <a:ext cx="899592" cy="899592"/>
          </a:xfrm>
          <a:prstGeom prst="rect">
            <a:avLst/>
          </a:prstGeom>
        </p:spPr>
      </p:pic>
      <p:sp>
        <p:nvSpPr>
          <p:cNvPr id="2" name="Rectangle 1"/>
          <p:cNvSpPr/>
          <p:nvPr/>
        </p:nvSpPr>
        <p:spPr>
          <a:xfrm>
            <a:off x="1744166" y="3869940"/>
            <a:ext cx="6034088" cy="1077218"/>
          </a:xfrm>
          <a:prstGeom prst="rect">
            <a:avLst/>
          </a:prstGeom>
        </p:spPr>
        <p:txBody>
          <a:bodyPr wrap="none">
            <a:spAutoFit/>
          </a:bodyPr>
          <a:lstStyle/>
          <a:p>
            <a:pPr algn="ctr"/>
            <a:r>
              <a:rPr lang="tr-TR" sz="3200" b="1" dirty="0"/>
              <a:t>Turizm ve Markalaşma Birimi</a:t>
            </a:r>
            <a:r>
              <a:rPr lang="tr-TR" sz="3200" b="1" dirty="0" smtClean="0"/>
              <a:t/>
            </a:r>
            <a:br>
              <a:rPr lang="tr-TR" sz="3200" b="1" dirty="0" smtClean="0"/>
            </a:br>
            <a:r>
              <a:rPr lang="tr-TR" sz="3200" dirty="0" smtClean="0"/>
              <a:t>T.C. Orta Karadeniz Kalkınma Ajansı</a:t>
            </a:r>
            <a:endParaRPr lang="tr-T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6042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0"/>
          <p:cNvSpPr>
            <a:spLocks noChangeArrowheads="1"/>
          </p:cNvSpPr>
          <p:nvPr/>
        </p:nvSpPr>
        <p:spPr bwMode="auto">
          <a:xfrm>
            <a:off x="0" y="5876925"/>
            <a:ext cx="7494588" cy="571500"/>
          </a:xfrm>
          <a:prstGeom prst="rect">
            <a:avLst/>
          </a:prstGeom>
          <a:noFill/>
          <a:ln w="9525">
            <a:noFill/>
            <a:miter lim="800000"/>
            <a:headEnd/>
            <a:tailEnd/>
          </a:ln>
        </p:spPr>
        <p:txBody>
          <a:bodyPr/>
          <a:lstStyle/>
          <a:p>
            <a:pPr marL="533400" indent="-352425">
              <a:spcAft>
                <a:spcPct val="5000"/>
              </a:spcAft>
              <a:buFont typeface="Wingdings" pitchFamily="2" charset="2"/>
              <a:buChar char="Ø"/>
            </a:pPr>
            <a:endParaRPr lang="tr-TR" sz="1300" b="1">
              <a:solidFill>
                <a:srgbClr val="CC3300"/>
              </a:solidFill>
              <a:latin typeface="Calibri" pitchFamily="34" charset="0"/>
            </a:endParaRPr>
          </a:p>
        </p:txBody>
      </p:sp>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11 Dikdörtgen"/>
          <p:cNvSpPr/>
          <p:nvPr/>
        </p:nvSpPr>
        <p:spPr>
          <a:xfrm>
            <a:off x="1259632" y="260648"/>
            <a:ext cx="5040560" cy="369332"/>
          </a:xfrm>
          <a:prstGeom prst="rect">
            <a:avLst/>
          </a:prstGeom>
          <a:solidFill>
            <a:schemeClr val="accent5">
              <a:lumMod val="75000"/>
            </a:schemeClr>
          </a:solidFill>
        </p:spPr>
        <p:txBody>
          <a:bodyPr wrap="square">
            <a:spAutoFit/>
          </a:bodyPr>
          <a:lstStyle/>
          <a:p>
            <a:r>
              <a:rPr lang="tr-TR" dirty="0" smtClean="0">
                <a:solidFill>
                  <a:schemeClr val="bg1"/>
                </a:solidFill>
              </a:rPr>
              <a:t>FİZİBİLİTE DESTEĞİ</a:t>
            </a:r>
            <a:endParaRPr lang="tr-TR" dirty="0">
              <a:solidFill>
                <a:schemeClr val="bg1"/>
              </a:solidFill>
            </a:endParaRPr>
          </a:p>
        </p:txBody>
      </p:sp>
      <p:sp>
        <p:nvSpPr>
          <p:cNvPr id="13" name="12 Çentikli Sağ Ok"/>
          <p:cNvSpPr/>
          <p:nvPr/>
        </p:nvSpPr>
        <p:spPr>
          <a:xfrm>
            <a:off x="323528" y="3459584"/>
            <a:ext cx="8712968" cy="1625600"/>
          </a:xfrm>
          <a:prstGeom prst="notchedRightArrow">
            <a:avLst/>
          </a:prstGeom>
        </p:spPr>
        <p:style>
          <a:lnRef idx="1">
            <a:schemeClr val="accent1"/>
          </a:lnRef>
          <a:fillRef idx="3">
            <a:schemeClr val="accent1"/>
          </a:fillRef>
          <a:effectRef idx="2">
            <a:schemeClr val="accent1"/>
          </a:effectRef>
          <a:fontRef idx="minor">
            <a:schemeClr val="lt1"/>
          </a:fontRef>
        </p:style>
      </p:sp>
      <p:sp>
        <p:nvSpPr>
          <p:cNvPr id="16" name="15 Oval"/>
          <p:cNvSpPr/>
          <p:nvPr/>
        </p:nvSpPr>
        <p:spPr>
          <a:xfrm>
            <a:off x="2483768" y="4077072"/>
            <a:ext cx="432048" cy="432048"/>
          </a:xfrm>
          <a:prstGeom prst="ellipse">
            <a:avLst/>
          </a:prstGeom>
        </p:spPr>
        <p:style>
          <a:lnRef idx="1">
            <a:schemeClr val="accent2"/>
          </a:lnRef>
          <a:fillRef idx="3">
            <a:schemeClr val="accent2"/>
          </a:fillRef>
          <a:effectRef idx="2">
            <a:schemeClr val="accent2"/>
          </a:effectRef>
          <a:fontRef idx="minor">
            <a:schemeClr val="lt1"/>
          </a:fontRef>
        </p:style>
      </p:sp>
      <p:sp>
        <p:nvSpPr>
          <p:cNvPr id="18" name="17 Oval"/>
          <p:cNvSpPr/>
          <p:nvPr/>
        </p:nvSpPr>
        <p:spPr>
          <a:xfrm>
            <a:off x="4283968" y="4077072"/>
            <a:ext cx="432048" cy="432048"/>
          </a:xfrm>
          <a:prstGeom prst="ellipse">
            <a:avLst/>
          </a:prstGeom>
        </p:spPr>
        <p:style>
          <a:lnRef idx="1">
            <a:schemeClr val="accent4"/>
          </a:lnRef>
          <a:fillRef idx="3">
            <a:schemeClr val="accent4"/>
          </a:fillRef>
          <a:effectRef idx="2">
            <a:schemeClr val="accent4"/>
          </a:effectRef>
          <a:fontRef idx="minor">
            <a:schemeClr val="lt1"/>
          </a:fontRef>
        </p:style>
      </p:sp>
      <p:sp>
        <p:nvSpPr>
          <p:cNvPr id="20" name="19 Oval"/>
          <p:cNvSpPr/>
          <p:nvPr/>
        </p:nvSpPr>
        <p:spPr>
          <a:xfrm>
            <a:off x="6012160" y="4077072"/>
            <a:ext cx="432048" cy="432048"/>
          </a:xfrm>
          <a:prstGeom prst="ellipse">
            <a:avLst/>
          </a:prstGeom>
        </p:spPr>
        <p:style>
          <a:lnRef idx="1">
            <a:schemeClr val="accent5"/>
          </a:lnRef>
          <a:fillRef idx="3">
            <a:schemeClr val="accent5"/>
          </a:fillRef>
          <a:effectRef idx="2">
            <a:schemeClr val="accent5"/>
          </a:effectRef>
          <a:fontRef idx="minor">
            <a:schemeClr val="lt1"/>
          </a:fontRef>
        </p:style>
      </p:sp>
      <p:sp>
        <p:nvSpPr>
          <p:cNvPr id="21" name="20 Oval"/>
          <p:cNvSpPr/>
          <p:nvPr/>
        </p:nvSpPr>
        <p:spPr>
          <a:xfrm>
            <a:off x="7812360" y="4077072"/>
            <a:ext cx="432048" cy="432048"/>
          </a:xfrm>
          <a:prstGeom prst="ellipse">
            <a:avLst/>
          </a:prstGeom>
        </p:spPr>
        <p:style>
          <a:lnRef idx="1">
            <a:schemeClr val="accent6"/>
          </a:lnRef>
          <a:fillRef idx="3">
            <a:schemeClr val="accent6"/>
          </a:fillRef>
          <a:effectRef idx="2">
            <a:schemeClr val="accent6"/>
          </a:effectRef>
          <a:fontRef idx="minor">
            <a:schemeClr val="lt1"/>
          </a:fontRef>
        </p:style>
      </p:sp>
      <p:sp>
        <p:nvSpPr>
          <p:cNvPr id="23" name="22 Metin kutusu"/>
          <p:cNvSpPr txBox="1"/>
          <p:nvPr/>
        </p:nvSpPr>
        <p:spPr>
          <a:xfrm>
            <a:off x="323528" y="3068960"/>
            <a:ext cx="1368152" cy="646331"/>
          </a:xfrm>
          <a:prstGeom prst="rect">
            <a:avLst/>
          </a:prstGeom>
          <a:noFill/>
        </p:spPr>
        <p:txBody>
          <a:bodyPr wrap="square" rtlCol="0">
            <a:spAutoFit/>
          </a:bodyPr>
          <a:lstStyle/>
          <a:p>
            <a:pPr algn="ctr"/>
            <a:r>
              <a:rPr lang="tr-TR" dirty="0" smtClean="0"/>
              <a:t>AMAÇ</a:t>
            </a:r>
          </a:p>
          <a:p>
            <a:pPr algn="ctr"/>
            <a:r>
              <a:rPr lang="tr-TR" dirty="0" smtClean="0"/>
              <a:t>ÖNCELİKLER</a:t>
            </a:r>
            <a:endParaRPr lang="tr-TR" dirty="0"/>
          </a:p>
        </p:txBody>
      </p:sp>
      <p:sp>
        <p:nvSpPr>
          <p:cNvPr id="14" name="13 Oval"/>
          <p:cNvSpPr/>
          <p:nvPr/>
        </p:nvSpPr>
        <p:spPr>
          <a:xfrm>
            <a:off x="827584" y="4077072"/>
            <a:ext cx="432048" cy="432048"/>
          </a:xfrm>
          <a:prstGeom prst="ellipse">
            <a:avLst/>
          </a:prstGeom>
        </p:spPr>
        <p:style>
          <a:lnRef idx="1">
            <a:schemeClr val="accent1"/>
          </a:lnRef>
          <a:fillRef idx="2">
            <a:schemeClr val="accent1"/>
          </a:fillRef>
          <a:effectRef idx="1">
            <a:schemeClr val="accent1"/>
          </a:effectRef>
          <a:fontRef idx="minor">
            <a:schemeClr val="dk1"/>
          </a:fontRef>
        </p:style>
      </p:sp>
      <p:sp>
        <p:nvSpPr>
          <p:cNvPr id="35" name="34 Metin kutusu"/>
          <p:cNvSpPr txBox="1"/>
          <p:nvPr/>
        </p:nvSpPr>
        <p:spPr>
          <a:xfrm>
            <a:off x="1835696" y="2636912"/>
            <a:ext cx="1584176" cy="646331"/>
          </a:xfrm>
          <a:prstGeom prst="rect">
            <a:avLst/>
          </a:prstGeom>
          <a:noFill/>
        </p:spPr>
        <p:txBody>
          <a:bodyPr wrap="square" rtlCol="0">
            <a:spAutoFit/>
          </a:bodyPr>
          <a:lstStyle/>
          <a:p>
            <a:pPr algn="ctr"/>
            <a:r>
              <a:rPr lang="tr-TR" dirty="0" smtClean="0"/>
              <a:t>DESTEK TUTARI</a:t>
            </a:r>
            <a:endParaRPr lang="tr-TR" dirty="0"/>
          </a:p>
        </p:txBody>
      </p:sp>
      <p:sp>
        <p:nvSpPr>
          <p:cNvPr id="37" name="36 Metin kutusu"/>
          <p:cNvSpPr txBox="1"/>
          <p:nvPr/>
        </p:nvSpPr>
        <p:spPr>
          <a:xfrm>
            <a:off x="3419872" y="3068960"/>
            <a:ext cx="1800200" cy="646331"/>
          </a:xfrm>
          <a:prstGeom prst="rect">
            <a:avLst/>
          </a:prstGeom>
          <a:noFill/>
        </p:spPr>
        <p:txBody>
          <a:bodyPr wrap="square" rtlCol="0">
            <a:spAutoFit/>
          </a:bodyPr>
          <a:lstStyle/>
          <a:p>
            <a:pPr algn="ctr"/>
            <a:r>
              <a:rPr lang="tr-TR" dirty="0" smtClean="0"/>
              <a:t>KİMLER BAŞVURABİLİR</a:t>
            </a:r>
            <a:endParaRPr lang="tr-TR" dirty="0"/>
          </a:p>
        </p:txBody>
      </p:sp>
      <p:pic>
        <p:nvPicPr>
          <p:cNvPr id="39" name="38 Resim" descr="Logo.png"/>
          <p:cNvPicPr>
            <a:picLocks noChangeAspect="1"/>
          </p:cNvPicPr>
          <p:nvPr/>
        </p:nvPicPr>
        <p:blipFill>
          <a:blip r:embed="rId3" cstate="print"/>
          <a:stretch>
            <a:fillRect/>
          </a:stretch>
        </p:blipFill>
        <p:spPr>
          <a:xfrm>
            <a:off x="251520" y="0"/>
            <a:ext cx="899592" cy="899592"/>
          </a:xfrm>
          <a:prstGeom prst="rect">
            <a:avLst/>
          </a:prstGeom>
        </p:spPr>
      </p:pic>
      <p:sp>
        <p:nvSpPr>
          <p:cNvPr id="40" name="39 Metin kutusu"/>
          <p:cNvSpPr txBox="1"/>
          <p:nvPr/>
        </p:nvSpPr>
        <p:spPr>
          <a:xfrm>
            <a:off x="5292080" y="2852936"/>
            <a:ext cx="1800200" cy="646331"/>
          </a:xfrm>
          <a:prstGeom prst="rect">
            <a:avLst/>
          </a:prstGeom>
          <a:noFill/>
        </p:spPr>
        <p:txBody>
          <a:bodyPr wrap="square" rtlCol="0">
            <a:spAutoFit/>
          </a:bodyPr>
          <a:lstStyle/>
          <a:p>
            <a:pPr algn="ctr"/>
            <a:r>
              <a:rPr lang="tr-TR" dirty="0" smtClean="0"/>
              <a:t>ÖNEMLİ UYARILAR</a:t>
            </a:r>
            <a:endParaRPr lang="tr-TR" dirty="0"/>
          </a:p>
        </p:txBody>
      </p:sp>
      <p:sp>
        <p:nvSpPr>
          <p:cNvPr id="17" name="16 Metin kutusu"/>
          <p:cNvSpPr txBox="1"/>
          <p:nvPr/>
        </p:nvSpPr>
        <p:spPr>
          <a:xfrm>
            <a:off x="1691680" y="3284984"/>
            <a:ext cx="1800200" cy="369332"/>
          </a:xfrm>
          <a:prstGeom prst="rect">
            <a:avLst/>
          </a:prstGeom>
          <a:noFill/>
        </p:spPr>
        <p:txBody>
          <a:bodyPr wrap="square" rtlCol="0">
            <a:spAutoFit/>
          </a:bodyPr>
          <a:lstStyle/>
          <a:p>
            <a:pPr algn="ctr"/>
            <a:r>
              <a:rPr lang="tr-TR" dirty="0" smtClean="0"/>
              <a:t>SÜRE VE YER</a:t>
            </a:r>
            <a:endParaRPr lang="tr-TR" dirty="0"/>
          </a:p>
        </p:txBody>
      </p:sp>
      <p:sp>
        <p:nvSpPr>
          <p:cNvPr id="22" name="21 Metin kutusu"/>
          <p:cNvSpPr txBox="1"/>
          <p:nvPr/>
        </p:nvSpPr>
        <p:spPr>
          <a:xfrm>
            <a:off x="7236296" y="2564904"/>
            <a:ext cx="1907704" cy="646331"/>
          </a:xfrm>
          <a:prstGeom prst="rect">
            <a:avLst/>
          </a:prstGeom>
          <a:noFill/>
        </p:spPr>
        <p:txBody>
          <a:bodyPr wrap="square" rtlCol="0">
            <a:spAutoFit/>
          </a:bodyPr>
          <a:lstStyle/>
          <a:p>
            <a:pPr algn="ctr"/>
            <a:r>
              <a:rPr lang="tr-TR" dirty="0" smtClean="0"/>
              <a:t>BAŞVURU İŞLEMLERİ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323528" y="1700808"/>
            <a:ext cx="5112567" cy="5544616"/>
          </a:xfrm>
          <a:prstGeom prst="rect">
            <a:avLst/>
          </a:prstGeom>
        </p:spPr>
        <p:txBody>
          <a:bodyPr vert="horz" lIns="91440" tIns="45720" rIns="91440" bIns="45720" rtlCol="0">
            <a:normAutofit/>
          </a:bodyPr>
          <a:lstStyle/>
          <a:p>
            <a:pPr algn="just"/>
            <a:r>
              <a:rPr lang="en-GB" sz="2400" dirty="0" err="1" smtClean="0"/>
              <a:t>Programın</a:t>
            </a:r>
            <a:r>
              <a:rPr lang="en-GB" sz="2400" dirty="0" smtClean="0"/>
              <a:t> </a:t>
            </a:r>
            <a:r>
              <a:rPr lang="en-GB" sz="2400" dirty="0" err="1" smtClean="0"/>
              <a:t>genel</a:t>
            </a:r>
            <a:r>
              <a:rPr lang="en-GB" sz="2400" dirty="0" smtClean="0"/>
              <a:t> </a:t>
            </a:r>
            <a:r>
              <a:rPr lang="en-GB" sz="2400" dirty="0" err="1" smtClean="0"/>
              <a:t>amacı</a:t>
            </a:r>
            <a:r>
              <a:rPr lang="en-GB" sz="2400" dirty="0" smtClean="0"/>
              <a:t>, TR83 </a:t>
            </a:r>
            <a:r>
              <a:rPr lang="en-GB" sz="2400" dirty="0" err="1" smtClean="0"/>
              <a:t>bölgesinin</a:t>
            </a:r>
            <a:r>
              <a:rPr lang="en-GB" sz="2400" dirty="0" smtClean="0"/>
              <a:t> </a:t>
            </a:r>
            <a:r>
              <a:rPr lang="en-GB" sz="2400" dirty="0" err="1" smtClean="0"/>
              <a:t>kalkınması</a:t>
            </a:r>
            <a:r>
              <a:rPr lang="en-GB" sz="2400" dirty="0" smtClean="0"/>
              <a:t> ve </a:t>
            </a:r>
            <a:r>
              <a:rPr lang="en-GB" sz="2400" dirty="0" err="1" smtClean="0"/>
              <a:t>rekabet</a:t>
            </a:r>
            <a:r>
              <a:rPr lang="en-GB" sz="2400" dirty="0" smtClean="0"/>
              <a:t> </a:t>
            </a:r>
            <a:r>
              <a:rPr lang="en-GB" sz="2400" dirty="0" err="1" smtClean="0"/>
              <a:t>gücü</a:t>
            </a:r>
            <a:r>
              <a:rPr lang="en-GB" sz="2400" dirty="0" smtClean="0"/>
              <a:t> </a:t>
            </a:r>
            <a:r>
              <a:rPr lang="en-GB" sz="2400" dirty="0" err="1" smtClean="0"/>
              <a:t>açısından</a:t>
            </a:r>
            <a:r>
              <a:rPr lang="en-GB" sz="2400" dirty="0" smtClean="0"/>
              <a:t> </a:t>
            </a:r>
            <a:r>
              <a:rPr lang="en-GB" sz="2400" dirty="0" err="1" smtClean="0"/>
              <a:t>önemli</a:t>
            </a:r>
            <a:r>
              <a:rPr lang="en-GB" sz="2400" dirty="0" smtClean="0"/>
              <a:t> </a:t>
            </a:r>
            <a:r>
              <a:rPr lang="en-GB" sz="2400" dirty="0" err="1" smtClean="0"/>
              <a:t>fırsatlardan</a:t>
            </a:r>
            <a:r>
              <a:rPr lang="en-GB" sz="2400" dirty="0" smtClean="0"/>
              <a:t> </a:t>
            </a:r>
            <a:r>
              <a:rPr lang="en-GB" sz="2400" dirty="0" err="1" smtClean="0"/>
              <a:t>yararlanılmasına</a:t>
            </a:r>
            <a:r>
              <a:rPr lang="en-GB" sz="2400" dirty="0" smtClean="0"/>
              <a:t>, </a:t>
            </a:r>
            <a:r>
              <a:rPr lang="en-GB" sz="2400" dirty="0" err="1" smtClean="0"/>
              <a:t>bölge</a:t>
            </a:r>
            <a:r>
              <a:rPr lang="en-GB" sz="2400" dirty="0" smtClean="0"/>
              <a:t> </a:t>
            </a:r>
            <a:r>
              <a:rPr lang="en-GB" sz="2400" dirty="0" err="1" smtClean="0"/>
              <a:t>ekonomisine</a:t>
            </a:r>
            <a:r>
              <a:rPr lang="en-GB" sz="2400" dirty="0" smtClean="0"/>
              <a:t> </a:t>
            </a:r>
            <a:r>
              <a:rPr lang="en-GB" sz="2400" dirty="0" err="1" smtClean="0"/>
              <a:t>yönelik</a:t>
            </a:r>
            <a:r>
              <a:rPr lang="en-GB" sz="2400" dirty="0" smtClean="0"/>
              <a:t> </a:t>
            </a:r>
            <a:r>
              <a:rPr lang="en-GB" sz="2400" dirty="0" err="1" smtClean="0"/>
              <a:t>tehdit</a:t>
            </a:r>
            <a:r>
              <a:rPr lang="en-GB" sz="2400" dirty="0" smtClean="0"/>
              <a:t> ve </a:t>
            </a:r>
            <a:r>
              <a:rPr lang="en-GB" sz="2400" dirty="0" err="1" smtClean="0"/>
              <a:t>risklerin</a:t>
            </a:r>
            <a:r>
              <a:rPr lang="en-GB" sz="2400" dirty="0" smtClean="0"/>
              <a:t> </a:t>
            </a:r>
            <a:r>
              <a:rPr lang="en-GB" sz="2400" dirty="0" err="1" smtClean="0"/>
              <a:t>önlenmesine</a:t>
            </a:r>
            <a:r>
              <a:rPr lang="en-GB" sz="2400" dirty="0" smtClean="0"/>
              <a:t>, </a:t>
            </a:r>
            <a:r>
              <a:rPr lang="en-GB" sz="2400" dirty="0" err="1" smtClean="0"/>
              <a:t>bölgenin</a:t>
            </a:r>
            <a:r>
              <a:rPr lang="en-GB" sz="2400" dirty="0" smtClean="0"/>
              <a:t> </a:t>
            </a:r>
            <a:r>
              <a:rPr lang="en-GB" sz="2400" dirty="0" err="1" smtClean="0"/>
              <a:t>yenilik</a:t>
            </a:r>
            <a:r>
              <a:rPr lang="en-GB" sz="2400" dirty="0" smtClean="0"/>
              <a:t> ve </a:t>
            </a:r>
            <a:r>
              <a:rPr lang="en-GB" sz="2400" dirty="0" err="1" smtClean="0"/>
              <a:t>girişimcilik</a:t>
            </a:r>
            <a:r>
              <a:rPr lang="en-GB" sz="2400" dirty="0" smtClean="0"/>
              <a:t> </a:t>
            </a:r>
            <a:r>
              <a:rPr lang="en-GB" sz="2400" dirty="0" err="1" smtClean="0"/>
              <a:t>kapasitesinin</a:t>
            </a:r>
            <a:r>
              <a:rPr lang="en-GB" sz="2400" dirty="0" smtClean="0"/>
              <a:t> </a:t>
            </a:r>
            <a:r>
              <a:rPr lang="en-GB" sz="2400" dirty="0" err="1" smtClean="0"/>
              <a:t>geliştirilmesine</a:t>
            </a:r>
            <a:r>
              <a:rPr lang="en-GB" sz="2400" dirty="0" smtClean="0"/>
              <a:t> </a:t>
            </a:r>
            <a:r>
              <a:rPr lang="en-GB" sz="2400" dirty="0" err="1" smtClean="0"/>
              <a:t>yönelik</a:t>
            </a:r>
            <a:r>
              <a:rPr lang="en-GB" sz="2400" dirty="0" smtClean="0"/>
              <a:t> </a:t>
            </a:r>
            <a:r>
              <a:rPr lang="en-GB" sz="2400" b="1" u="sng" dirty="0" err="1" smtClean="0">
                <a:solidFill>
                  <a:srgbClr val="00B050"/>
                </a:solidFill>
              </a:rPr>
              <a:t>proje</a:t>
            </a:r>
            <a:r>
              <a:rPr lang="en-GB" sz="2400" b="1" u="sng" dirty="0" smtClean="0">
                <a:solidFill>
                  <a:srgbClr val="00B050"/>
                </a:solidFill>
              </a:rPr>
              <a:t> </a:t>
            </a:r>
            <a:r>
              <a:rPr lang="en-GB" sz="2400" b="1" u="sng" dirty="0" err="1" smtClean="0">
                <a:solidFill>
                  <a:srgbClr val="00B050"/>
                </a:solidFill>
              </a:rPr>
              <a:t>havuzunun</a:t>
            </a:r>
            <a:r>
              <a:rPr lang="en-GB" sz="2400" b="1" u="sng" dirty="0" smtClean="0">
                <a:solidFill>
                  <a:srgbClr val="00B050"/>
                </a:solidFill>
              </a:rPr>
              <a:t> </a:t>
            </a:r>
            <a:r>
              <a:rPr lang="en-GB" sz="2400" b="1" u="sng" dirty="0" err="1" smtClean="0">
                <a:solidFill>
                  <a:srgbClr val="00B050"/>
                </a:solidFill>
              </a:rPr>
              <a:t>güçlendirilmesidir</a:t>
            </a:r>
            <a:r>
              <a:rPr lang="en-GB" sz="2400" b="1" u="sng" dirty="0" smtClean="0">
                <a:solidFill>
                  <a:srgbClr val="00B050"/>
                </a:solidFill>
              </a:rPr>
              <a:t>. </a:t>
            </a:r>
            <a:endParaRPr lang="tr-TR" sz="2400" b="1" u="sng" dirty="0">
              <a:solidFill>
                <a:srgbClr val="00B050"/>
              </a:solidFill>
            </a:endParaRPr>
          </a:p>
        </p:txBody>
      </p:sp>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0648"/>
            <a:ext cx="2751972" cy="369332"/>
          </a:xfrm>
          <a:prstGeom prst="rect">
            <a:avLst/>
          </a:prstGeom>
          <a:solidFill>
            <a:schemeClr val="accent5">
              <a:lumMod val="75000"/>
            </a:schemeClr>
          </a:solidFill>
        </p:spPr>
        <p:txBody>
          <a:bodyPr wrap="none">
            <a:spAutoFit/>
          </a:bodyPr>
          <a:lstStyle/>
          <a:p>
            <a:r>
              <a:rPr lang="tr-TR" dirty="0" smtClean="0">
                <a:solidFill>
                  <a:schemeClr val="bg1"/>
                </a:solidFill>
              </a:rPr>
              <a:t>PROGRAMIN GENEL AMACI</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graphicFrame>
        <p:nvGraphicFramePr>
          <p:cNvPr id="12" name="11 Diyagram"/>
          <p:cNvGraphicFramePr/>
          <p:nvPr>
            <p:extLst>
              <p:ext uri="{D42A27DB-BD31-4B8C-83A1-F6EECF244321}">
                <p14:modId xmlns:p14="http://schemas.microsoft.com/office/powerpoint/2010/main" val="216222643"/>
              </p:ext>
            </p:extLst>
          </p:nvPr>
        </p:nvGraphicFramePr>
        <p:xfrm>
          <a:off x="4716016" y="1772816"/>
          <a:ext cx="4655840" cy="2767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323528" y="1124744"/>
            <a:ext cx="5687863" cy="2807642"/>
          </a:xfrm>
          <a:prstGeom prst="rect">
            <a:avLst/>
          </a:prstGeom>
        </p:spPr>
        <p:txBody>
          <a:bodyPr vert="horz" lIns="91440" tIns="45720" rIns="91440" bIns="45720" rtlCol="0">
            <a:normAutofit/>
          </a:bodyPr>
          <a:lstStyle/>
          <a:p>
            <a:pPr algn="just"/>
            <a:endParaRPr lang="tr-TR" sz="2400" b="1" u="sng" dirty="0">
              <a:solidFill>
                <a:srgbClr val="00B050"/>
              </a:solidFill>
            </a:endParaRPr>
          </a:p>
        </p:txBody>
      </p:sp>
      <p:cxnSp>
        <p:nvCxnSpPr>
          <p:cNvPr id="9" name="8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9 Dikdörtgen"/>
          <p:cNvSpPr/>
          <p:nvPr/>
        </p:nvSpPr>
        <p:spPr>
          <a:xfrm>
            <a:off x="1259632" y="260648"/>
            <a:ext cx="2600199" cy="369332"/>
          </a:xfrm>
          <a:prstGeom prst="rect">
            <a:avLst/>
          </a:prstGeom>
          <a:solidFill>
            <a:schemeClr val="accent5">
              <a:lumMod val="75000"/>
            </a:schemeClr>
          </a:solidFill>
        </p:spPr>
        <p:txBody>
          <a:bodyPr wrap="none">
            <a:spAutoFit/>
          </a:bodyPr>
          <a:lstStyle/>
          <a:p>
            <a:r>
              <a:rPr lang="tr-TR" dirty="0" smtClean="0">
                <a:solidFill>
                  <a:schemeClr val="bg1"/>
                </a:solidFill>
              </a:rPr>
              <a:t>PROGRAMIN ÖZEL AMACI</a:t>
            </a:r>
            <a:endParaRPr lang="tr-TR" dirty="0">
              <a:solidFill>
                <a:schemeClr val="bg1"/>
              </a:solidFill>
            </a:endParaRPr>
          </a:p>
        </p:txBody>
      </p:sp>
      <p:pic>
        <p:nvPicPr>
          <p:cNvPr id="13" name="12 Resim" descr="Logo.png"/>
          <p:cNvPicPr>
            <a:picLocks noChangeAspect="1"/>
          </p:cNvPicPr>
          <p:nvPr/>
        </p:nvPicPr>
        <p:blipFill>
          <a:blip r:embed="rId2" cstate="print"/>
          <a:stretch>
            <a:fillRect/>
          </a:stretch>
        </p:blipFill>
        <p:spPr>
          <a:xfrm>
            <a:off x="251520" y="0"/>
            <a:ext cx="899592" cy="899592"/>
          </a:xfrm>
          <a:prstGeom prst="rect">
            <a:avLst/>
          </a:prstGeom>
        </p:spPr>
      </p:pic>
      <p:sp>
        <p:nvSpPr>
          <p:cNvPr id="3" name="Rectangle 2"/>
          <p:cNvSpPr/>
          <p:nvPr/>
        </p:nvSpPr>
        <p:spPr>
          <a:xfrm>
            <a:off x="539552" y="1340767"/>
            <a:ext cx="8424936" cy="830997"/>
          </a:xfrm>
          <a:prstGeom prst="rect">
            <a:avLst/>
          </a:prstGeom>
        </p:spPr>
        <p:txBody>
          <a:bodyPr wrap="square">
            <a:spAutoFit/>
          </a:bodyPr>
          <a:lstStyle/>
          <a:p>
            <a:r>
              <a:rPr lang="tr-TR" sz="2400" dirty="0"/>
              <a:t>Programın genel </a:t>
            </a:r>
            <a:r>
              <a:rPr lang="tr-TR" sz="2400" dirty="0" smtClean="0"/>
              <a:t>amaçlarına ve önceliklerine </a:t>
            </a:r>
            <a:r>
              <a:rPr lang="tr-TR" sz="2400" dirty="0"/>
              <a:t>uygun proje önerilerinin fizibilite etüdü ve eklerinin hazırlanmasını sağlamaktır.</a:t>
            </a:r>
            <a:endParaRPr lang="tr-TR" sz="2400" b="1" dirty="0">
              <a:solidFill>
                <a:srgbClr val="00B050"/>
              </a:solidFill>
            </a:endParaRPr>
          </a:p>
        </p:txBody>
      </p:sp>
      <p:sp>
        <p:nvSpPr>
          <p:cNvPr id="4" name="Rectangle 2"/>
          <p:cNvSpPr>
            <a:spLocks noChangeArrowheads="1"/>
          </p:cNvSpPr>
          <p:nvPr/>
        </p:nvSpPr>
        <p:spPr bwMode="auto">
          <a:xfrm>
            <a:off x="683568" y="2387786"/>
            <a:ext cx="101052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sp>
        <p:nvSpPr>
          <p:cNvPr id="6" name="Text Box 1"/>
          <p:cNvSpPr txBox="1">
            <a:spLocks noChangeArrowheads="1"/>
          </p:cNvSpPr>
          <p:nvPr/>
        </p:nvSpPr>
        <p:spPr bwMode="auto">
          <a:xfrm>
            <a:off x="683568" y="2387786"/>
            <a:ext cx="7848872" cy="3201453"/>
          </a:xfrm>
          <a:prstGeom prst="rect">
            <a:avLst/>
          </a:prstGeom>
          <a:solidFill>
            <a:srgbClr val="D8D8D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lang="tr-TR" altLang="tr-TR" sz="2400" dirty="0">
                <a:latin typeface="+mn-lt"/>
              </a:rPr>
              <a:t>FİZİBİLİTE </a:t>
            </a:r>
            <a:r>
              <a:rPr lang="tr-TR" altLang="tr-TR" sz="2400" dirty="0" smtClean="0">
                <a:latin typeface="+mn-lt"/>
              </a:rPr>
              <a:t>ETÜDÜ NEDİR ?</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lang="tr-TR" altLang="tr-TR" sz="2400" dirty="0">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lang="tr-TR" altLang="tr-TR" sz="2400" dirty="0">
                <a:latin typeface="+mn-lt"/>
              </a:rPr>
              <a:t>Yapılabilirlik analizi. Yatırım projelerinin gerçekleştirilebilir olup olmadığını saptamak amacıyla iktisadi, mali, teknik ve hukuki bilgiler dikkate alınarak yapılan çalışmaların tümü. </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lang="tr-TR" altLang="tr-TR" sz="2400" dirty="0" smtClean="0">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lang="tr-TR" altLang="tr-TR" sz="2400" dirty="0" smtClean="0">
                <a:latin typeface="+mn-lt"/>
              </a:rPr>
              <a:t>Kaynak</a:t>
            </a:r>
            <a:r>
              <a:rPr lang="tr-TR" altLang="tr-TR" sz="2400" dirty="0">
                <a:latin typeface="+mn-lt"/>
              </a:rPr>
              <a:t>: İktisat Terimleri Sözlüğü, Türk Dil Kurumu Yayınları:1037, Sf.457.</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tr-TR" altLang="tr-TR"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33872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8 Dikdörtgen"/>
          <p:cNvSpPr/>
          <p:nvPr/>
        </p:nvSpPr>
        <p:spPr>
          <a:xfrm>
            <a:off x="1259632" y="260648"/>
            <a:ext cx="2644635" cy="369332"/>
          </a:xfrm>
          <a:prstGeom prst="rect">
            <a:avLst/>
          </a:prstGeom>
          <a:solidFill>
            <a:schemeClr val="accent5">
              <a:lumMod val="75000"/>
            </a:schemeClr>
          </a:solidFill>
        </p:spPr>
        <p:txBody>
          <a:bodyPr wrap="none">
            <a:spAutoFit/>
          </a:bodyPr>
          <a:lstStyle/>
          <a:p>
            <a:r>
              <a:rPr lang="tr-TR" dirty="0" smtClean="0">
                <a:solidFill>
                  <a:schemeClr val="bg1"/>
                </a:solidFill>
              </a:rPr>
              <a:t>PROGRAMIN ÖNCELİKLERİ</a:t>
            </a:r>
            <a:endParaRPr lang="tr-TR" dirty="0">
              <a:solidFill>
                <a:schemeClr val="bg1"/>
              </a:solidFill>
            </a:endParaRPr>
          </a:p>
        </p:txBody>
      </p:sp>
      <p:pic>
        <p:nvPicPr>
          <p:cNvPr id="10" name="9 Resim" descr="Logo.png"/>
          <p:cNvPicPr>
            <a:picLocks noChangeAspect="1"/>
          </p:cNvPicPr>
          <p:nvPr/>
        </p:nvPicPr>
        <p:blipFill>
          <a:blip r:embed="rId2" cstate="print"/>
          <a:stretch>
            <a:fillRect/>
          </a:stretch>
        </p:blipFill>
        <p:spPr>
          <a:xfrm>
            <a:off x="251520" y="0"/>
            <a:ext cx="899592" cy="899592"/>
          </a:xfrm>
          <a:prstGeom prst="rect">
            <a:avLst/>
          </a:prstGeom>
        </p:spPr>
      </p:pic>
      <p:sp>
        <p:nvSpPr>
          <p:cNvPr id="11" name="10 Dikdörtgen"/>
          <p:cNvSpPr/>
          <p:nvPr/>
        </p:nvSpPr>
        <p:spPr>
          <a:xfrm>
            <a:off x="323528" y="4989333"/>
            <a:ext cx="8424936" cy="400110"/>
          </a:xfrm>
          <a:prstGeom prst="rect">
            <a:avLst/>
          </a:prstGeom>
        </p:spPr>
        <p:txBody>
          <a:bodyPr wrap="square">
            <a:spAutoFit/>
          </a:bodyPr>
          <a:lstStyle/>
          <a:p>
            <a:pPr lvl="0"/>
            <a:r>
              <a:rPr lang="tr-TR" sz="2000" dirty="0" smtClean="0"/>
              <a:t>projelendirme çalışmalarının desteklenmesi hedeflenmektedir.</a:t>
            </a:r>
          </a:p>
        </p:txBody>
      </p:sp>
      <p:sp>
        <p:nvSpPr>
          <p:cNvPr id="14" name="13 Dikdörtgen"/>
          <p:cNvSpPr/>
          <p:nvPr/>
        </p:nvSpPr>
        <p:spPr>
          <a:xfrm>
            <a:off x="364829" y="3349667"/>
            <a:ext cx="8496944"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r>
              <a:rPr lang="tr-TR" b="1" dirty="0"/>
              <a:t>Yeşilırmak Havzası Gelişim Projesi (YHGP) Bölgesel Gelişme Ana Planı’nda </a:t>
            </a:r>
            <a:r>
              <a:rPr lang="tr-TR" dirty="0"/>
              <a:t>yer alan proje ve eylem önerilerinin hayata geçirilmesi, Güdümlü Proje Desteği, Cazibe Merkezlerini Destekleme Programı ve Sosyal Gelişmeyi Destekleme Programına yönelik projeler geliştirilmesi için fizibilite çalışmalarının desteklenmesi</a:t>
            </a:r>
            <a:endParaRPr lang="tr-TR" dirty="0" smtClean="0"/>
          </a:p>
        </p:txBody>
      </p:sp>
      <p:sp>
        <p:nvSpPr>
          <p:cNvPr id="18" name="17 Dikdörtgen"/>
          <p:cNvSpPr/>
          <p:nvPr/>
        </p:nvSpPr>
        <p:spPr>
          <a:xfrm>
            <a:off x="364829" y="1342509"/>
            <a:ext cx="8496944"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tr-TR" b="1" dirty="0"/>
              <a:t>Kültür ve Doğa Turizmi Ekseninde Şehirlerin Markalaşmasına </a:t>
            </a:r>
            <a:r>
              <a:rPr lang="tr-TR" dirty="0"/>
              <a:t>yönelik yatırım projeleri geliştirilmesi için fizibilite çalışmalarının desteklenmesi</a:t>
            </a:r>
          </a:p>
        </p:txBody>
      </p:sp>
      <p:sp>
        <p:nvSpPr>
          <p:cNvPr id="19" name="18 Dikdörtgen"/>
          <p:cNvSpPr/>
          <p:nvPr/>
        </p:nvSpPr>
        <p:spPr>
          <a:xfrm>
            <a:off x="364829" y="2350621"/>
            <a:ext cx="8496944"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tr-TR" b="1" dirty="0"/>
              <a:t>Katma Değerli Üretim ve İhracat Altyapısının İyileştirilmesine </a:t>
            </a:r>
            <a:r>
              <a:rPr lang="tr-TR" dirty="0"/>
              <a:t>yönelik yatırım projeleri geliştirilmesi için fizibilite çalışmalarının desteklenmesi</a:t>
            </a:r>
            <a:endParaRPr lang="tr-TR"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lvl="0"/>
            <a:endParaRPr lang="tr-TR" sz="1400" b="1" dirty="0" smtClean="0"/>
          </a:p>
        </p:txBody>
      </p:sp>
      <p:cxnSp>
        <p:nvCxnSpPr>
          <p:cNvPr id="15" name="14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15 Dikdörtgen"/>
          <p:cNvSpPr/>
          <p:nvPr/>
        </p:nvSpPr>
        <p:spPr>
          <a:xfrm>
            <a:off x="1259632" y="260648"/>
            <a:ext cx="1608710" cy="369332"/>
          </a:xfrm>
          <a:prstGeom prst="rect">
            <a:avLst/>
          </a:prstGeom>
          <a:solidFill>
            <a:schemeClr val="accent5">
              <a:lumMod val="75000"/>
            </a:schemeClr>
          </a:solidFill>
        </p:spPr>
        <p:txBody>
          <a:bodyPr wrap="none">
            <a:spAutoFit/>
          </a:bodyPr>
          <a:lstStyle/>
          <a:p>
            <a:r>
              <a:rPr lang="tr-TR" dirty="0" smtClean="0">
                <a:solidFill>
                  <a:schemeClr val="bg1"/>
                </a:solidFill>
              </a:rPr>
              <a:t>DESTEK TUTARI</a:t>
            </a:r>
            <a:endParaRPr lang="tr-TR" dirty="0">
              <a:solidFill>
                <a:schemeClr val="bg1"/>
              </a:solidFill>
            </a:endParaRPr>
          </a:p>
        </p:txBody>
      </p:sp>
      <p:pic>
        <p:nvPicPr>
          <p:cNvPr id="17" name="16 Resim" descr="Logo.png"/>
          <p:cNvPicPr>
            <a:picLocks noChangeAspect="1"/>
          </p:cNvPicPr>
          <p:nvPr/>
        </p:nvPicPr>
        <p:blipFill>
          <a:blip r:embed="rId2" cstate="print"/>
          <a:stretch>
            <a:fillRect/>
          </a:stretch>
        </p:blipFill>
        <p:spPr>
          <a:xfrm>
            <a:off x="251520" y="0"/>
            <a:ext cx="899592" cy="899592"/>
          </a:xfrm>
          <a:prstGeom prst="rect">
            <a:avLst/>
          </a:prstGeom>
        </p:spPr>
      </p:pic>
      <p:sp>
        <p:nvSpPr>
          <p:cNvPr id="16390" name="AutoShape 6" descr="Image result for design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392" name="AutoShape 8" descr="Image result for design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394" name="AutoShape 10" descr="Image result for design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3" name="22 Yuvarlatılmış Dikdörtgen"/>
          <p:cNvSpPr/>
          <p:nvPr/>
        </p:nvSpPr>
        <p:spPr>
          <a:xfrm>
            <a:off x="2982194" y="1196752"/>
            <a:ext cx="3024336" cy="172819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2400" dirty="0" smtClean="0"/>
              <a:t>Fizibilite çalışması yapılacak yatırımın tahmini bütçesi</a:t>
            </a:r>
            <a:endParaRPr lang="tr-TR" sz="2400" dirty="0"/>
          </a:p>
        </p:txBody>
      </p:sp>
      <p:sp>
        <p:nvSpPr>
          <p:cNvPr id="27" name="26 Oval"/>
          <p:cNvSpPr/>
          <p:nvPr/>
        </p:nvSpPr>
        <p:spPr>
          <a:xfrm>
            <a:off x="306089" y="3840163"/>
            <a:ext cx="2592288" cy="187220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dirty="0" smtClean="0"/>
              <a:t>Azami Tutar:</a:t>
            </a:r>
          </a:p>
          <a:p>
            <a:pPr algn="ctr"/>
            <a:r>
              <a:rPr lang="tr-TR" sz="2800" dirty="0" smtClean="0"/>
              <a:t>200.000 TL</a:t>
            </a:r>
            <a:endParaRPr lang="tr-TR" sz="2800" dirty="0"/>
          </a:p>
        </p:txBody>
      </p:sp>
      <p:sp>
        <p:nvSpPr>
          <p:cNvPr id="28" name="27 Oval"/>
          <p:cNvSpPr/>
          <p:nvPr/>
        </p:nvSpPr>
        <p:spPr>
          <a:xfrm>
            <a:off x="6135387" y="3840163"/>
            <a:ext cx="2592288" cy="1872208"/>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tr-TR" dirty="0" smtClean="0"/>
              <a:t>Asgari Tutar: </a:t>
            </a:r>
            <a:r>
              <a:rPr lang="tr-TR" sz="2800" dirty="0" smtClean="0"/>
              <a:t>75.000 TL</a:t>
            </a:r>
            <a:endParaRPr lang="tr-TR" sz="2800" dirty="0"/>
          </a:p>
        </p:txBody>
      </p:sp>
      <p:sp>
        <p:nvSpPr>
          <p:cNvPr id="31" name="30 Sağ Ok"/>
          <p:cNvSpPr/>
          <p:nvPr/>
        </p:nvSpPr>
        <p:spPr>
          <a:xfrm rot="7657937">
            <a:off x="2584329" y="3175335"/>
            <a:ext cx="951007" cy="64807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sp>
        <p:nvSpPr>
          <p:cNvPr id="32" name="31 Sağ Ok"/>
          <p:cNvSpPr/>
          <p:nvPr/>
        </p:nvSpPr>
        <p:spPr>
          <a:xfrm rot="2848555">
            <a:off x="5506636" y="3188342"/>
            <a:ext cx="999788" cy="64807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tr-TR"/>
          </a:p>
        </p:txBody>
      </p:sp>
      <p:sp>
        <p:nvSpPr>
          <p:cNvPr id="34" name="33 Bulut"/>
          <p:cNvSpPr/>
          <p:nvPr/>
        </p:nvSpPr>
        <p:spPr>
          <a:xfrm>
            <a:off x="3095836" y="3854557"/>
            <a:ext cx="2736304" cy="1728192"/>
          </a:xfrm>
          <a:prstGeom prst="clou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tr-TR" sz="2400" dirty="0" smtClean="0"/>
              <a:t>Destek Oranı</a:t>
            </a:r>
          </a:p>
          <a:p>
            <a:pPr algn="ctr"/>
            <a:r>
              <a:rPr lang="tr-TR" sz="2400" dirty="0" smtClean="0"/>
              <a:t>Azami: %50</a:t>
            </a:r>
          </a:p>
          <a:p>
            <a:pPr algn="ctr"/>
            <a:r>
              <a:rPr lang="tr-TR" sz="2400" dirty="0" smtClean="0"/>
              <a:t>Asgari: %25</a:t>
            </a:r>
            <a:endParaRPr lang="tr-TR" sz="2400" dirty="0"/>
          </a:p>
        </p:txBody>
      </p:sp>
      <p:sp>
        <p:nvSpPr>
          <p:cNvPr id="19" name="22 Yuvarlatılmış Dikdörtgen"/>
          <p:cNvSpPr/>
          <p:nvPr/>
        </p:nvSpPr>
        <p:spPr>
          <a:xfrm>
            <a:off x="169296" y="1212757"/>
            <a:ext cx="2530496" cy="1351477"/>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400" dirty="0" smtClean="0"/>
              <a:t>Program Bütçesi</a:t>
            </a:r>
          </a:p>
          <a:p>
            <a:pPr algn="ctr"/>
            <a:r>
              <a:rPr lang="tr-TR" sz="2400" dirty="0" smtClean="0"/>
              <a:t>1 Milyon TL</a:t>
            </a:r>
            <a:endParaRPr lang="tr-TR" sz="2400" dirty="0"/>
          </a:p>
        </p:txBody>
      </p:sp>
      <p:sp>
        <p:nvSpPr>
          <p:cNvPr id="20" name="22 Yuvarlatılmış Dikdörtgen"/>
          <p:cNvSpPr/>
          <p:nvPr/>
        </p:nvSpPr>
        <p:spPr>
          <a:xfrm>
            <a:off x="6191883" y="1242479"/>
            <a:ext cx="2506030" cy="132175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2400" dirty="0" smtClean="0"/>
              <a:t>Uygulama Süresi 12 Ay</a:t>
            </a:r>
            <a:endParaRPr lang="tr-TR"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sp>
        <p:nvSpPr>
          <p:cNvPr id="6" name="5 Dikdörtgen"/>
          <p:cNvSpPr/>
          <p:nvPr/>
        </p:nvSpPr>
        <p:spPr>
          <a:xfrm>
            <a:off x="179512" y="1196752"/>
            <a:ext cx="4464496" cy="39703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buFont typeface="Wingdings" pitchFamily="2" charset="2"/>
              <a:buChar char="ü"/>
            </a:pPr>
            <a:r>
              <a:rPr lang="tr-TR" dirty="0" smtClean="0"/>
              <a:t>Yerel yönetimler,</a:t>
            </a:r>
          </a:p>
          <a:p>
            <a:pPr>
              <a:buFont typeface="Wingdings" pitchFamily="2" charset="2"/>
              <a:buChar char="ü"/>
            </a:pPr>
            <a:r>
              <a:rPr lang="tr-TR" dirty="0" smtClean="0"/>
              <a:t>Üniversiteler,</a:t>
            </a:r>
          </a:p>
          <a:p>
            <a:pPr>
              <a:buFont typeface="Wingdings" pitchFamily="2" charset="2"/>
              <a:buChar char="ü"/>
            </a:pPr>
            <a:r>
              <a:rPr lang="tr-TR" dirty="0" smtClean="0"/>
              <a:t>Diğer kamu kurum ve kuruluşları,</a:t>
            </a:r>
          </a:p>
          <a:p>
            <a:pPr>
              <a:buFont typeface="Wingdings" pitchFamily="2" charset="2"/>
              <a:buChar char="ü"/>
            </a:pPr>
            <a:r>
              <a:rPr lang="tr-TR" dirty="0" smtClean="0"/>
              <a:t>Kamu kurumu niteliğinde meslek kuruluşları,</a:t>
            </a:r>
          </a:p>
          <a:p>
            <a:pPr>
              <a:buFont typeface="Wingdings" pitchFamily="2" charset="2"/>
              <a:buChar char="ü"/>
            </a:pPr>
            <a:r>
              <a:rPr lang="tr-TR" dirty="0" smtClean="0"/>
              <a:t>Sivil toplum kuruluşları,</a:t>
            </a:r>
          </a:p>
          <a:p>
            <a:pPr>
              <a:buFont typeface="Wingdings" pitchFamily="2" charset="2"/>
              <a:buChar char="ü"/>
            </a:pPr>
            <a:r>
              <a:rPr lang="tr-TR" dirty="0" smtClean="0"/>
              <a:t>Organize sanayi bölgeleri</a:t>
            </a:r>
          </a:p>
          <a:p>
            <a:pPr>
              <a:buFont typeface="Wingdings" pitchFamily="2" charset="2"/>
              <a:buChar char="ü"/>
            </a:pPr>
            <a:r>
              <a:rPr lang="tr-TR" dirty="0" smtClean="0"/>
              <a:t>Küçük sanayi siteleri</a:t>
            </a:r>
          </a:p>
          <a:p>
            <a:pPr>
              <a:buFont typeface="Wingdings" pitchFamily="2" charset="2"/>
              <a:buChar char="ü"/>
            </a:pPr>
            <a:r>
              <a:rPr lang="tr-TR" dirty="0" smtClean="0"/>
              <a:t>Teknoparklar</a:t>
            </a:r>
          </a:p>
          <a:p>
            <a:pPr>
              <a:buFont typeface="Wingdings" pitchFamily="2" charset="2"/>
              <a:buChar char="ü"/>
            </a:pPr>
            <a:r>
              <a:rPr lang="tr-TR" dirty="0" smtClean="0"/>
              <a:t>Teknoloji geliştirme bölgeleri</a:t>
            </a:r>
          </a:p>
          <a:p>
            <a:pPr>
              <a:buFont typeface="Wingdings" pitchFamily="2" charset="2"/>
              <a:buChar char="ü"/>
            </a:pPr>
            <a:r>
              <a:rPr lang="tr-TR" dirty="0" smtClean="0"/>
              <a:t>Endüstri bölgeleri,</a:t>
            </a:r>
          </a:p>
          <a:p>
            <a:pPr>
              <a:buFont typeface="Wingdings" pitchFamily="2" charset="2"/>
              <a:buChar char="ü"/>
            </a:pPr>
            <a:r>
              <a:rPr lang="tr-TR" dirty="0" smtClean="0"/>
              <a:t>İş geliştirme merkezleri gibi kurum ve kuruluşlar ile</a:t>
            </a:r>
          </a:p>
          <a:p>
            <a:pPr>
              <a:buFont typeface="Wingdings" pitchFamily="2" charset="2"/>
              <a:buChar char="ü"/>
            </a:pPr>
            <a:r>
              <a:rPr lang="tr-TR" dirty="0" smtClean="0"/>
              <a:t>Birlikler ve kooperatifler</a:t>
            </a:r>
            <a:endParaRPr lang="tr-TR" dirty="0"/>
          </a:p>
        </p:txBody>
      </p:sp>
      <p:cxnSp>
        <p:nvCxnSpPr>
          <p:cNvPr id="7" name="6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7 Dikdörtgen"/>
          <p:cNvSpPr/>
          <p:nvPr/>
        </p:nvSpPr>
        <p:spPr>
          <a:xfrm>
            <a:off x="1259632" y="260648"/>
            <a:ext cx="2415405" cy="369332"/>
          </a:xfrm>
          <a:prstGeom prst="rect">
            <a:avLst/>
          </a:prstGeom>
          <a:solidFill>
            <a:schemeClr val="accent5">
              <a:lumMod val="75000"/>
            </a:schemeClr>
          </a:solidFill>
        </p:spPr>
        <p:txBody>
          <a:bodyPr wrap="none">
            <a:spAutoFit/>
          </a:bodyPr>
          <a:lstStyle/>
          <a:p>
            <a:r>
              <a:rPr lang="tr-TR" dirty="0" smtClean="0">
                <a:solidFill>
                  <a:schemeClr val="bg1"/>
                </a:solidFill>
              </a:rPr>
              <a:t>KİMLER BAŞVURABİLİR?</a:t>
            </a:r>
            <a:endParaRPr lang="tr-TR" dirty="0">
              <a:solidFill>
                <a:schemeClr val="bg1"/>
              </a:solidFill>
            </a:endParaRPr>
          </a:p>
        </p:txBody>
      </p:sp>
      <p:pic>
        <p:nvPicPr>
          <p:cNvPr id="9" name="8 Resim" descr="Logo.png"/>
          <p:cNvPicPr>
            <a:picLocks noChangeAspect="1"/>
          </p:cNvPicPr>
          <p:nvPr/>
        </p:nvPicPr>
        <p:blipFill>
          <a:blip r:embed="rId2" cstate="print"/>
          <a:stretch>
            <a:fillRect/>
          </a:stretch>
        </p:blipFill>
        <p:spPr>
          <a:xfrm>
            <a:off x="251520" y="0"/>
            <a:ext cx="899592" cy="899592"/>
          </a:xfrm>
          <a:prstGeom prst="rect">
            <a:avLst/>
          </a:prstGeom>
        </p:spPr>
      </p:pic>
      <p:sp>
        <p:nvSpPr>
          <p:cNvPr id="10" name="9 Dikdörtgen"/>
          <p:cNvSpPr/>
          <p:nvPr/>
        </p:nvSpPr>
        <p:spPr>
          <a:xfrm>
            <a:off x="5148064" y="1268760"/>
            <a:ext cx="3600400" cy="2585323"/>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r>
              <a:rPr lang="tr-TR" dirty="0" smtClean="0"/>
              <a:t>Bir başvuru sahibi, bir faaliyet yılı içerisinde fizibilite desteği için </a:t>
            </a:r>
            <a:r>
              <a:rPr lang="tr-TR" b="1" dirty="0" smtClean="0"/>
              <a:t>en fazla 2 başvuruda</a:t>
            </a:r>
            <a:r>
              <a:rPr lang="tr-TR" dirty="0" smtClean="0"/>
              <a:t> bulunabilir ve bu faaliyet yılında </a:t>
            </a:r>
            <a:r>
              <a:rPr lang="tr-TR" b="1" dirty="0" smtClean="0"/>
              <a:t>en fazla 1 faaliyet</a:t>
            </a:r>
            <a:r>
              <a:rPr lang="tr-TR" dirty="0" smtClean="0"/>
              <a:t> için mali destek alabilir. Bu sınırları aşan fizibilite teklifleri ve </a:t>
            </a:r>
            <a:r>
              <a:rPr lang="tr-TR" b="1" dirty="0" smtClean="0"/>
              <a:t>geriye dönük 1 yıl</a:t>
            </a:r>
            <a:r>
              <a:rPr lang="tr-TR" dirty="0" smtClean="0"/>
              <a:t> içinde reddedilmiş olan aynı fizibilite teklifleri değerlendirmeye alınmaz.</a:t>
            </a:r>
            <a:endParaRPr lang="tr-TR" dirty="0"/>
          </a:p>
        </p:txBody>
      </p:sp>
      <p:sp>
        <p:nvSpPr>
          <p:cNvPr id="12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2289" name="Text Box 1"/>
          <p:cNvSpPr txBox="1">
            <a:spLocks noChangeArrowheads="1"/>
          </p:cNvSpPr>
          <p:nvPr/>
        </p:nvSpPr>
        <p:spPr bwMode="auto">
          <a:xfrm>
            <a:off x="179512" y="5301208"/>
            <a:ext cx="8352928" cy="79208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R="0" lvl="0" fontAlgn="base">
              <a:lnSpc>
                <a:spcPct val="100000"/>
              </a:lnSpc>
              <a:spcBef>
                <a:spcPct val="0"/>
              </a:spcBef>
              <a:spcAft>
                <a:spcPct val="0"/>
              </a:spcAft>
              <a:buClrTx/>
              <a:buSzTx/>
              <a:buFontTx/>
              <a:buNone/>
              <a:tabLst/>
            </a:pPr>
            <a:r>
              <a:rPr lang="tr-TR" sz="1600" dirty="0" smtClean="0"/>
              <a:t>Ortaklar da başvuru sahibi ile aynı kriterleri taşımalıdır. </a:t>
            </a:r>
            <a:r>
              <a:rPr lang="tr-TR" sz="1600" b="1" u="sng" dirty="0" smtClean="0"/>
              <a:t>Fizibilite desteğinden sadece kar amacı güden kurum ve kuruluşlar faydalanamaz.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cxnSp>
        <p:nvCxnSpPr>
          <p:cNvPr id="7" name="6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7 Dikdörtgen"/>
          <p:cNvSpPr/>
          <p:nvPr/>
        </p:nvSpPr>
        <p:spPr>
          <a:xfrm>
            <a:off x="1259632" y="260648"/>
            <a:ext cx="4066947" cy="369332"/>
          </a:xfrm>
          <a:prstGeom prst="rect">
            <a:avLst/>
          </a:prstGeom>
          <a:solidFill>
            <a:schemeClr val="accent5">
              <a:lumMod val="75000"/>
            </a:schemeClr>
          </a:solidFill>
        </p:spPr>
        <p:txBody>
          <a:bodyPr wrap="none">
            <a:spAutoFit/>
          </a:bodyPr>
          <a:lstStyle/>
          <a:p>
            <a:r>
              <a:rPr lang="tr-TR" dirty="0" smtClean="0">
                <a:solidFill>
                  <a:schemeClr val="bg1"/>
                </a:solidFill>
              </a:rPr>
              <a:t>ÖNEMLİ UYARI! (Başvuru Rehberi Sayfa 8)</a:t>
            </a:r>
            <a:endParaRPr lang="tr-TR" dirty="0">
              <a:solidFill>
                <a:schemeClr val="bg1"/>
              </a:solidFill>
            </a:endParaRPr>
          </a:p>
        </p:txBody>
      </p:sp>
      <p:pic>
        <p:nvPicPr>
          <p:cNvPr id="9" name="8 Resim" descr="Logo.png"/>
          <p:cNvPicPr>
            <a:picLocks noChangeAspect="1"/>
          </p:cNvPicPr>
          <p:nvPr/>
        </p:nvPicPr>
        <p:blipFill>
          <a:blip r:embed="rId2" cstate="print"/>
          <a:stretch>
            <a:fillRect/>
          </a:stretch>
        </p:blipFill>
        <p:spPr>
          <a:xfrm>
            <a:off x="251520" y="0"/>
            <a:ext cx="899592" cy="899592"/>
          </a:xfrm>
          <a:prstGeom prst="rect">
            <a:avLst/>
          </a:prstGeom>
        </p:spPr>
      </p:pic>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7889" name="Text Box 1"/>
          <p:cNvSpPr txBox="1">
            <a:spLocks noChangeArrowheads="1"/>
          </p:cNvSpPr>
          <p:nvPr/>
        </p:nvSpPr>
        <p:spPr bwMode="auto">
          <a:xfrm>
            <a:off x="575556" y="2060848"/>
            <a:ext cx="7992888" cy="331236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457200" algn="just" defTabSz="914400" rtl="0" eaLnBrk="0" fontAlgn="base" latinLnBrk="0" hangingPunct="0">
              <a:lnSpc>
                <a:spcPct val="100000"/>
              </a:lnSpc>
              <a:spcBef>
                <a:spcPct val="0"/>
              </a:spcBef>
              <a:spcAft>
                <a:spcPct val="0"/>
              </a:spcAft>
              <a:buClrTx/>
              <a:buSzTx/>
              <a:buFontTx/>
              <a:buNone/>
              <a:tabLst>
                <a:tab pos="457200" algn="l"/>
              </a:tabLst>
            </a:pPr>
            <a:r>
              <a:rPr kumimoji="0" lang="tr-T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Projelerde fizibilite şablonu olarak Kamu Yatırım Programı Hazırlama Rehberi ekinde yer alan </a:t>
            </a:r>
            <a:r>
              <a:rPr kumimoji="0" lang="tr-T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Fizibilite Etüdü Formatının kullanılması mecburidir. </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457200" algn="l"/>
              </a:tabLst>
            </a:pPr>
            <a:r>
              <a:rPr kumimoji="0" lang="tr-T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Bakanlık gerek görmesi halinde farklı formatlar belirleyebilir. Avrupa Birliği ve uluslararası kuruluş desteklerinden faydalanmak amacıyla hazırlanacak fizibilitelerde, ajansın uygun görmesi halinde bu kuruluşlar tarafından talep edilecek fizibilite formatları kullanılabilir.</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tab pos="457200" algn="l"/>
              </a:tabLst>
            </a:pPr>
            <a:r>
              <a:rPr kumimoji="0" lang="tr-T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Ajans, raporun şekil, içerik ve kalite bakımından uygunluğunu kontrol eder. </a:t>
            </a:r>
            <a:r>
              <a:rPr kumimoji="0" lang="tr-TR"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Raporların ajansa süresinde sunulmaması veya Ajans tarafından uygun bulunmaması durumunda sözleşmeler feshedilerek sağlanan destek, ferîleriyle birlikte geri alınır.</a:t>
            </a:r>
            <a:r>
              <a:rPr kumimoji="0" lang="tr-TR" b="1" i="0" u="sng" strike="noStrike" cap="none" normalizeH="0" baseline="0" dirty="0" smtClean="0">
                <a:ln>
                  <a:noFill/>
                </a:ln>
                <a:solidFill>
                  <a:srgbClr val="1C283D"/>
                </a:solidFill>
                <a:effectLst/>
                <a:latin typeface="Times New Roman" pitchFamily="18" charset="0"/>
                <a:ea typeface="Calibri" pitchFamily="34" charset="0"/>
                <a:cs typeface="Times New Roman" pitchFamily="18" charset="0"/>
              </a:rPr>
              <a:t> </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a:xfrm>
            <a:off x="468313" y="1341438"/>
            <a:ext cx="8229600" cy="4997450"/>
          </a:xfrm>
          <a:prstGeom prst="rect">
            <a:avLst/>
          </a:prstGeom>
        </p:spPr>
        <p:txBody>
          <a:bodyPr vert="horz" lIns="91440" tIns="45720" rIns="91440" bIns="45720" rtlCol="0">
            <a:normAutofit/>
          </a:bodyPr>
          <a:lstStyle/>
          <a:p>
            <a:pPr algn="just"/>
            <a:endParaRPr lang="tr-TR" sz="1900" b="1" dirty="0" smtClean="0">
              <a:solidFill>
                <a:srgbClr val="0000C4"/>
              </a:solidFill>
            </a:endParaRPr>
          </a:p>
          <a:p>
            <a:endParaRPr lang="tr-TR" sz="2400" dirty="0"/>
          </a:p>
          <a:p>
            <a:endParaRPr lang="tr-TR" sz="2400" b="1" dirty="0" smtClean="0">
              <a:solidFill>
                <a:srgbClr val="C00000"/>
              </a:solidFill>
            </a:endParaRPr>
          </a:p>
        </p:txBody>
      </p:sp>
      <p:cxnSp>
        <p:nvCxnSpPr>
          <p:cNvPr id="7" name="6 Düz Bağlayıcı"/>
          <p:cNvCxnSpPr/>
          <p:nvPr/>
        </p:nvCxnSpPr>
        <p:spPr>
          <a:xfrm>
            <a:off x="323528" y="980728"/>
            <a:ext cx="828092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7 Dikdörtgen"/>
          <p:cNvSpPr/>
          <p:nvPr/>
        </p:nvSpPr>
        <p:spPr>
          <a:xfrm>
            <a:off x="1259632" y="260648"/>
            <a:ext cx="4501360" cy="369332"/>
          </a:xfrm>
          <a:prstGeom prst="rect">
            <a:avLst/>
          </a:prstGeom>
          <a:solidFill>
            <a:schemeClr val="accent5">
              <a:lumMod val="75000"/>
            </a:schemeClr>
          </a:solidFill>
        </p:spPr>
        <p:txBody>
          <a:bodyPr wrap="none">
            <a:spAutoFit/>
          </a:bodyPr>
          <a:lstStyle/>
          <a:p>
            <a:r>
              <a:rPr lang="tr-TR" dirty="0" smtClean="0">
                <a:solidFill>
                  <a:schemeClr val="bg1"/>
                </a:solidFill>
              </a:rPr>
              <a:t>ÖNEMLİ UYARI! (Başvuru Rehberi Sayfa 14-15)</a:t>
            </a:r>
            <a:endParaRPr lang="tr-TR" dirty="0">
              <a:solidFill>
                <a:schemeClr val="bg1"/>
              </a:solidFill>
            </a:endParaRPr>
          </a:p>
        </p:txBody>
      </p:sp>
      <p:pic>
        <p:nvPicPr>
          <p:cNvPr id="9" name="8 Resim" descr="Logo.png"/>
          <p:cNvPicPr>
            <a:picLocks noChangeAspect="1"/>
          </p:cNvPicPr>
          <p:nvPr/>
        </p:nvPicPr>
        <p:blipFill>
          <a:blip r:embed="rId2" cstate="print"/>
          <a:stretch>
            <a:fillRect/>
          </a:stretch>
        </p:blipFill>
        <p:spPr>
          <a:xfrm>
            <a:off x="251520" y="0"/>
            <a:ext cx="899592" cy="899592"/>
          </a:xfrm>
          <a:prstGeom prst="rect">
            <a:avLst/>
          </a:prstGeom>
        </p:spPr>
      </p:pic>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7889" name="Text Box 1"/>
          <p:cNvSpPr txBox="1">
            <a:spLocks noChangeArrowheads="1"/>
          </p:cNvSpPr>
          <p:nvPr/>
        </p:nvSpPr>
        <p:spPr bwMode="auto">
          <a:xfrm>
            <a:off x="323528" y="1202079"/>
            <a:ext cx="8136904" cy="57606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r>
              <a:rPr lang="tr-TR" b="1" u="sng" dirty="0" smtClean="0"/>
              <a:t>Projelere ait bütçelerin KDV dâhil fiyatlar üzerinden hazırlanması gerekmektedir</a:t>
            </a:r>
          </a:p>
          <a:p>
            <a:endParaRPr lang="tr-TR" b="1" u="sng" dirty="0" smtClean="0"/>
          </a:p>
          <a:p>
            <a:endParaRPr lang="tr-TR" dirty="0" smtClean="0"/>
          </a:p>
        </p:txBody>
      </p:sp>
      <p:sp>
        <p:nvSpPr>
          <p:cNvPr id="11" name="Text Box 1"/>
          <p:cNvSpPr txBox="1">
            <a:spLocks noChangeArrowheads="1"/>
          </p:cNvSpPr>
          <p:nvPr/>
        </p:nvSpPr>
        <p:spPr bwMode="auto">
          <a:xfrm>
            <a:off x="323528" y="2214848"/>
            <a:ext cx="8136904" cy="122413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r>
              <a:rPr lang="tr-TR" dirty="0" smtClean="0"/>
              <a:t>Fizibilite desteği kapsamında hazırlanacak fizibilite raporunun eki olarak maliyet hesaplamaları ve teknik tasarımlara temel olmak üzere keşif özeti, metraj ve yaklaşık maliyet belgeleri ile teknik çizim ve uygulama projelerinin hazırlanması uygun maliyet olarak kabul edilmektedir.</a:t>
            </a:r>
          </a:p>
          <a:p>
            <a:endParaRPr lang="tr-TR" dirty="0" smtClean="0"/>
          </a:p>
          <a:p>
            <a:endParaRPr lang="tr-TR" dirty="0" smtClean="0"/>
          </a:p>
        </p:txBody>
      </p:sp>
      <p:sp>
        <p:nvSpPr>
          <p:cNvPr id="12" name="Text Box 1"/>
          <p:cNvSpPr txBox="1">
            <a:spLocks noChangeArrowheads="1"/>
          </p:cNvSpPr>
          <p:nvPr/>
        </p:nvSpPr>
        <p:spPr bwMode="auto">
          <a:xfrm>
            <a:off x="323528" y="3953024"/>
            <a:ext cx="8136904" cy="108012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r>
              <a:rPr lang="tr-TR" dirty="0" smtClean="0"/>
              <a:t>Fizibilite desteği kapsamında </a:t>
            </a:r>
            <a:r>
              <a:rPr lang="tr-TR" b="1" dirty="0" smtClean="0"/>
              <a:t>yatırım projelerine kaynak sağlanmayacaktır</a:t>
            </a:r>
            <a:r>
              <a:rPr lang="tr-TR" dirty="0" smtClean="0"/>
              <a:t>. Bu açıdan proje bütçelerinin makine, ekipman alımları ile inşaat işlerini içeremeyeceği unutulmamalıdır.</a:t>
            </a:r>
          </a:p>
          <a:p>
            <a:endParaRPr lang="tr-TR"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2825</TotalTime>
  <Words>750</Words>
  <Application>Microsoft Office PowerPoint</Application>
  <PresentationFormat>Ekran Gösterisi (4:3)</PresentationFormat>
  <Paragraphs>101</Paragraphs>
  <Slides>13</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13</vt:i4>
      </vt:variant>
    </vt:vector>
  </HeadingPairs>
  <TitlesOfParts>
    <vt:vector size="18" baseType="lpstr">
      <vt:lpstr>Arial</vt:lpstr>
      <vt:lpstr>Calibri</vt:lpstr>
      <vt:lpstr>Times New Roman</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zgurler</dc:creator>
  <cp:lastModifiedBy>Ahmet Sarıoğlu</cp:lastModifiedBy>
  <cp:revision>347</cp:revision>
  <cp:lastPrinted>2015-12-22T11:54:01Z</cp:lastPrinted>
  <dcterms:created xsi:type="dcterms:W3CDTF">2013-11-27T12:16:58Z</dcterms:created>
  <dcterms:modified xsi:type="dcterms:W3CDTF">2022-04-04T10:57:10Z</dcterms:modified>
</cp:coreProperties>
</file>