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4"/>
  </p:notesMasterIdLst>
  <p:handoutMasterIdLst>
    <p:handoutMasterId r:id="rId25"/>
  </p:handoutMasterIdLst>
  <p:sldIdLst>
    <p:sldId id="266" r:id="rId2"/>
    <p:sldId id="561" r:id="rId3"/>
    <p:sldId id="267" r:id="rId4"/>
    <p:sldId id="531" r:id="rId5"/>
    <p:sldId id="621" r:id="rId6"/>
    <p:sldId id="619" r:id="rId7"/>
    <p:sldId id="617" r:id="rId8"/>
    <p:sldId id="563" r:id="rId9"/>
    <p:sldId id="581" r:id="rId10"/>
    <p:sldId id="565" r:id="rId11"/>
    <p:sldId id="599" r:id="rId12"/>
    <p:sldId id="600" r:id="rId13"/>
    <p:sldId id="310" r:id="rId14"/>
    <p:sldId id="624" r:id="rId15"/>
    <p:sldId id="613" r:id="rId16"/>
    <p:sldId id="614" r:id="rId17"/>
    <p:sldId id="311" r:id="rId18"/>
    <p:sldId id="602" r:id="rId19"/>
    <p:sldId id="605" r:id="rId20"/>
    <p:sldId id="604" r:id="rId21"/>
    <p:sldId id="381" r:id="rId22"/>
    <p:sldId id="315" r:id="rId23"/>
  </p:sldIdLst>
  <p:sldSz cx="9144000" cy="6858000" type="screen4x3"/>
  <p:notesSz cx="6805613" cy="99393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87619" autoAdjust="0"/>
  </p:normalViewPr>
  <p:slideViewPr>
    <p:cSldViewPr>
      <p:cViewPr varScale="1">
        <p:scale>
          <a:sx n="111" d="100"/>
          <a:sy n="111" d="100"/>
        </p:scale>
        <p:origin x="78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6C302-C761-47D8-A11E-B50C482EF2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AA6BD991-FB3A-4568-9FCA-791659F21356}">
      <dgm:prSet phldrT="[Metin]" custT="1"/>
      <dgm:spPr>
        <a:solidFill>
          <a:schemeClr val="accent5"/>
        </a:solidFill>
      </dgm:spPr>
      <dgm:t>
        <a:bodyPr/>
        <a:lstStyle/>
        <a:p>
          <a:pPr algn="ctr"/>
          <a:r>
            <a:rPr lang="tr-TR" sz="2400" b="1" dirty="0" smtClean="0">
              <a:solidFill>
                <a:schemeClr val="tx1"/>
              </a:solidFill>
            </a:rPr>
            <a:t>Programın Amacı, Kapsamı, Öncelikleri  </a:t>
          </a:r>
          <a:endParaRPr lang="tr-TR" sz="2400" b="1" dirty="0">
            <a:solidFill>
              <a:schemeClr val="tx1"/>
            </a:solidFill>
          </a:endParaRPr>
        </a:p>
      </dgm:t>
    </dgm:pt>
    <dgm:pt modelId="{06088F04-69DD-4E00-B201-AC8619AD098C}" type="parTrans" cxnId="{474A4DE1-8A24-447F-8064-48D0FC1ED570}">
      <dgm:prSet/>
      <dgm:spPr/>
      <dgm:t>
        <a:bodyPr/>
        <a:lstStyle/>
        <a:p>
          <a:pPr algn="ctr"/>
          <a:endParaRPr lang="tr-TR" sz="3200"/>
        </a:p>
      </dgm:t>
    </dgm:pt>
    <dgm:pt modelId="{23A49859-729D-4363-A91C-F84CC1E807DE}" type="sibTrans" cxnId="{474A4DE1-8A24-447F-8064-48D0FC1ED570}">
      <dgm:prSet/>
      <dgm:spPr/>
      <dgm:t>
        <a:bodyPr/>
        <a:lstStyle/>
        <a:p>
          <a:pPr algn="ctr"/>
          <a:endParaRPr lang="tr-TR" sz="3200"/>
        </a:p>
      </dgm:t>
    </dgm:pt>
    <dgm:pt modelId="{F8DB0080-2E73-4DC0-8FB1-02898CE06223}">
      <dgm:prSet phldrT="[Metin]" custT="1"/>
      <dgm:spPr>
        <a:solidFill>
          <a:schemeClr val="accent5"/>
        </a:solidFill>
      </dgm:spPr>
      <dgm:t>
        <a:bodyPr/>
        <a:lstStyle/>
        <a:p>
          <a:pPr algn="ctr"/>
          <a:r>
            <a:rPr lang="tr-TR" sz="2400" b="1" dirty="0" smtClean="0">
              <a:solidFill>
                <a:schemeClr val="tx1"/>
              </a:solidFill>
            </a:rPr>
            <a:t>Program Bütçesi ve Destek Miktarı</a:t>
          </a:r>
          <a:endParaRPr lang="tr-TR" sz="2400" b="1" dirty="0">
            <a:solidFill>
              <a:schemeClr val="tx1"/>
            </a:solidFill>
          </a:endParaRPr>
        </a:p>
      </dgm:t>
    </dgm:pt>
    <dgm:pt modelId="{7B227E67-5E8F-4D6B-9EF0-0DDEB9578791}" type="parTrans" cxnId="{0FD4BE5B-13B5-42B3-916D-390839EFFB93}">
      <dgm:prSet/>
      <dgm:spPr/>
      <dgm:t>
        <a:bodyPr/>
        <a:lstStyle/>
        <a:p>
          <a:pPr algn="ctr"/>
          <a:endParaRPr lang="tr-TR" sz="3200"/>
        </a:p>
      </dgm:t>
    </dgm:pt>
    <dgm:pt modelId="{2FFD21C9-0685-4341-AA76-D146739811D5}" type="sibTrans" cxnId="{0FD4BE5B-13B5-42B3-916D-390839EFFB93}">
      <dgm:prSet/>
      <dgm:spPr/>
      <dgm:t>
        <a:bodyPr/>
        <a:lstStyle/>
        <a:p>
          <a:pPr algn="ctr"/>
          <a:endParaRPr lang="tr-TR" sz="3200"/>
        </a:p>
      </dgm:t>
    </dgm:pt>
    <dgm:pt modelId="{4152EFC1-8E33-454B-B7DE-2C871FFD0212}">
      <dgm:prSet phldrT="[Metin]" custT="1"/>
      <dgm:spPr>
        <a:solidFill>
          <a:schemeClr val="accent5"/>
        </a:solidFill>
      </dgm:spPr>
      <dgm:t>
        <a:bodyPr/>
        <a:lstStyle/>
        <a:p>
          <a:pPr algn="ctr"/>
          <a:r>
            <a:rPr lang="tr-TR" sz="2400" b="1" dirty="0" smtClean="0">
              <a:solidFill>
                <a:schemeClr val="tx1"/>
              </a:solidFill>
            </a:rPr>
            <a:t>Başvuru Sahipleri, Başvuru Sayısı</a:t>
          </a:r>
        </a:p>
      </dgm:t>
    </dgm:pt>
    <dgm:pt modelId="{755BC304-BA3F-4D3B-A19A-8148FEBE8C2D}" type="parTrans" cxnId="{764B8BE6-9EF3-4AFA-A2FE-42CBFE892E99}">
      <dgm:prSet/>
      <dgm:spPr/>
      <dgm:t>
        <a:bodyPr/>
        <a:lstStyle/>
        <a:p>
          <a:pPr algn="ctr"/>
          <a:endParaRPr lang="tr-TR" sz="3200"/>
        </a:p>
      </dgm:t>
    </dgm:pt>
    <dgm:pt modelId="{121B7E46-64A3-4585-8E56-D39DB2A8388A}" type="sibTrans" cxnId="{764B8BE6-9EF3-4AFA-A2FE-42CBFE892E99}">
      <dgm:prSet/>
      <dgm:spPr/>
      <dgm:t>
        <a:bodyPr/>
        <a:lstStyle/>
        <a:p>
          <a:pPr algn="ctr"/>
          <a:endParaRPr lang="tr-TR" sz="3200"/>
        </a:p>
      </dgm:t>
    </dgm:pt>
    <dgm:pt modelId="{76BF701A-383F-4B19-B704-39324CE7D7BE}">
      <dgm:prSet custT="1"/>
      <dgm:spPr>
        <a:solidFill>
          <a:schemeClr val="accent5"/>
        </a:solidFill>
      </dgm:spPr>
      <dgm:t>
        <a:bodyPr/>
        <a:lstStyle/>
        <a:p>
          <a:pPr algn="ctr"/>
          <a:r>
            <a:rPr lang="tr-TR" sz="2400" b="1" dirty="0" smtClean="0">
              <a:solidFill>
                <a:schemeClr val="tx1"/>
              </a:solidFill>
            </a:rPr>
            <a:t>Başvuru Şekli ve Yapılacak İşlemler </a:t>
          </a:r>
          <a:endParaRPr lang="tr-TR" sz="2400" dirty="0"/>
        </a:p>
      </dgm:t>
    </dgm:pt>
    <dgm:pt modelId="{B841DAAE-9D98-4981-921D-DAD4765642EE}" type="parTrans" cxnId="{CD9A22CB-9EB1-4351-A4AF-BF783E9B3087}">
      <dgm:prSet/>
      <dgm:spPr/>
      <dgm:t>
        <a:bodyPr/>
        <a:lstStyle/>
        <a:p>
          <a:pPr algn="ctr"/>
          <a:endParaRPr lang="tr-TR" sz="3200"/>
        </a:p>
      </dgm:t>
    </dgm:pt>
    <dgm:pt modelId="{EA1AFE2C-EDDA-4658-BD52-8203C6D7CC23}" type="sibTrans" cxnId="{CD9A22CB-9EB1-4351-A4AF-BF783E9B3087}">
      <dgm:prSet/>
      <dgm:spPr/>
      <dgm:t>
        <a:bodyPr/>
        <a:lstStyle/>
        <a:p>
          <a:pPr algn="ctr"/>
          <a:endParaRPr lang="tr-TR" sz="3200"/>
        </a:p>
      </dgm:t>
    </dgm:pt>
    <dgm:pt modelId="{09882C4F-B013-466E-9B3A-E926996A0A54}">
      <dgm:prSet custT="1"/>
      <dgm:spPr>
        <a:solidFill>
          <a:schemeClr val="accent5"/>
        </a:solidFill>
      </dgm:spPr>
      <dgm:t>
        <a:bodyPr/>
        <a:lstStyle/>
        <a:p>
          <a:pPr algn="ctr"/>
          <a:r>
            <a:rPr lang="tr-TR" sz="2400" b="1" dirty="0" smtClean="0">
              <a:solidFill>
                <a:schemeClr val="tx1"/>
              </a:solidFill>
            </a:rPr>
            <a:t>Değerlendirme Kriterleri, Program Takvimi </a:t>
          </a:r>
          <a:endParaRPr lang="tr-TR" sz="2400" b="1" dirty="0">
            <a:solidFill>
              <a:schemeClr val="tx1"/>
            </a:solidFill>
          </a:endParaRPr>
        </a:p>
      </dgm:t>
    </dgm:pt>
    <dgm:pt modelId="{5589C656-ADE7-4BBB-ADBD-7F53DB2F74AE}" type="parTrans" cxnId="{F8BC1842-240C-4F10-A0DC-446FBEE55EA4}">
      <dgm:prSet/>
      <dgm:spPr/>
      <dgm:t>
        <a:bodyPr/>
        <a:lstStyle/>
        <a:p>
          <a:pPr algn="ctr"/>
          <a:endParaRPr lang="tr-TR" sz="3200"/>
        </a:p>
      </dgm:t>
    </dgm:pt>
    <dgm:pt modelId="{1F3F3CDC-321C-415F-8D88-3BB19E63E058}" type="sibTrans" cxnId="{F8BC1842-240C-4F10-A0DC-446FBEE55EA4}">
      <dgm:prSet/>
      <dgm:spPr/>
      <dgm:t>
        <a:bodyPr/>
        <a:lstStyle/>
        <a:p>
          <a:pPr algn="ctr"/>
          <a:endParaRPr lang="tr-TR" sz="3200"/>
        </a:p>
      </dgm:t>
    </dgm:pt>
    <dgm:pt modelId="{6A4A93E6-A9AB-46B1-ACF0-E5E1144FEE42}" type="pres">
      <dgm:prSet presAssocID="{41D6C302-C761-47D8-A11E-B50C482EF2BF}" presName="linear" presStyleCnt="0">
        <dgm:presLayoutVars>
          <dgm:dir/>
          <dgm:animLvl val="lvl"/>
          <dgm:resizeHandles val="exact"/>
        </dgm:presLayoutVars>
      </dgm:prSet>
      <dgm:spPr/>
      <dgm:t>
        <a:bodyPr/>
        <a:lstStyle/>
        <a:p>
          <a:endParaRPr lang="tr-TR"/>
        </a:p>
      </dgm:t>
    </dgm:pt>
    <dgm:pt modelId="{0C9AD69E-0496-493A-BF11-DBD8B640329A}" type="pres">
      <dgm:prSet presAssocID="{AA6BD991-FB3A-4568-9FCA-791659F21356}" presName="parentLin" presStyleCnt="0"/>
      <dgm:spPr/>
    </dgm:pt>
    <dgm:pt modelId="{F8F7D2AB-199B-41E9-BFA2-1042925D71B2}" type="pres">
      <dgm:prSet presAssocID="{AA6BD991-FB3A-4568-9FCA-791659F21356}" presName="parentLeftMargin" presStyleLbl="node1" presStyleIdx="0" presStyleCnt="5"/>
      <dgm:spPr/>
      <dgm:t>
        <a:bodyPr/>
        <a:lstStyle/>
        <a:p>
          <a:endParaRPr lang="tr-TR"/>
        </a:p>
      </dgm:t>
    </dgm:pt>
    <dgm:pt modelId="{A250CF67-0816-4A27-A707-F2BA8547A642}" type="pres">
      <dgm:prSet presAssocID="{AA6BD991-FB3A-4568-9FCA-791659F21356}" presName="parentText" presStyleLbl="node1" presStyleIdx="0" presStyleCnt="5" custScaleX="133381" custLinFactNeighborX="-32417" custLinFactNeighborY="6137">
        <dgm:presLayoutVars>
          <dgm:chMax val="0"/>
          <dgm:bulletEnabled val="1"/>
        </dgm:presLayoutVars>
      </dgm:prSet>
      <dgm:spPr/>
      <dgm:t>
        <a:bodyPr/>
        <a:lstStyle/>
        <a:p>
          <a:endParaRPr lang="tr-TR"/>
        </a:p>
      </dgm:t>
    </dgm:pt>
    <dgm:pt modelId="{9416740B-9403-4184-B435-B985D7BE94E3}" type="pres">
      <dgm:prSet presAssocID="{AA6BD991-FB3A-4568-9FCA-791659F21356}" presName="negativeSpace" presStyleCnt="0"/>
      <dgm:spPr/>
    </dgm:pt>
    <dgm:pt modelId="{0CBF2474-2EC5-4F52-B40D-62CC301EB0B6}" type="pres">
      <dgm:prSet presAssocID="{AA6BD991-FB3A-4568-9FCA-791659F21356}" presName="childText" presStyleLbl="conFgAcc1" presStyleIdx="0" presStyleCnt="5">
        <dgm:presLayoutVars>
          <dgm:bulletEnabled val="1"/>
        </dgm:presLayoutVars>
      </dgm:prSet>
      <dgm:spPr/>
    </dgm:pt>
    <dgm:pt modelId="{24EEC16F-4202-4D52-9822-11FE39A2BCDD}" type="pres">
      <dgm:prSet presAssocID="{23A49859-729D-4363-A91C-F84CC1E807DE}" presName="spaceBetweenRectangles" presStyleCnt="0"/>
      <dgm:spPr/>
    </dgm:pt>
    <dgm:pt modelId="{952F8927-1799-4728-BDFA-E91C1EB86727}" type="pres">
      <dgm:prSet presAssocID="{F8DB0080-2E73-4DC0-8FB1-02898CE06223}" presName="parentLin" presStyleCnt="0"/>
      <dgm:spPr/>
    </dgm:pt>
    <dgm:pt modelId="{F2AA3492-96A2-4660-9556-52401287B0CE}" type="pres">
      <dgm:prSet presAssocID="{F8DB0080-2E73-4DC0-8FB1-02898CE06223}" presName="parentLeftMargin" presStyleLbl="node1" presStyleIdx="0" presStyleCnt="5"/>
      <dgm:spPr/>
      <dgm:t>
        <a:bodyPr/>
        <a:lstStyle/>
        <a:p>
          <a:endParaRPr lang="tr-TR"/>
        </a:p>
      </dgm:t>
    </dgm:pt>
    <dgm:pt modelId="{86C3AD60-30BD-4966-A967-E46D7E23D4E9}" type="pres">
      <dgm:prSet presAssocID="{F8DB0080-2E73-4DC0-8FB1-02898CE06223}" presName="parentText" presStyleLbl="node1" presStyleIdx="1" presStyleCnt="5" custScaleX="134528" custLinFactNeighborX="-32417" custLinFactNeighborY="1546">
        <dgm:presLayoutVars>
          <dgm:chMax val="0"/>
          <dgm:bulletEnabled val="1"/>
        </dgm:presLayoutVars>
      </dgm:prSet>
      <dgm:spPr/>
      <dgm:t>
        <a:bodyPr/>
        <a:lstStyle/>
        <a:p>
          <a:endParaRPr lang="tr-TR"/>
        </a:p>
      </dgm:t>
    </dgm:pt>
    <dgm:pt modelId="{9E830AA3-52B1-475D-82B4-36833C014BC3}" type="pres">
      <dgm:prSet presAssocID="{F8DB0080-2E73-4DC0-8FB1-02898CE06223}" presName="negativeSpace" presStyleCnt="0"/>
      <dgm:spPr/>
    </dgm:pt>
    <dgm:pt modelId="{FDDC3BB4-E30C-48F1-BB1A-6184A19357BD}" type="pres">
      <dgm:prSet presAssocID="{F8DB0080-2E73-4DC0-8FB1-02898CE06223}" presName="childText" presStyleLbl="conFgAcc1" presStyleIdx="1" presStyleCnt="5" custLinFactNeighborX="-677" custLinFactNeighborY="-79316">
        <dgm:presLayoutVars>
          <dgm:bulletEnabled val="1"/>
        </dgm:presLayoutVars>
      </dgm:prSet>
      <dgm:spPr/>
    </dgm:pt>
    <dgm:pt modelId="{F2D2D976-00EA-480E-927D-B37143F92ED4}" type="pres">
      <dgm:prSet presAssocID="{2FFD21C9-0685-4341-AA76-D146739811D5}" presName="spaceBetweenRectangles" presStyleCnt="0"/>
      <dgm:spPr/>
    </dgm:pt>
    <dgm:pt modelId="{2978A617-1441-4712-8601-CA1035D58C28}" type="pres">
      <dgm:prSet presAssocID="{4152EFC1-8E33-454B-B7DE-2C871FFD0212}" presName="parentLin" presStyleCnt="0"/>
      <dgm:spPr/>
    </dgm:pt>
    <dgm:pt modelId="{8516D7D7-7AE9-45F8-AD32-C4E767E17262}" type="pres">
      <dgm:prSet presAssocID="{4152EFC1-8E33-454B-B7DE-2C871FFD0212}" presName="parentLeftMargin" presStyleLbl="node1" presStyleIdx="1" presStyleCnt="5"/>
      <dgm:spPr/>
      <dgm:t>
        <a:bodyPr/>
        <a:lstStyle/>
        <a:p>
          <a:endParaRPr lang="tr-TR"/>
        </a:p>
      </dgm:t>
    </dgm:pt>
    <dgm:pt modelId="{9FEE9FA7-4E3A-4FB1-8786-DF955F19F2DB}" type="pres">
      <dgm:prSet presAssocID="{4152EFC1-8E33-454B-B7DE-2C871FFD0212}" presName="parentText" presStyleLbl="node1" presStyleIdx="2" presStyleCnt="5" custScaleX="132498" custLinFactNeighborX="-32417" custLinFactNeighborY="10508">
        <dgm:presLayoutVars>
          <dgm:chMax val="0"/>
          <dgm:bulletEnabled val="1"/>
        </dgm:presLayoutVars>
      </dgm:prSet>
      <dgm:spPr/>
      <dgm:t>
        <a:bodyPr/>
        <a:lstStyle/>
        <a:p>
          <a:endParaRPr lang="tr-TR"/>
        </a:p>
      </dgm:t>
    </dgm:pt>
    <dgm:pt modelId="{F0CD4F60-7A84-4F08-A4F6-D595D64C0673}" type="pres">
      <dgm:prSet presAssocID="{4152EFC1-8E33-454B-B7DE-2C871FFD0212}" presName="negativeSpace" presStyleCnt="0"/>
      <dgm:spPr/>
    </dgm:pt>
    <dgm:pt modelId="{DD00F69F-C164-41C0-9F4E-0C0D56E232B1}" type="pres">
      <dgm:prSet presAssocID="{4152EFC1-8E33-454B-B7DE-2C871FFD0212}" presName="childText" presStyleLbl="conFgAcc1" presStyleIdx="2" presStyleCnt="5">
        <dgm:presLayoutVars>
          <dgm:bulletEnabled val="1"/>
        </dgm:presLayoutVars>
      </dgm:prSet>
      <dgm:spPr/>
    </dgm:pt>
    <dgm:pt modelId="{8EC6A3B7-D4DC-4AF9-B016-ECA351D73A40}" type="pres">
      <dgm:prSet presAssocID="{121B7E46-64A3-4585-8E56-D39DB2A8388A}" presName="spaceBetweenRectangles" presStyleCnt="0"/>
      <dgm:spPr/>
    </dgm:pt>
    <dgm:pt modelId="{BAEC9362-C595-4F5D-A5E6-DD20320C5E54}" type="pres">
      <dgm:prSet presAssocID="{76BF701A-383F-4B19-B704-39324CE7D7BE}" presName="parentLin" presStyleCnt="0"/>
      <dgm:spPr/>
    </dgm:pt>
    <dgm:pt modelId="{3C8A82D6-B330-448A-81BF-3863807714D9}" type="pres">
      <dgm:prSet presAssocID="{76BF701A-383F-4B19-B704-39324CE7D7BE}" presName="parentLeftMargin" presStyleLbl="node1" presStyleIdx="2" presStyleCnt="5"/>
      <dgm:spPr/>
      <dgm:t>
        <a:bodyPr/>
        <a:lstStyle/>
        <a:p>
          <a:endParaRPr lang="tr-TR"/>
        </a:p>
      </dgm:t>
    </dgm:pt>
    <dgm:pt modelId="{8EB5D236-0240-488A-8B45-51A696435224}" type="pres">
      <dgm:prSet presAssocID="{76BF701A-383F-4B19-B704-39324CE7D7BE}" presName="parentText" presStyleLbl="node1" presStyleIdx="3" presStyleCnt="5" custScaleX="134437" custLinFactNeighborX="-32417" custLinFactNeighborY="19469">
        <dgm:presLayoutVars>
          <dgm:chMax val="0"/>
          <dgm:bulletEnabled val="1"/>
        </dgm:presLayoutVars>
      </dgm:prSet>
      <dgm:spPr/>
      <dgm:t>
        <a:bodyPr/>
        <a:lstStyle/>
        <a:p>
          <a:endParaRPr lang="tr-TR"/>
        </a:p>
      </dgm:t>
    </dgm:pt>
    <dgm:pt modelId="{B167089D-DA0B-4F3E-9FB0-2AB95859BDF8}" type="pres">
      <dgm:prSet presAssocID="{76BF701A-383F-4B19-B704-39324CE7D7BE}" presName="negativeSpace" presStyleCnt="0"/>
      <dgm:spPr/>
    </dgm:pt>
    <dgm:pt modelId="{2FCFB4E6-BEC1-41CF-82E1-31118001B200}" type="pres">
      <dgm:prSet presAssocID="{76BF701A-383F-4B19-B704-39324CE7D7BE}" presName="childText" presStyleLbl="conFgAcc1" presStyleIdx="3" presStyleCnt="5" custLinFactY="13955" custLinFactNeighborX="-1181" custLinFactNeighborY="100000">
        <dgm:presLayoutVars>
          <dgm:bulletEnabled val="1"/>
        </dgm:presLayoutVars>
      </dgm:prSet>
      <dgm:spPr/>
    </dgm:pt>
    <dgm:pt modelId="{57E67224-76E4-4273-AF14-3422270009C7}" type="pres">
      <dgm:prSet presAssocID="{EA1AFE2C-EDDA-4658-BD52-8203C6D7CC23}" presName="spaceBetweenRectangles" presStyleCnt="0"/>
      <dgm:spPr/>
    </dgm:pt>
    <dgm:pt modelId="{C12AF37B-7FBE-42B1-8ECE-D743108E1B9D}" type="pres">
      <dgm:prSet presAssocID="{09882C4F-B013-466E-9B3A-E926996A0A54}" presName="parentLin" presStyleCnt="0"/>
      <dgm:spPr/>
    </dgm:pt>
    <dgm:pt modelId="{BCE72FFD-9F62-4490-8CD0-9A5520730584}" type="pres">
      <dgm:prSet presAssocID="{09882C4F-B013-466E-9B3A-E926996A0A54}" presName="parentLeftMargin" presStyleLbl="node1" presStyleIdx="3" presStyleCnt="5"/>
      <dgm:spPr/>
      <dgm:t>
        <a:bodyPr/>
        <a:lstStyle/>
        <a:p>
          <a:endParaRPr lang="tr-TR"/>
        </a:p>
      </dgm:t>
    </dgm:pt>
    <dgm:pt modelId="{17669435-A705-4920-9604-6250FAE68F2E}" type="pres">
      <dgm:prSet presAssocID="{09882C4F-B013-466E-9B3A-E926996A0A54}" presName="parentText" presStyleLbl="node1" presStyleIdx="4" presStyleCnt="5" custScaleX="138677" custLinFactNeighborX="-31001" custLinFactNeighborY="1326">
        <dgm:presLayoutVars>
          <dgm:chMax val="0"/>
          <dgm:bulletEnabled val="1"/>
        </dgm:presLayoutVars>
      </dgm:prSet>
      <dgm:spPr/>
      <dgm:t>
        <a:bodyPr/>
        <a:lstStyle/>
        <a:p>
          <a:endParaRPr lang="tr-TR"/>
        </a:p>
      </dgm:t>
    </dgm:pt>
    <dgm:pt modelId="{3333FB4F-37B7-43B3-B5A0-64EFB609F63D}" type="pres">
      <dgm:prSet presAssocID="{09882C4F-B013-466E-9B3A-E926996A0A54}" presName="negativeSpace" presStyleCnt="0"/>
      <dgm:spPr/>
    </dgm:pt>
    <dgm:pt modelId="{AD0CC5E0-DD16-4DAE-8ECF-6775FCD5218A}" type="pres">
      <dgm:prSet presAssocID="{09882C4F-B013-466E-9B3A-E926996A0A54}" presName="childText" presStyleLbl="conFgAcc1" presStyleIdx="4" presStyleCnt="5">
        <dgm:presLayoutVars>
          <dgm:bulletEnabled val="1"/>
        </dgm:presLayoutVars>
      </dgm:prSet>
      <dgm:spPr/>
    </dgm:pt>
  </dgm:ptLst>
  <dgm:cxnLst>
    <dgm:cxn modelId="{F8BC1842-240C-4F10-A0DC-446FBEE55EA4}" srcId="{41D6C302-C761-47D8-A11E-B50C482EF2BF}" destId="{09882C4F-B013-466E-9B3A-E926996A0A54}" srcOrd="4" destOrd="0" parTransId="{5589C656-ADE7-4BBB-ADBD-7F53DB2F74AE}" sibTransId="{1F3F3CDC-321C-415F-8D88-3BB19E63E058}"/>
    <dgm:cxn modelId="{3D4E450D-1D50-4335-A992-1F001E52B7D6}" type="presOf" srcId="{AA6BD991-FB3A-4568-9FCA-791659F21356}" destId="{F8F7D2AB-199B-41E9-BFA2-1042925D71B2}" srcOrd="0" destOrd="0" presId="urn:microsoft.com/office/officeart/2005/8/layout/list1"/>
    <dgm:cxn modelId="{C5A86C34-FCEF-408A-B81F-4F908F1D706E}" type="presOf" srcId="{41D6C302-C761-47D8-A11E-B50C482EF2BF}" destId="{6A4A93E6-A9AB-46B1-ACF0-E5E1144FEE42}" srcOrd="0" destOrd="0" presId="urn:microsoft.com/office/officeart/2005/8/layout/list1"/>
    <dgm:cxn modelId="{CBCD8741-650F-4EA8-8E5C-079DB87CEC8C}" type="presOf" srcId="{09882C4F-B013-466E-9B3A-E926996A0A54}" destId="{17669435-A705-4920-9604-6250FAE68F2E}" srcOrd="1" destOrd="0" presId="urn:microsoft.com/office/officeart/2005/8/layout/list1"/>
    <dgm:cxn modelId="{CD9A22CB-9EB1-4351-A4AF-BF783E9B3087}" srcId="{41D6C302-C761-47D8-A11E-B50C482EF2BF}" destId="{76BF701A-383F-4B19-B704-39324CE7D7BE}" srcOrd="3" destOrd="0" parTransId="{B841DAAE-9D98-4981-921D-DAD4765642EE}" sibTransId="{EA1AFE2C-EDDA-4658-BD52-8203C6D7CC23}"/>
    <dgm:cxn modelId="{15E113E9-75D4-4C13-BB8B-ECAEF29BEA7F}" type="presOf" srcId="{4152EFC1-8E33-454B-B7DE-2C871FFD0212}" destId="{8516D7D7-7AE9-45F8-AD32-C4E767E17262}" srcOrd="0" destOrd="0" presId="urn:microsoft.com/office/officeart/2005/8/layout/list1"/>
    <dgm:cxn modelId="{D63E7A52-6D7F-4FD2-91BB-A9CF9F346FE2}" type="presOf" srcId="{4152EFC1-8E33-454B-B7DE-2C871FFD0212}" destId="{9FEE9FA7-4E3A-4FB1-8786-DF955F19F2DB}" srcOrd="1" destOrd="0" presId="urn:microsoft.com/office/officeart/2005/8/layout/list1"/>
    <dgm:cxn modelId="{E5782282-41CB-48E7-AD82-7EC33085B0CB}" type="presOf" srcId="{F8DB0080-2E73-4DC0-8FB1-02898CE06223}" destId="{86C3AD60-30BD-4966-A967-E46D7E23D4E9}" srcOrd="1" destOrd="0" presId="urn:microsoft.com/office/officeart/2005/8/layout/list1"/>
    <dgm:cxn modelId="{0FD4BE5B-13B5-42B3-916D-390839EFFB93}" srcId="{41D6C302-C761-47D8-A11E-B50C482EF2BF}" destId="{F8DB0080-2E73-4DC0-8FB1-02898CE06223}" srcOrd="1" destOrd="0" parTransId="{7B227E67-5E8F-4D6B-9EF0-0DDEB9578791}" sibTransId="{2FFD21C9-0685-4341-AA76-D146739811D5}"/>
    <dgm:cxn modelId="{3DC44460-A042-4E79-96EE-4F14760393EB}" type="presOf" srcId="{AA6BD991-FB3A-4568-9FCA-791659F21356}" destId="{A250CF67-0816-4A27-A707-F2BA8547A642}" srcOrd="1" destOrd="0" presId="urn:microsoft.com/office/officeart/2005/8/layout/list1"/>
    <dgm:cxn modelId="{6DB247DE-CDC2-4652-8073-24A457F3F73A}" type="presOf" srcId="{F8DB0080-2E73-4DC0-8FB1-02898CE06223}" destId="{F2AA3492-96A2-4660-9556-52401287B0CE}" srcOrd="0" destOrd="0" presId="urn:microsoft.com/office/officeart/2005/8/layout/list1"/>
    <dgm:cxn modelId="{1EAFC5FF-2E48-4E92-A1B3-EC79110A04D8}" type="presOf" srcId="{09882C4F-B013-466E-9B3A-E926996A0A54}" destId="{BCE72FFD-9F62-4490-8CD0-9A5520730584}" srcOrd="0" destOrd="0" presId="urn:microsoft.com/office/officeart/2005/8/layout/list1"/>
    <dgm:cxn modelId="{67A101F0-5522-433C-AC1B-411E93F2205C}" type="presOf" srcId="{76BF701A-383F-4B19-B704-39324CE7D7BE}" destId="{3C8A82D6-B330-448A-81BF-3863807714D9}" srcOrd="0" destOrd="0" presId="urn:microsoft.com/office/officeart/2005/8/layout/list1"/>
    <dgm:cxn modelId="{474A4DE1-8A24-447F-8064-48D0FC1ED570}" srcId="{41D6C302-C761-47D8-A11E-B50C482EF2BF}" destId="{AA6BD991-FB3A-4568-9FCA-791659F21356}" srcOrd="0" destOrd="0" parTransId="{06088F04-69DD-4E00-B201-AC8619AD098C}" sibTransId="{23A49859-729D-4363-A91C-F84CC1E807DE}"/>
    <dgm:cxn modelId="{9E56E9E0-72B9-4DD0-B0CC-7B9D088EF6FD}" type="presOf" srcId="{76BF701A-383F-4B19-B704-39324CE7D7BE}" destId="{8EB5D236-0240-488A-8B45-51A696435224}" srcOrd="1" destOrd="0" presId="urn:microsoft.com/office/officeart/2005/8/layout/list1"/>
    <dgm:cxn modelId="{764B8BE6-9EF3-4AFA-A2FE-42CBFE892E99}" srcId="{41D6C302-C761-47D8-A11E-B50C482EF2BF}" destId="{4152EFC1-8E33-454B-B7DE-2C871FFD0212}" srcOrd="2" destOrd="0" parTransId="{755BC304-BA3F-4D3B-A19A-8148FEBE8C2D}" sibTransId="{121B7E46-64A3-4585-8E56-D39DB2A8388A}"/>
    <dgm:cxn modelId="{2AEB88B0-76F5-498A-A1EA-A7811B1B8A1A}" type="presParOf" srcId="{6A4A93E6-A9AB-46B1-ACF0-E5E1144FEE42}" destId="{0C9AD69E-0496-493A-BF11-DBD8B640329A}" srcOrd="0" destOrd="0" presId="urn:microsoft.com/office/officeart/2005/8/layout/list1"/>
    <dgm:cxn modelId="{9B4CADCB-E6F3-4F0F-8514-26EF8ACFA03F}" type="presParOf" srcId="{0C9AD69E-0496-493A-BF11-DBD8B640329A}" destId="{F8F7D2AB-199B-41E9-BFA2-1042925D71B2}" srcOrd="0" destOrd="0" presId="urn:microsoft.com/office/officeart/2005/8/layout/list1"/>
    <dgm:cxn modelId="{76D58E02-9E65-4CBD-9308-7D3A20481EF1}" type="presParOf" srcId="{0C9AD69E-0496-493A-BF11-DBD8B640329A}" destId="{A250CF67-0816-4A27-A707-F2BA8547A642}" srcOrd="1" destOrd="0" presId="urn:microsoft.com/office/officeart/2005/8/layout/list1"/>
    <dgm:cxn modelId="{5A7F0ED7-DAF8-41B0-8F2C-7D1C9A2E8FBB}" type="presParOf" srcId="{6A4A93E6-A9AB-46B1-ACF0-E5E1144FEE42}" destId="{9416740B-9403-4184-B435-B985D7BE94E3}" srcOrd="1" destOrd="0" presId="urn:microsoft.com/office/officeart/2005/8/layout/list1"/>
    <dgm:cxn modelId="{239359B5-0243-47FF-B11D-ED8EB04071A5}" type="presParOf" srcId="{6A4A93E6-A9AB-46B1-ACF0-E5E1144FEE42}" destId="{0CBF2474-2EC5-4F52-B40D-62CC301EB0B6}" srcOrd="2" destOrd="0" presId="urn:microsoft.com/office/officeart/2005/8/layout/list1"/>
    <dgm:cxn modelId="{1CCDAC10-388F-49B2-B9AA-A74A203E0F39}" type="presParOf" srcId="{6A4A93E6-A9AB-46B1-ACF0-E5E1144FEE42}" destId="{24EEC16F-4202-4D52-9822-11FE39A2BCDD}" srcOrd="3" destOrd="0" presId="urn:microsoft.com/office/officeart/2005/8/layout/list1"/>
    <dgm:cxn modelId="{85A0081F-8B09-431F-8488-4AEFE16A6713}" type="presParOf" srcId="{6A4A93E6-A9AB-46B1-ACF0-E5E1144FEE42}" destId="{952F8927-1799-4728-BDFA-E91C1EB86727}" srcOrd="4" destOrd="0" presId="urn:microsoft.com/office/officeart/2005/8/layout/list1"/>
    <dgm:cxn modelId="{DE43BB38-1023-4F80-A81E-01A8F6067E58}" type="presParOf" srcId="{952F8927-1799-4728-BDFA-E91C1EB86727}" destId="{F2AA3492-96A2-4660-9556-52401287B0CE}" srcOrd="0" destOrd="0" presId="urn:microsoft.com/office/officeart/2005/8/layout/list1"/>
    <dgm:cxn modelId="{3918E9EF-685B-4B29-8DDF-8E70653414CE}" type="presParOf" srcId="{952F8927-1799-4728-BDFA-E91C1EB86727}" destId="{86C3AD60-30BD-4966-A967-E46D7E23D4E9}" srcOrd="1" destOrd="0" presId="urn:microsoft.com/office/officeart/2005/8/layout/list1"/>
    <dgm:cxn modelId="{CED00D0A-3161-486B-99F7-EF0DC0A1A0B4}" type="presParOf" srcId="{6A4A93E6-A9AB-46B1-ACF0-E5E1144FEE42}" destId="{9E830AA3-52B1-475D-82B4-36833C014BC3}" srcOrd="5" destOrd="0" presId="urn:microsoft.com/office/officeart/2005/8/layout/list1"/>
    <dgm:cxn modelId="{EC1A44E6-FBBA-43CE-A136-A3CE1786D952}" type="presParOf" srcId="{6A4A93E6-A9AB-46B1-ACF0-E5E1144FEE42}" destId="{FDDC3BB4-E30C-48F1-BB1A-6184A19357BD}" srcOrd="6" destOrd="0" presId="urn:microsoft.com/office/officeart/2005/8/layout/list1"/>
    <dgm:cxn modelId="{54D0DF7A-4174-4B0A-BA6A-9DF4F1301AFA}" type="presParOf" srcId="{6A4A93E6-A9AB-46B1-ACF0-E5E1144FEE42}" destId="{F2D2D976-00EA-480E-927D-B37143F92ED4}" srcOrd="7" destOrd="0" presId="urn:microsoft.com/office/officeart/2005/8/layout/list1"/>
    <dgm:cxn modelId="{DC1F4D08-62A5-45FC-871E-D04FD3CA4430}" type="presParOf" srcId="{6A4A93E6-A9AB-46B1-ACF0-E5E1144FEE42}" destId="{2978A617-1441-4712-8601-CA1035D58C28}" srcOrd="8" destOrd="0" presId="urn:microsoft.com/office/officeart/2005/8/layout/list1"/>
    <dgm:cxn modelId="{C1C43371-3183-483D-93E1-2EF4F10DB588}" type="presParOf" srcId="{2978A617-1441-4712-8601-CA1035D58C28}" destId="{8516D7D7-7AE9-45F8-AD32-C4E767E17262}" srcOrd="0" destOrd="0" presId="urn:microsoft.com/office/officeart/2005/8/layout/list1"/>
    <dgm:cxn modelId="{1C1AA154-FAF7-44CC-9A57-E03C5732EC35}" type="presParOf" srcId="{2978A617-1441-4712-8601-CA1035D58C28}" destId="{9FEE9FA7-4E3A-4FB1-8786-DF955F19F2DB}" srcOrd="1" destOrd="0" presId="urn:microsoft.com/office/officeart/2005/8/layout/list1"/>
    <dgm:cxn modelId="{FEAFDEC8-0F6E-4771-9ED9-20B1C8C76046}" type="presParOf" srcId="{6A4A93E6-A9AB-46B1-ACF0-E5E1144FEE42}" destId="{F0CD4F60-7A84-4F08-A4F6-D595D64C0673}" srcOrd="9" destOrd="0" presId="urn:microsoft.com/office/officeart/2005/8/layout/list1"/>
    <dgm:cxn modelId="{15E2490F-2C31-447C-A824-E01AD282425D}" type="presParOf" srcId="{6A4A93E6-A9AB-46B1-ACF0-E5E1144FEE42}" destId="{DD00F69F-C164-41C0-9F4E-0C0D56E232B1}" srcOrd="10" destOrd="0" presId="urn:microsoft.com/office/officeart/2005/8/layout/list1"/>
    <dgm:cxn modelId="{C08FDD15-E974-4EBF-8B83-C900BB906BCE}" type="presParOf" srcId="{6A4A93E6-A9AB-46B1-ACF0-E5E1144FEE42}" destId="{8EC6A3B7-D4DC-4AF9-B016-ECA351D73A40}" srcOrd="11" destOrd="0" presId="urn:microsoft.com/office/officeart/2005/8/layout/list1"/>
    <dgm:cxn modelId="{66DC348C-EF26-4C75-A816-BF8486626366}" type="presParOf" srcId="{6A4A93E6-A9AB-46B1-ACF0-E5E1144FEE42}" destId="{BAEC9362-C595-4F5D-A5E6-DD20320C5E54}" srcOrd="12" destOrd="0" presId="urn:microsoft.com/office/officeart/2005/8/layout/list1"/>
    <dgm:cxn modelId="{066EB2ED-A017-4C41-933A-848F78E48C01}" type="presParOf" srcId="{BAEC9362-C595-4F5D-A5E6-DD20320C5E54}" destId="{3C8A82D6-B330-448A-81BF-3863807714D9}" srcOrd="0" destOrd="0" presId="urn:microsoft.com/office/officeart/2005/8/layout/list1"/>
    <dgm:cxn modelId="{9402BC7F-BB28-4306-A532-681DD969DC6C}" type="presParOf" srcId="{BAEC9362-C595-4F5D-A5E6-DD20320C5E54}" destId="{8EB5D236-0240-488A-8B45-51A696435224}" srcOrd="1" destOrd="0" presId="urn:microsoft.com/office/officeart/2005/8/layout/list1"/>
    <dgm:cxn modelId="{8AAF5C9C-83EA-44A5-A25A-6EB15A2F3CE1}" type="presParOf" srcId="{6A4A93E6-A9AB-46B1-ACF0-E5E1144FEE42}" destId="{B167089D-DA0B-4F3E-9FB0-2AB95859BDF8}" srcOrd="13" destOrd="0" presId="urn:microsoft.com/office/officeart/2005/8/layout/list1"/>
    <dgm:cxn modelId="{EAACB5B1-95CC-4402-8318-AF47AC1C18D9}" type="presParOf" srcId="{6A4A93E6-A9AB-46B1-ACF0-E5E1144FEE42}" destId="{2FCFB4E6-BEC1-41CF-82E1-31118001B200}" srcOrd="14" destOrd="0" presId="urn:microsoft.com/office/officeart/2005/8/layout/list1"/>
    <dgm:cxn modelId="{BF6EBEFD-750E-47EB-A3AE-22507F681E5F}" type="presParOf" srcId="{6A4A93E6-A9AB-46B1-ACF0-E5E1144FEE42}" destId="{57E67224-76E4-4273-AF14-3422270009C7}" srcOrd="15" destOrd="0" presId="urn:microsoft.com/office/officeart/2005/8/layout/list1"/>
    <dgm:cxn modelId="{93093DA8-7882-4642-A118-62830635FC83}" type="presParOf" srcId="{6A4A93E6-A9AB-46B1-ACF0-E5E1144FEE42}" destId="{C12AF37B-7FBE-42B1-8ECE-D743108E1B9D}" srcOrd="16" destOrd="0" presId="urn:microsoft.com/office/officeart/2005/8/layout/list1"/>
    <dgm:cxn modelId="{A73E19B0-C03D-495C-B818-CB913691B873}" type="presParOf" srcId="{C12AF37B-7FBE-42B1-8ECE-D743108E1B9D}" destId="{BCE72FFD-9F62-4490-8CD0-9A5520730584}" srcOrd="0" destOrd="0" presId="urn:microsoft.com/office/officeart/2005/8/layout/list1"/>
    <dgm:cxn modelId="{77989A84-4D21-4B5A-8A1D-14AAEAFA7F7D}" type="presParOf" srcId="{C12AF37B-7FBE-42B1-8ECE-D743108E1B9D}" destId="{17669435-A705-4920-9604-6250FAE68F2E}" srcOrd="1" destOrd="0" presId="urn:microsoft.com/office/officeart/2005/8/layout/list1"/>
    <dgm:cxn modelId="{AF880DE0-01AE-47E2-A26C-4B4C23621BB8}" type="presParOf" srcId="{6A4A93E6-A9AB-46B1-ACF0-E5E1144FEE42}" destId="{3333FB4F-37B7-43B3-B5A0-64EFB609F63D}" srcOrd="17" destOrd="0" presId="urn:microsoft.com/office/officeart/2005/8/layout/list1"/>
    <dgm:cxn modelId="{4E50EDF5-0CE0-42A3-96CD-C25245A444C5}" type="presParOf" srcId="{6A4A93E6-A9AB-46B1-ACF0-E5E1144FEE42}" destId="{AD0CC5E0-DD16-4DAE-8ECF-6775FCD5218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F2474-2EC5-4F52-B40D-62CC301EB0B6}">
      <dsp:nvSpPr>
        <dsp:cNvPr id="0" name=""/>
        <dsp:cNvSpPr/>
      </dsp:nvSpPr>
      <dsp:spPr>
        <a:xfrm>
          <a:off x="0" y="305079"/>
          <a:ext cx="639282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50CF67-0816-4A27-A707-F2BA8547A642}">
      <dsp:nvSpPr>
        <dsp:cNvPr id="0" name=""/>
        <dsp:cNvSpPr/>
      </dsp:nvSpPr>
      <dsp:spPr>
        <a:xfrm>
          <a:off x="216023" y="72009"/>
          <a:ext cx="5968770" cy="53136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44" tIns="0" rIns="169144" bIns="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Programın Amacı, Kapsamı, Öncelikleri  </a:t>
          </a:r>
          <a:endParaRPr lang="tr-TR" sz="2400" b="1" kern="1200" dirty="0">
            <a:solidFill>
              <a:schemeClr val="tx1"/>
            </a:solidFill>
          </a:endParaRPr>
        </a:p>
      </dsp:txBody>
      <dsp:txXfrm>
        <a:off x="241962" y="97948"/>
        <a:ext cx="5916892" cy="479482"/>
      </dsp:txXfrm>
    </dsp:sp>
    <dsp:sp modelId="{FDDC3BB4-E30C-48F1-BB1A-6184A19357BD}">
      <dsp:nvSpPr>
        <dsp:cNvPr id="0" name=""/>
        <dsp:cNvSpPr/>
      </dsp:nvSpPr>
      <dsp:spPr>
        <a:xfrm>
          <a:off x="0" y="1044464"/>
          <a:ext cx="639282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3AD60-30BD-4966-A967-E46D7E23D4E9}">
      <dsp:nvSpPr>
        <dsp:cNvPr id="0" name=""/>
        <dsp:cNvSpPr/>
      </dsp:nvSpPr>
      <dsp:spPr>
        <a:xfrm>
          <a:off x="216023" y="864094"/>
          <a:ext cx="6020098" cy="53136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44" tIns="0" rIns="169144" bIns="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Program Bütçesi ve Destek Miktarı</a:t>
          </a:r>
          <a:endParaRPr lang="tr-TR" sz="2400" b="1" kern="1200" dirty="0">
            <a:solidFill>
              <a:schemeClr val="tx1"/>
            </a:solidFill>
          </a:endParaRPr>
        </a:p>
      </dsp:txBody>
      <dsp:txXfrm>
        <a:off x="241962" y="890033"/>
        <a:ext cx="5968220" cy="479482"/>
      </dsp:txXfrm>
    </dsp:sp>
    <dsp:sp modelId="{DD00F69F-C164-41C0-9F4E-0C0D56E232B1}">
      <dsp:nvSpPr>
        <dsp:cNvPr id="0" name=""/>
        <dsp:cNvSpPr/>
      </dsp:nvSpPr>
      <dsp:spPr>
        <a:xfrm>
          <a:off x="0" y="1938039"/>
          <a:ext cx="639282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E9FA7-4E3A-4FB1-8786-DF955F19F2DB}">
      <dsp:nvSpPr>
        <dsp:cNvPr id="0" name=""/>
        <dsp:cNvSpPr/>
      </dsp:nvSpPr>
      <dsp:spPr>
        <a:xfrm>
          <a:off x="216023" y="1728195"/>
          <a:ext cx="5929256" cy="53136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44" tIns="0" rIns="169144" bIns="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Başvuru Sahipleri, Başvuru Sayısı</a:t>
          </a:r>
        </a:p>
      </dsp:txBody>
      <dsp:txXfrm>
        <a:off x="241962" y="1754134"/>
        <a:ext cx="5877378" cy="479482"/>
      </dsp:txXfrm>
    </dsp:sp>
    <dsp:sp modelId="{2FCFB4E6-BEC1-41CF-82E1-31118001B200}">
      <dsp:nvSpPr>
        <dsp:cNvPr id="0" name=""/>
        <dsp:cNvSpPr/>
      </dsp:nvSpPr>
      <dsp:spPr>
        <a:xfrm>
          <a:off x="0" y="2915019"/>
          <a:ext cx="639282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5D236-0240-488A-8B45-51A696435224}">
      <dsp:nvSpPr>
        <dsp:cNvPr id="0" name=""/>
        <dsp:cNvSpPr/>
      </dsp:nvSpPr>
      <dsp:spPr>
        <a:xfrm>
          <a:off x="216023" y="2592290"/>
          <a:ext cx="6016026" cy="53136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44" tIns="0" rIns="169144" bIns="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Başvuru Şekli ve Yapılacak İşlemler </a:t>
          </a:r>
          <a:endParaRPr lang="tr-TR" sz="2400" kern="1200" dirty="0"/>
        </a:p>
      </dsp:txBody>
      <dsp:txXfrm>
        <a:off x="241962" y="2618229"/>
        <a:ext cx="5964148" cy="479482"/>
      </dsp:txXfrm>
    </dsp:sp>
    <dsp:sp modelId="{AD0CC5E0-DD16-4DAE-8ECF-6775FCD5218A}">
      <dsp:nvSpPr>
        <dsp:cNvPr id="0" name=""/>
        <dsp:cNvSpPr/>
      </dsp:nvSpPr>
      <dsp:spPr>
        <a:xfrm>
          <a:off x="0" y="3571000"/>
          <a:ext cx="6392826"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69435-A705-4920-9604-6250FAE68F2E}">
      <dsp:nvSpPr>
        <dsp:cNvPr id="0" name=""/>
        <dsp:cNvSpPr/>
      </dsp:nvSpPr>
      <dsp:spPr>
        <a:xfrm>
          <a:off x="216026" y="3312365"/>
          <a:ext cx="6078498" cy="53136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144" tIns="0" rIns="169144" bIns="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Değerlendirme Kriterleri, Program Takvimi </a:t>
          </a:r>
          <a:endParaRPr lang="tr-TR" sz="2400" b="1" kern="1200" dirty="0">
            <a:solidFill>
              <a:schemeClr val="tx1"/>
            </a:solidFill>
          </a:endParaRPr>
        </a:p>
      </dsp:txBody>
      <dsp:txXfrm>
        <a:off x="241965" y="3338304"/>
        <a:ext cx="602662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CE9AFEED-4C84-4A9E-980B-ACD58598062A}" type="datetimeFigureOut">
              <a:rPr lang="tr-TR" smtClean="0"/>
              <a:pPr/>
              <a:t>14.03.2022</a:t>
            </a:fld>
            <a:endParaRPr lang="tr-TR"/>
          </a:p>
        </p:txBody>
      </p:sp>
      <p:sp>
        <p:nvSpPr>
          <p:cNvPr id="4" name="Altbilgi Yer Tutucusu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5775E249-E9D7-4F12-ADCF-46FCF71B65AC}" type="slidenum">
              <a:rPr lang="tr-TR" smtClean="0"/>
              <a:pPr/>
              <a:t>‹#›</a:t>
            </a:fld>
            <a:endParaRPr lang="tr-TR"/>
          </a:p>
        </p:txBody>
      </p:sp>
    </p:spTree>
    <p:extLst>
      <p:ext uri="{BB962C8B-B14F-4D97-AF65-F5344CB8AC3E}">
        <p14:creationId xmlns:p14="http://schemas.microsoft.com/office/powerpoint/2010/main" val="4237157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D52DB33-2A13-4E04-9D7F-395AAABB140D}" type="datetimeFigureOut">
              <a:rPr lang="tr-TR" smtClean="0"/>
              <a:pPr/>
              <a:t>14.03.2022</a:t>
            </a:fld>
            <a:endParaRPr lang="tr-TR"/>
          </a:p>
        </p:txBody>
      </p:sp>
      <p:sp>
        <p:nvSpPr>
          <p:cNvPr id="4" name="3 Slayt Görüntüsü Yer Tutucusu"/>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B445393-04E1-484B-A356-38CA68662B3E}" type="slidenum">
              <a:rPr lang="tr-TR" smtClean="0"/>
              <a:pPr/>
              <a:t>‹#›</a:t>
            </a:fld>
            <a:endParaRPr lang="tr-TR"/>
          </a:p>
        </p:txBody>
      </p:sp>
    </p:spTree>
    <p:extLst>
      <p:ext uri="{BB962C8B-B14F-4D97-AF65-F5344CB8AC3E}">
        <p14:creationId xmlns:p14="http://schemas.microsoft.com/office/powerpoint/2010/main" val="330325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Slayt Görüntüsü Yer Tutucusu"/>
          <p:cNvSpPr>
            <a:spLocks noGrp="1" noRot="1" noChangeAspect="1"/>
          </p:cNvSpPr>
          <p:nvPr>
            <p:ph type="sldImg"/>
          </p:nvPr>
        </p:nvSpPr>
        <p:spPr bwMode="auto">
          <a:noFill/>
          <a:ln>
            <a:solidFill>
              <a:srgbClr val="000000"/>
            </a:solidFill>
            <a:miter lim="800000"/>
            <a:headEnd/>
            <a:tailEnd/>
          </a:ln>
        </p:spPr>
      </p:sp>
      <p:sp>
        <p:nvSpPr>
          <p:cNvPr id="1741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7411" name="3 Altbilgi Yer Tutucusu"/>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tr-T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14.03.2022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F9ED-62BC-404E-825C-F8362FBDBC35}" type="datetimeFigureOut">
              <a:rPr lang="tr-TR" smtClean="0"/>
              <a:pPr/>
              <a:t>14.03.2022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33878-95A9-40A8-9897-BB68A49A19C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db@oka.org.t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683568" y="4005064"/>
            <a:ext cx="8280920" cy="2123658"/>
          </a:xfrm>
          <a:prstGeom prst="rect">
            <a:avLst/>
          </a:prstGeom>
          <a:noFill/>
        </p:spPr>
        <p:txBody>
          <a:bodyPr wrap="square" rtlCol="0">
            <a:spAutoFit/>
          </a:bodyPr>
          <a:lstStyle/>
          <a:p>
            <a:pPr algn="ctr"/>
            <a:r>
              <a:rPr lang="tr-TR" sz="2400" b="1" dirty="0" smtClean="0">
                <a:solidFill>
                  <a:srgbClr val="FF0000"/>
                </a:solidFill>
              </a:rPr>
              <a:t>2022 </a:t>
            </a:r>
            <a:r>
              <a:rPr lang="tr-TR" sz="2400" b="1" dirty="0">
                <a:solidFill>
                  <a:srgbClr val="FF0000"/>
                </a:solidFill>
              </a:rPr>
              <a:t>y</a:t>
            </a:r>
            <a:r>
              <a:rPr lang="tr-TR" sz="2400" b="1" dirty="0" smtClean="0">
                <a:solidFill>
                  <a:srgbClr val="FF0000"/>
                </a:solidFill>
              </a:rPr>
              <a:t>ılı Katma Değerli Üretim ve İhracatın Geliştirilmesi </a:t>
            </a:r>
          </a:p>
          <a:p>
            <a:pPr algn="ctr"/>
            <a:r>
              <a:rPr lang="tr-TR" sz="2400" b="1" dirty="0" smtClean="0">
                <a:solidFill>
                  <a:srgbClr val="FF0000"/>
                </a:solidFill>
              </a:rPr>
              <a:t>Teknik </a:t>
            </a:r>
            <a:r>
              <a:rPr lang="tr-TR" sz="2400" b="1" dirty="0" smtClean="0">
                <a:solidFill>
                  <a:srgbClr val="FF0000"/>
                </a:solidFill>
              </a:rPr>
              <a:t>Destek Programı </a:t>
            </a:r>
            <a:endParaRPr lang="tr-TR" sz="2400" b="1" dirty="0" smtClean="0">
              <a:solidFill>
                <a:srgbClr val="FF0000"/>
              </a:solidFill>
            </a:endParaRPr>
          </a:p>
          <a:p>
            <a:pPr algn="ctr"/>
            <a:r>
              <a:rPr lang="tr-TR" sz="2400" b="1" dirty="0" smtClean="0">
                <a:solidFill>
                  <a:srgbClr val="FF0000"/>
                </a:solidFill>
              </a:rPr>
              <a:t>Bilgilendirme Toplantısı</a:t>
            </a:r>
            <a:r>
              <a:rPr lang="tr-TR" b="1" dirty="0" smtClean="0">
                <a:solidFill>
                  <a:srgbClr val="FF0000"/>
                </a:solidFill>
              </a:rPr>
              <a:t> </a:t>
            </a:r>
            <a:endParaRPr lang="tr-TR" b="1" dirty="0" smtClean="0">
              <a:solidFill>
                <a:srgbClr val="FF0000"/>
              </a:solidFill>
            </a:endParaRPr>
          </a:p>
          <a:p>
            <a:pPr algn="ctr"/>
            <a:endParaRPr lang="tr-TR" sz="2000" b="1" dirty="0" smtClean="0">
              <a:solidFill>
                <a:schemeClr val="tx2">
                  <a:lumMod val="75000"/>
                </a:schemeClr>
              </a:solidFill>
            </a:endParaRPr>
          </a:p>
          <a:p>
            <a:pPr algn="ctr"/>
            <a:r>
              <a:rPr lang="tr-TR" sz="2000" b="1" dirty="0" smtClean="0">
                <a:solidFill>
                  <a:schemeClr val="tx2">
                    <a:lumMod val="75000"/>
                  </a:schemeClr>
                </a:solidFill>
              </a:rPr>
              <a:t>15</a:t>
            </a:r>
            <a:r>
              <a:rPr lang="tr-TR" sz="2000" b="1" dirty="0" smtClean="0">
                <a:solidFill>
                  <a:schemeClr val="tx2">
                    <a:lumMod val="75000"/>
                  </a:schemeClr>
                </a:solidFill>
              </a:rPr>
              <a:t>.03.2022</a:t>
            </a:r>
            <a:endParaRPr lang="tr-TR" sz="2000" b="1" dirty="0" smtClean="0">
              <a:solidFill>
                <a:schemeClr val="tx2">
                  <a:lumMod val="75000"/>
                </a:schemeClr>
              </a:solidFill>
            </a:endParaRPr>
          </a:p>
          <a:p>
            <a:pPr algn="ctr"/>
            <a:endParaRPr lang="tr-TR" sz="2000" b="1" dirty="0" smtClean="0">
              <a:solidFill>
                <a:schemeClr val="tx2">
                  <a:lumMod val="75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1" y="5810250"/>
            <a:ext cx="91440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518864" y="1318991"/>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6" name="5 Dikdörtgen"/>
          <p:cNvSpPr/>
          <p:nvPr/>
        </p:nvSpPr>
        <p:spPr>
          <a:xfrm>
            <a:off x="313491" y="1278559"/>
            <a:ext cx="5904656" cy="5078313"/>
          </a:xfrm>
          <a:prstGeom prst="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tr-TR" b="1" u="sng" dirty="0" smtClean="0"/>
              <a:t>Uygun Başvuru </a:t>
            </a:r>
            <a:r>
              <a:rPr lang="tr-TR" b="1" u="sng" dirty="0"/>
              <a:t>Sahipleri</a:t>
            </a:r>
            <a:endParaRPr lang="tr-TR" dirty="0"/>
          </a:p>
          <a:p>
            <a:pPr marL="285750" lvl="0" indent="-285750">
              <a:buFont typeface="Arial" panose="020B0604020202020204" pitchFamily="34" charset="0"/>
              <a:buChar char="•"/>
            </a:pPr>
            <a:r>
              <a:rPr lang="tr-TR" dirty="0" smtClean="0"/>
              <a:t>Kamu </a:t>
            </a:r>
            <a:r>
              <a:rPr lang="tr-TR" dirty="0"/>
              <a:t>Kurum ve Kuruluşları</a:t>
            </a:r>
          </a:p>
          <a:p>
            <a:pPr marL="285750" lvl="0" indent="-285750">
              <a:buFont typeface="Arial" panose="020B0604020202020204" pitchFamily="34" charset="0"/>
              <a:buChar char="•"/>
            </a:pPr>
            <a:r>
              <a:rPr lang="tr-TR" dirty="0"/>
              <a:t>Kamu Kurumu Niteliğindeki Meslek </a:t>
            </a:r>
            <a:r>
              <a:rPr lang="tr-TR" dirty="0" smtClean="0"/>
              <a:t>Kuruluşları</a:t>
            </a:r>
          </a:p>
          <a:p>
            <a:pPr marL="285750" indent="-285750">
              <a:buFont typeface="Arial" panose="020B0604020202020204" pitchFamily="34" charset="0"/>
              <a:buChar char="•"/>
            </a:pPr>
            <a:r>
              <a:rPr lang="tr-TR" dirty="0"/>
              <a:t>Yerel Yönetimler (İl Özel İdareleri, Belediye Başkanlıkları, Büyükşehir Belediyesi Daire Başkanlıkları, Köy Muhtarlıkları) </a:t>
            </a:r>
            <a:endParaRPr lang="tr-TR" dirty="0"/>
          </a:p>
          <a:p>
            <a:pPr marL="285750" lvl="0" indent="-285750">
              <a:buFont typeface="Arial" panose="020B0604020202020204" pitchFamily="34" charset="0"/>
              <a:buChar char="•"/>
            </a:pPr>
            <a:r>
              <a:rPr lang="tr-TR" dirty="0"/>
              <a:t>Birlikler (Tarımsal Üretici Birlikleri, Mahalli İdare Birlikleri vb.)</a:t>
            </a:r>
          </a:p>
          <a:p>
            <a:pPr marL="285750" lvl="0" indent="-285750">
              <a:buFont typeface="Arial" panose="020B0604020202020204" pitchFamily="34" charset="0"/>
              <a:buChar char="•"/>
            </a:pPr>
            <a:r>
              <a:rPr lang="tr-TR" dirty="0"/>
              <a:t>Kooperatifler</a:t>
            </a:r>
          </a:p>
          <a:p>
            <a:pPr marL="285750" lvl="0" indent="-285750">
              <a:buFont typeface="Arial" panose="020B0604020202020204" pitchFamily="34" charset="0"/>
              <a:buChar char="•"/>
            </a:pPr>
            <a:r>
              <a:rPr lang="tr-TR" dirty="0"/>
              <a:t>Sivil Toplum Kuruluşları</a:t>
            </a:r>
          </a:p>
          <a:p>
            <a:pPr marL="285750" lvl="0" indent="-285750">
              <a:buFont typeface="Arial" panose="020B0604020202020204" pitchFamily="34" charset="0"/>
              <a:buChar char="•"/>
            </a:pPr>
            <a:r>
              <a:rPr lang="tr-TR" dirty="0"/>
              <a:t>Organize Sanayi Bölgeleri</a:t>
            </a:r>
          </a:p>
          <a:p>
            <a:pPr marL="285750" lvl="0" indent="-285750">
              <a:buFont typeface="Arial" panose="020B0604020202020204" pitchFamily="34" charset="0"/>
              <a:buChar char="•"/>
            </a:pPr>
            <a:r>
              <a:rPr lang="tr-TR" dirty="0"/>
              <a:t>Sanayi Siteleri</a:t>
            </a:r>
          </a:p>
          <a:p>
            <a:pPr marL="285750" lvl="0" indent="-285750">
              <a:buFont typeface="Arial" panose="020B0604020202020204" pitchFamily="34" charset="0"/>
              <a:buChar char="•"/>
            </a:pPr>
            <a:r>
              <a:rPr lang="tr-TR" dirty="0"/>
              <a:t>Serbest Bölge İşleticileri</a:t>
            </a:r>
          </a:p>
          <a:p>
            <a:pPr marL="285750" lvl="0" indent="-285750">
              <a:buFont typeface="Arial" panose="020B0604020202020204" pitchFamily="34" charset="0"/>
              <a:buChar char="•"/>
            </a:pPr>
            <a:r>
              <a:rPr lang="tr-TR" dirty="0"/>
              <a:t>Teknoloji Transfer Ofisi Şirketleri</a:t>
            </a:r>
          </a:p>
          <a:p>
            <a:pPr marL="285750" lvl="0" indent="-285750">
              <a:buFont typeface="Arial" panose="020B0604020202020204" pitchFamily="34" charset="0"/>
              <a:buChar char="•"/>
            </a:pPr>
            <a:r>
              <a:rPr lang="tr-TR" dirty="0"/>
              <a:t>Teknoloji Geliştirme Bölgesi Yönetici Şirketi</a:t>
            </a:r>
          </a:p>
          <a:p>
            <a:pPr marL="285750" lvl="0" indent="-285750">
              <a:buFont typeface="Arial" panose="020B0604020202020204" pitchFamily="34" charset="0"/>
              <a:buChar char="•"/>
            </a:pPr>
            <a:r>
              <a:rPr lang="tr-TR" dirty="0"/>
              <a:t>Endüstri Bölgesi Yönetici Şirketi</a:t>
            </a:r>
          </a:p>
          <a:p>
            <a:pPr marL="285750" lvl="0" indent="-285750">
              <a:buFont typeface="Arial" panose="020B0604020202020204" pitchFamily="34" charset="0"/>
              <a:buChar char="•"/>
            </a:pPr>
            <a:r>
              <a:rPr lang="tr-TR" dirty="0"/>
              <a:t>İş Geliştirme Merkezi Yönetici Şirketi </a:t>
            </a:r>
          </a:p>
          <a:p>
            <a:pPr marL="285750" lvl="0" indent="-285750">
              <a:buFont typeface="Arial" panose="020B0604020202020204" pitchFamily="34" charset="0"/>
              <a:buChar char="•"/>
            </a:pPr>
            <a:r>
              <a:rPr lang="tr-TR" b="1" dirty="0">
                <a:solidFill>
                  <a:srgbClr val="FF0000"/>
                </a:solidFill>
              </a:rPr>
              <a:t>Kar amacı güden diğer gerçek veya tüzel </a:t>
            </a:r>
            <a:r>
              <a:rPr lang="tr-TR" b="1" dirty="0" smtClean="0">
                <a:solidFill>
                  <a:srgbClr val="FF0000"/>
                </a:solidFill>
              </a:rPr>
              <a:t>kişiler</a:t>
            </a: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 name="9 Dikdörtgen"/>
          <p:cNvSpPr/>
          <p:nvPr/>
        </p:nvSpPr>
        <p:spPr>
          <a:xfrm>
            <a:off x="6475380" y="1636815"/>
            <a:ext cx="2448272" cy="2031325"/>
          </a:xfrm>
          <a:prstGeom prst="rect">
            <a:avLst/>
          </a:prstGeom>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dirty="0"/>
              <a:t>Tüm başvuru sahipleri her başvuru döneminde </a:t>
            </a:r>
            <a:r>
              <a:rPr lang="tr-TR" b="1" dirty="0">
                <a:solidFill>
                  <a:srgbClr val="FF0000"/>
                </a:solidFill>
              </a:rPr>
              <a:t>en fazla </a:t>
            </a:r>
            <a:r>
              <a:rPr lang="tr-TR" b="1" dirty="0" smtClean="0">
                <a:solidFill>
                  <a:srgbClr val="FF0000"/>
                </a:solidFill>
              </a:rPr>
              <a:t>2 </a:t>
            </a:r>
            <a:r>
              <a:rPr lang="tr-TR" b="1" dirty="0">
                <a:solidFill>
                  <a:srgbClr val="FF0000"/>
                </a:solidFill>
              </a:rPr>
              <a:t>adet proje sunabilir </a:t>
            </a:r>
            <a:r>
              <a:rPr lang="tr-TR" dirty="0"/>
              <a:t>ve aynı dönemde </a:t>
            </a:r>
            <a:r>
              <a:rPr lang="tr-TR" b="1" dirty="0">
                <a:solidFill>
                  <a:srgbClr val="FF0000"/>
                </a:solidFill>
              </a:rPr>
              <a:t>sadece 1 </a:t>
            </a:r>
            <a:r>
              <a:rPr lang="tr-TR" b="1" dirty="0" smtClean="0">
                <a:solidFill>
                  <a:srgbClr val="FF0000"/>
                </a:solidFill>
              </a:rPr>
              <a:t>adet proje için </a:t>
            </a:r>
            <a:r>
              <a:rPr lang="tr-TR" b="1" dirty="0">
                <a:solidFill>
                  <a:srgbClr val="FF0000"/>
                </a:solidFill>
              </a:rPr>
              <a:t>destek </a:t>
            </a:r>
            <a:r>
              <a:rPr lang="tr-TR" dirty="0" smtClean="0"/>
              <a:t>alabilir. </a:t>
            </a:r>
            <a:endParaRPr lang="tr-TR" dirty="0"/>
          </a:p>
        </p:txBody>
      </p:sp>
      <p:pic>
        <p:nvPicPr>
          <p:cNvPr id="11"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4" name="9 Dikdörtgen"/>
          <p:cNvSpPr/>
          <p:nvPr/>
        </p:nvSpPr>
        <p:spPr>
          <a:xfrm>
            <a:off x="6475380" y="4023966"/>
            <a:ext cx="2448272" cy="1754326"/>
          </a:xfrm>
          <a:prstGeom prst="rect">
            <a:avLst/>
          </a:prstGeom>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dirty="0"/>
              <a:t>Başvuru sahipleri </a:t>
            </a:r>
            <a:r>
              <a:rPr lang="tr-TR" dirty="0" smtClean="0"/>
              <a:t>2022 </a:t>
            </a:r>
            <a:r>
              <a:rPr lang="tr-TR" dirty="0"/>
              <a:t>Yılı Teknik Destek Programı kapsamında</a:t>
            </a:r>
            <a:r>
              <a:rPr lang="tr-TR" b="1" dirty="0"/>
              <a:t> </a:t>
            </a:r>
            <a:r>
              <a:rPr lang="tr-TR" b="1" dirty="0">
                <a:solidFill>
                  <a:srgbClr val="FF0000"/>
                </a:solidFill>
              </a:rPr>
              <a:t>toplamda en fazla 2 </a:t>
            </a:r>
            <a:r>
              <a:rPr lang="tr-TR" b="1" dirty="0" smtClean="0">
                <a:solidFill>
                  <a:srgbClr val="FF0000"/>
                </a:solidFill>
              </a:rPr>
              <a:t>farklı </a:t>
            </a:r>
            <a:r>
              <a:rPr lang="tr-TR" b="1" dirty="0">
                <a:solidFill>
                  <a:srgbClr val="FF0000"/>
                </a:solidFill>
              </a:rPr>
              <a:t>projesi için destek alabilir</a:t>
            </a:r>
            <a:r>
              <a:rPr lang="tr-TR" dirty="0">
                <a:solidFill>
                  <a:srgbClr val="FF0000"/>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889" name="Text Box 1"/>
          <p:cNvSpPr txBox="1">
            <a:spLocks noChangeArrowheads="1"/>
          </p:cNvSpPr>
          <p:nvPr/>
        </p:nvSpPr>
        <p:spPr bwMode="auto">
          <a:xfrm>
            <a:off x="1138381" y="1768484"/>
            <a:ext cx="7056158" cy="747383"/>
          </a:xfrm>
          <a:prstGeom prst="rect">
            <a:avLst/>
          </a:prstGeom>
          <a:solidFill>
            <a:schemeClr val="accent5">
              <a:lumMod val="60000"/>
              <a:lumOff val="40000"/>
            </a:schemeClr>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smtClean="0"/>
              <a:t>Teknik Destek Programı kapsamında yararlanıcı kuruluşa </a:t>
            </a:r>
            <a:r>
              <a:rPr lang="tr-TR" b="1" dirty="0" smtClean="0"/>
              <a:t>herhangi bir doğrudan mali destek verilmeyecektir.</a:t>
            </a:r>
            <a:endParaRPr lang="tr-TR" b="1" u="sng" dirty="0" smtClean="0"/>
          </a:p>
          <a:p>
            <a:endParaRPr lang="tr-TR" dirty="0" smtClean="0"/>
          </a:p>
        </p:txBody>
      </p:sp>
      <p:sp>
        <p:nvSpPr>
          <p:cNvPr id="10" name="Text Box 1"/>
          <p:cNvSpPr txBox="1">
            <a:spLocks noChangeArrowheads="1"/>
          </p:cNvSpPr>
          <p:nvPr/>
        </p:nvSpPr>
        <p:spPr bwMode="auto">
          <a:xfrm>
            <a:off x="1115615" y="2762896"/>
            <a:ext cx="7056157" cy="1024704"/>
          </a:xfrm>
          <a:prstGeom prst="rect">
            <a:avLst/>
          </a:prstGeom>
          <a:solidFill>
            <a:schemeClr val="bg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smtClean="0"/>
              <a:t>Teknik desteğin hizmet alımı yoluyla karşılandığı durumda sadece uzman giderleri </a:t>
            </a:r>
            <a:r>
              <a:rPr lang="tr-TR" b="1" dirty="0" smtClean="0">
                <a:solidFill>
                  <a:srgbClr val="FF0000"/>
                </a:solidFill>
              </a:rPr>
              <a:t>(uzman temini, yol ve konaklama) </a:t>
            </a:r>
            <a:r>
              <a:rPr lang="tr-TR" dirty="0" smtClean="0"/>
              <a:t>hizmet alımı çerçevesinde Ajans tarafından uygun maliyet olarak kabul edilir ve karşılanır. </a:t>
            </a:r>
          </a:p>
        </p:txBody>
      </p:sp>
      <p:sp>
        <p:nvSpPr>
          <p:cNvPr id="11" name="Text Box 1"/>
          <p:cNvSpPr txBox="1">
            <a:spLocks noChangeArrowheads="1"/>
          </p:cNvSpPr>
          <p:nvPr/>
        </p:nvSpPr>
        <p:spPr bwMode="auto">
          <a:xfrm>
            <a:off x="1138746" y="5013176"/>
            <a:ext cx="7055793" cy="1080120"/>
          </a:xfrm>
          <a:prstGeom prst="rect">
            <a:avLst/>
          </a:prstGeom>
          <a:solidFill>
            <a:schemeClr val="accent2">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smtClean="0"/>
              <a:t>Hizmet alımı gerektiren talepler için sunulacak </a:t>
            </a:r>
            <a:r>
              <a:rPr lang="tr-TR" b="1" dirty="0" smtClean="0">
                <a:solidFill>
                  <a:srgbClr val="FF0000"/>
                </a:solidFill>
              </a:rPr>
              <a:t>3 adet proforma faturanın</a:t>
            </a:r>
            <a:r>
              <a:rPr lang="tr-TR" dirty="0" smtClean="0"/>
              <a:t>, hizmet alımı konusu ile aynı veya benzer alanda faaliyet gösteren firma veya kurumlardan alınmış olması gerekmektedir.</a:t>
            </a:r>
          </a:p>
          <a:p>
            <a:endParaRPr lang="tr-TR" dirty="0" smtClean="0"/>
          </a:p>
        </p:txBody>
      </p:sp>
      <p:pic>
        <p:nvPicPr>
          <p:cNvPr id="12"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3" name="Text Box 1"/>
          <p:cNvSpPr txBox="1">
            <a:spLocks noChangeArrowheads="1"/>
          </p:cNvSpPr>
          <p:nvPr/>
        </p:nvSpPr>
        <p:spPr bwMode="auto">
          <a:xfrm>
            <a:off x="1115616" y="4088198"/>
            <a:ext cx="7056157" cy="656280"/>
          </a:xfrm>
          <a:prstGeom prst="rect">
            <a:avLst/>
          </a:prstGeom>
          <a:solidFill>
            <a:schemeClr val="tx2">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algn="just"/>
            <a:r>
              <a:rPr lang="tr-TR" dirty="0" smtClean="0"/>
              <a:t>Danışmanlık </a:t>
            </a:r>
            <a:r>
              <a:rPr lang="tr-TR" dirty="0"/>
              <a:t>hizmetleri kapsamında </a:t>
            </a:r>
            <a:r>
              <a:rPr lang="tr-TR" b="1" dirty="0">
                <a:solidFill>
                  <a:schemeClr val="tx1"/>
                </a:solidFill>
              </a:rPr>
              <a:t>tescil, test, belgelendirme vb. giderler desteklenmeyecektir.</a:t>
            </a:r>
            <a:endParaRPr lang="tr-TR" b="1" dirty="0" smtClean="0">
              <a:solidFill>
                <a:schemeClr val="tx1"/>
              </a:solidFill>
            </a:endParaRPr>
          </a:p>
          <a:p>
            <a:endParaRPr lang="tr-TR" dirty="0" smtClean="0"/>
          </a:p>
        </p:txBody>
      </p:sp>
      <p:sp>
        <p:nvSpPr>
          <p:cNvPr id="14" name="13 Dikdörtgen"/>
          <p:cNvSpPr/>
          <p:nvPr/>
        </p:nvSpPr>
        <p:spPr>
          <a:xfrm>
            <a:off x="1763688" y="1094965"/>
            <a:ext cx="6048672" cy="523220"/>
          </a:xfrm>
          <a:prstGeom prst="rect">
            <a:avLst/>
          </a:prstGeom>
          <a:noFill/>
        </p:spPr>
        <p:txBody>
          <a:bodyPr wrap="square">
            <a:spAutoFit/>
          </a:bodyPr>
          <a:lstStyle/>
          <a:p>
            <a:pPr algn="ctr"/>
            <a:r>
              <a:rPr lang="tr-TR" sz="2800" b="1" dirty="0" smtClean="0"/>
              <a:t>ÖNEMLİ UYARILAR !!!</a:t>
            </a:r>
            <a:endParaRPr lang="tr-TR"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889" name="Text Box 1"/>
          <p:cNvSpPr txBox="1">
            <a:spLocks noChangeArrowheads="1"/>
          </p:cNvSpPr>
          <p:nvPr/>
        </p:nvSpPr>
        <p:spPr bwMode="auto">
          <a:xfrm>
            <a:off x="323528" y="1772816"/>
            <a:ext cx="8136904" cy="3744416"/>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algn="ctr"/>
            <a:endParaRPr lang="tr-TR" b="1" u="sng" dirty="0" smtClean="0"/>
          </a:p>
          <a:p>
            <a:pPr algn="ctr"/>
            <a:endParaRPr lang="tr-TR" b="1" u="sng" dirty="0" smtClean="0"/>
          </a:p>
          <a:p>
            <a:pPr algn="ctr"/>
            <a:r>
              <a:rPr lang="tr-TR" sz="2400" b="1" dirty="0" smtClean="0">
                <a:solidFill>
                  <a:srgbClr val="FF0000"/>
                </a:solidFill>
              </a:rPr>
              <a:t>BAŞVURUNUZU HAZIRLARKEN LÜTFEN </a:t>
            </a:r>
            <a:r>
              <a:rPr lang="tr-TR" sz="2400" b="1" u="sng" dirty="0" smtClean="0">
                <a:solidFill>
                  <a:schemeClr val="tx1"/>
                </a:solidFill>
              </a:rPr>
              <a:t>BAŞVURU REHBERİNİ</a:t>
            </a:r>
            <a:r>
              <a:rPr lang="tr-TR" sz="2400" b="1" dirty="0" smtClean="0">
                <a:solidFill>
                  <a:schemeClr val="tx1"/>
                </a:solidFill>
              </a:rPr>
              <a:t> </a:t>
            </a:r>
            <a:r>
              <a:rPr lang="tr-TR" sz="2400" b="1" dirty="0" smtClean="0">
                <a:solidFill>
                  <a:srgbClr val="FF0000"/>
                </a:solidFill>
              </a:rPr>
              <a:t>VE AJANS İNTERNET SİTESİNDEKİ </a:t>
            </a:r>
            <a:r>
              <a:rPr lang="tr-TR" sz="2400" b="1" u="sng" dirty="0" smtClean="0">
                <a:solidFill>
                  <a:schemeClr val="tx1"/>
                </a:solidFill>
              </a:rPr>
              <a:t>PROGRAM SAYFASINI</a:t>
            </a:r>
            <a:r>
              <a:rPr lang="tr-TR" sz="2400" b="1" dirty="0" smtClean="0">
                <a:solidFill>
                  <a:schemeClr val="tx1"/>
                </a:solidFill>
              </a:rPr>
              <a:t> </a:t>
            </a:r>
            <a:r>
              <a:rPr lang="tr-TR" sz="2400" b="1" dirty="0" smtClean="0">
                <a:solidFill>
                  <a:srgbClr val="FF0000"/>
                </a:solidFill>
              </a:rPr>
              <a:t>DETAYLI OLARAK İNCELEYİNİZ. </a:t>
            </a:r>
          </a:p>
          <a:p>
            <a:pPr algn="ctr"/>
            <a:endParaRPr lang="tr-TR" sz="2400" b="1" dirty="0" smtClean="0">
              <a:solidFill>
                <a:srgbClr val="FF0000"/>
              </a:solidFill>
            </a:endParaRPr>
          </a:p>
          <a:p>
            <a:pPr algn="ctr"/>
            <a:r>
              <a:rPr lang="tr-TR" sz="2400" b="1" dirty="0" smtClean="0">
                <a:solidFill>
                  <a:srgbClr val="FF0000"/>
                </a:solidFill>
              </a:rPr>
              <a:t>BAŞVURU REHBERİNDE PROJENİZİN TABİ OLDUĞU ÖN İNCELEME KRİTERLERİ VE TEKNİK DEĞERLENDİRME TABLOSU BULUNMAKTADIR. </a:t>
            </a:r>
          </a:p>
          <a:p>
            <a:endParaRPr lang="tr-TR" b="1" u="sng" dirty="0" smtClean="0"/>
          </a:p>
          <a:p>
            <a:endParaRPr lang="tr-TR" b="1" u="sng" dirty="0" smtClean="0"/>
          </a:p>
          <a:p>
            <a:endParaRPr lang="tr-TR" b="1" u="sng" dirty="0" smtClean="0"/>
          </a:p>
          <a:p>
            <a:endParaRPr lang="tr-TR" dirty="0" smtClean="0"/>
          </a:p>
        </p:txBody>
      </p:sp>
      <p:pic>
        <p:nvPicPr>
          <p:cNvPr id="6"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7" name="6 Dikdörtgen"/>
          <p:cNvSpPr/>
          <p:nvPr/>
        </p:nvSpPr>
        <p:spPr>
          <a:xfrm>
            <a:off x="1223628" y="1002366"/>
            <a:ext cx="6336704" cy="523220"/>
          </a:xfrm>
          <a:prstGeom prst="rect">
            <a:avLst/>
          </a:prstGeom>
          <a:noFill/>
        </p:spPr>
        <p:txBody>
          <a:bodyPr wrap="square">
            <a:spAutoFit/>
          </a:bodyPr>
          <a:lstStyle/>
          <a:p>
            <a:pPr algn="ctr"/>
            <a:r>
              <a:rPr lang="tr-TR" sz="2800" b="1" dirty="0" smtClean="0"/>
              <a:t>ÖNEMLİ UYARILAR !!!</a:t>
            </a:r>
            <a:endParaRPr lang="tr-TR"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sp>
        <p:nvSpPr>
          <p:cNvPr id="9" name="8 Dikdörtgen"/>
          <p:cNvSpPr/>
          <p:nvPr/>
        </p:nvSpPr>
        <p:spPr>
          <a:xfrm>
            <a:off x="683568" y="1906506"/>
            <a:ext cx="7704856"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lvl="1" algn="just">
              <a:buFont typeface="Arial" charset="0"/>
              <a:buNone/>
            </a:pPr>
            <a:r>
              <a:rPr lang="tr-TR" dirty="0" smtClean="0"/>
              <a:t>Başvurular, internet ortamında Kalkınma Ajansları Yönetim Sistemi (KAYS)</a:t>
            </a:r>
            <a:r>
              <a:rPr lang="tr-TR" dirty="0" smtClean="0">
                <a:solidFill>
                  <a:srgbClr val="C00000"/>
                </a:solidFill>
              </a:rPr>
              <a:t> </a:t>
            </a:r>
            <a:r>
              <a:rPr lang="tr-TR" dirty="0" smtClean="0"/>
              <a:t>üzerinden </a:t>
            </a:r>
            <a:r>
              <a:rPr lang="tr-TR" b="1" dirty="0" smtClean="0">
                <a:solidFill>
                  <a:schemeClr val="tx2"/>
                </a:solidFill>
              </a:rPr>
              <a:t>(http://portal.kays.sanayi.gov.tr) </a:t>
            </a:r>
            <a:r>
              <a:rPr lang="tr-TR" dirty="0" smtClean="0"/>
              <a:t>çevrimiçi olarak yapılacaktır. </a:t>
            </a:r>
          </a:p>
          <a:p>
            <a:pPr marL="0" lvl="1" algn="just">
              <a:buFont typeface="Arial" charset="0"/>
              <a:buNone/>
            </a:pPr>
            <a:endParaRPr lang="tr-TR" dirty="0" smtClean="0"/>
          </a:p>
          <a:p>
            <a:pPr marL="0" lvl="1" algn="just">
              <a:buFont typeface="Arial" charset="0"/>
              <a:buNone/>
            </a:pPr>
            <a:r>
              <a:rPr lang="tr-TR" dirty="0" smtClean="0"/>
              <a:t>Başvuru yapabilmek için KAYS’a E-Devlet Kapısı Kimlik Doğrulama Sistemi kullanılarak giriş yapılması gerekmektedir. </a:t>
            </a:r>
          </a:p>
        </p:txBody>
      </p:sp>
      <p:cxnSp>
        <p:nvCxnSpPr>
          <p:cNvPr id="10" name="9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2" name="11 Dikdörtgen"/>
          <p:cNvSpPr/>
          <p:nvPr/>
        </p:nvSpPr>
        <p:spPr>
          <a:xfrm>
            <a:off x="1115616" y="1129724"/>
            <a:ext cx="6336704" cy="523220"/>
          </a:xfrm>
          <a:prstGeom prst="rect">
            <a:avLst/>
          </a:prstGeom>
          <a:noFill/>
        </p:spPr>
        <p:txBody>
          <a:bodyPr wrap="square">
            <a:spAutoFit/>
          </a:bodyPr>
          <a:lstStyle/>
          <a:p>
            <a:pPr algn="ctr"/>
            <a:r>
              <a:rPr lang="tr-TR" sz="2800" b="1" dirty="0" smtClean="0"/>
              <a:t>BAŞVURU ŞEKLİ ve YAPILACAK İŞLEMLER</a:t>
            </a:r>
            <a:endParaRPr lang="tr-TR" sz="2800" b="1" dirty="0"/>
          </a:p>
        </p:txBody>
      </p:sp>
      <p:sp>
        <p:nvSpPr>
          <p:cNvPr id="13" name="12 Metin kutusu"/>
          <p:cNvSpPr txBox="1"/>
          <p:nvPr/>
        </p:nvSpPr>
        <p:spPr>
          <a:xfrm>
            <a:off x="683568" y="3823459"/>
            <a:ext cx="7728336" cy="2308324"/>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tr-TR" dirty="0" smtClean="0"/>
              <a:t>KAYS’a giriş yaptıktan sonra;</a:t>
            </a:r>
          </a:p>
          <a:p>
            <a:pPr algn="just"/>
            <a:endParaRPr lang="tr-TR" dirty="0" smtClean="0"/>
          </a:p>
          <a:p>
            <a:pPr marL="342900" indent="-342900" algn="just">
              <a:buFont typeface="Arial" pitchFamily="34" charset="0"/>
              <a:buChar char="•"/>
            </a:pPr>
            <a:r>
              <a:rPr lang="tr-TR" dirty="0" smtClean="0"/>
              <a:t>Kullanıcı işlemlerinden kaydı yok ise kurumunuzu “tüzel paydaş” olarak ekleyiniz. </a:t>
            </a:r>
          </a:p>
          <a:p>
            <a:pPr marL="342900" indent="-342900" algn="just">
              <a:buFont typeface="Arial" pitchFamily="34" charset="0"/>
              <a:buChar char="•"/>
            </a:pPr>
            <a:r>
              <a:rPr lang="tr-TR" dirty="0" smtClean="0"/>
              <a:t>Tüzel paydaş onaylama, kurum ile kullanıcı olarak eşleştirme gibi talepler veya sorularınız </a:t>
            </a:r>
            <a:r>
              <a:rPr lang="tr-TR" dirty="0" smtClean="0"/>
              <a:t>için </a:t>
            </a:r>
            <a:r>
              <a:rPr lang="tr-TR" b="1" dirty="0" smtClean="0"/>
              <a:t>kdb@oka.org.tr</a:t>
            </a:r>
            <a:r>
              <a:rPr lang="tr-TR" dirty="0" smtClean="0"/>
              <a:t> e-posta </a:t>
            </a:r>
            <a:r>
              <a:rPr lang="tr-TR" dirty="0" smtClean="0"/>
              <a:t>adresinden bize ulaşabilirsiniz.</a:t>
            </a:r>
          </a:p>
          <a:p>
            <a:pPr marL="342900" indent="-342900" algn="just">
              <a:buFont typeface="Arial" pitchFamily="34" charset="0"/>
              <a:buChar char="•"/>
            </a:pPr>
            <a:r>
              <a:rPr lang="tr-TR" dirty="0" smtClean="0"/>
              <a:t>E-posta içeriğinde </a:t>
            </a:r>
            <a:r>
              <a:rPr lang="tr-TR" dirty="0" smtClean="0"/>
              <a:t>kullanıcının </a:t>
            </a:r>
            <a:r>
              <a:rPr lang="tr-TR" dirty="0" smtClean="0"/>
              <a:t>TC Kimlik numarası, kurum adı, kurum iletişim bilgileri, faaliyete geçtiği tarih ve kurum vergi numarasına yer verilmelidir.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683568" y="2440516"/>
            <a:ext cx="2520280" cy="2585323"/>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endParaRPr lang="tr-TR" dirty="0" smtClean="0"/>
          </a:p>
          <a:p>
            <a:pPr algn="just"/>
            <a:r>
              <a:rPr lang="tr-TR" dirty="0" smtClean="0"/>
              <a:t>KAYS </a:t>
            </a:r>
            <a:r>
              <a:rPr lang="tr-TR" dirty="0"/>
              <a:t>kullanımına dair detaylar için Program Sayfasındaki </a:t>
            </a:r>
            <a:r>
              <a:rPr lang="tr-TR" b="1" dirty="0" smtClean="0"/>
              <a:t>Başvuru </a:t>
            </a:r>
            <a:r>
              <a:rPr lang="tr-TR" b="1" dirty="0"/>
              <a:t>Hazırlama Sunumu </a:t>
            </a:r>
            <a:r>
              <a:rPr lang="tr-TR" dirty="0"/>
              <a:t>ile </a:t>
            </a:r>
            <a:r>
              <a:rPr lang="tr-TR" b="1" dirty="0"/>
              <a:t>KAYS Kılavuzları </a:t>
            </a:r>
            <a:r>
              <a:rPr lang="tr-TR" dirty="0"/>
              <a:t>incelenebilir</a:t>
            </a:r>
            <a:r>
              <a:rPr lang="tr-TR" dirty="0" smtClean="0"/>
              <a:t>.</a:t>
            </a:r>
          </a:p>
          <a:p>
            <a:endParaRPr lang="tr-TR" dirty="0"/>
          </a:p>
          <a:p>
            <a:endParaRPr lang="tr-TR" dirty="0"/>
          </a:p>
        </p:txBody>
      </p:sp>
      <p:pic>
        <p:nvPicPr>
          <p:cNvPr id="11"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6" name="15 Dikdörtgen"/>
          <p:cNvSpPr/>
          <p:nvPr/>
        </p:nvSpPr>
        <p:spPr>
          <a:xfrm>
            <a:off x="1295636" y="1060431"/>
            <a:ext cx="6336704" cy="523220"/>
          </a:xfrm>
          <a:prstGeom prst="rect">
            <a:avLst/>
          </a:prstGeom>
          <a:noFill/>
        </p:spPr>
        <p:txBody>
          <a:bodyPr wrap="square">
            <a:spAutoFit/>
          </a:bodyPr>
          <a:lstStyle/>
          <a:p>
            <a:pPr algn="ctr"/>
            <a:r>
              <a:rPr lang="tr-TR" sz="2800" b="1" dirty="0" smtClean="0"/>
              <a:t>BAŞVURU ŞEKLİ ve YAPILACAK İŞLEMLER</a:t>
            </a:r>
            <a:endParaRPr lang="tr-TR" sz="2800" b="1" dirty="0"/>
          </a:p>
        </p:txBody>
      </p:sp>
      <p:pic>
        <p:nvPicPr>
          <p:cNvPr id="2" name="Resim 1"/>
          <p:cNvPicPr>
            <a:picLocks noChangeAspect="1"/>
          </p:cNvPicPr>
          <p:nvPr/>
        </p:nvPicPr>
        <p:blipFill>
          <a:blip r:embed="rId3"/>
          <a:stretch>
            <a:fillRect/>
          </a:stretch>
        </p:blipFill>
        <p:spPr>
          <a:xfrm>
            <a:off x="2267744" y="1657961"/>
            <a:ext cx="6446603" cy="584492"/>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2396430"/>
            <a:ext cx="3724275" cy="3352800"/>
          </a:xfrm>
          <a:prstGeom prst="rect">
            <a:avLst/>
          </a:prstGeom>
        </p:spPr>
      </p:pic>
    </p:spTree>
    <p:extLst>
      <p:ext uri="{BB962C8B-B14F-4D97-AF65-F5344CB8AC3E}">
        <p14:creationId xmlns:p14="http://schemas.microsoft.com/office/powerpoint/2010/main" val="133673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518864" y="1318991"/>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6" name="5 Dikdörtgen"/>
          <p:cNvSpPr/>
          <p:nvPr/>
        </p:nvSpPr>
        <p:spPr>
          <a:xfrm>
            <a:off x="323528" y="1052736"/>
            <a:ext cx="8208912" cy="738664"/>
          </a:xfrm>
          <a:prstGeom prst="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ctr"/>
            <a:r>
              <a:rPr lang="tr-TR" dirty="0" smtClean="0"/>
              <a:t>	</a:t>
            </a:r>
            <a:r>
              <a:rPr lang="tr-TR" sz="2400" b="1" dirty="0" smtClean="0"/>
              <a:t>Bu kısım teknik destek başvurunuzun en kritik kısmıdır</a:t>
            </a:r>
            <a:r>
              <a:rPr lang="tr-TR" sz="2400" b="1" dirty="0" smtClean="0">
                <a:solidFill>
                  <a:srgbClr val="FF0000"/>
                </a:solidFill>
              </a:rPr>
              <a:t>!!!</a:t>
            </a:r>
            <a:endParaRPr lang="tr-TR" b="1" dirty="0" smtClean="0">
              <a:solidFill>
                <a:srgbClr val="FF0000"/>
              </a:solidFill>
            </a:endParaRPr>
          </a:p>
          <a:p>
            <a:pPr marL="342900" indent="-342900"/>
            <a:r>
              <a:rPr lang="tr-TR" dirty="0" smtClean="0"/>
              <a:t>	</a:t>
            </a: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1"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4" name="9 Dikdörtgen"/>
          <p:cNvSpPr/>
          <p:nvPr/>
        </p:nvSpPr>
        <p:spPr>
          <a:xfrm>
            <a:off x="323528" y="1916832"/>
            <a:ext cx="8208912" cy="923330"/>
          </a:xfrm>
          <a:prstGeom prst="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Hedef gruplar: </a:t>
            </a:r>
            <a:r>
              <a:rPr lang="tr-TR" dirty="0" smtClean="0"/>
              <a:t>Projenin uygulama süreci içerisinde veya tamamlanması ile birlikte proje sonuçlarından doğrudan olumlu fayda sağlayacak olan kişi, grup, kurum ve kuruluşların adları, tahmini sayıları ve seçilme gerekçeleri belirtilir. </a:t>
            </a:r>
            <a:endParaRPr lang="tr-TR" b="1" dirty="0">
              <a:solidFill>
                <a:schemeClr val="tx1"/>
              </a:solidFill>
            </a:endParaRPr>
          </a:p>
        </p:txBody>
      </p:sp>
      <p:sp>
        <p:nvSpPr>
          <p:cNvPr id="9" name="9 Dikdörtgen"/>
          <p:cNvSpPr/>
          <p:nvPr/>
        </p:nvSpPr>
        <p:spPr>
          <a:xfrm>
            <a:off x="323528" y="2924944"/>
            <a:ext cx="8208912" cy="923330"/>
          </a:xfrm>
          <a:prstGeom prst="rect">
            <a:avLst/>
          </a:prstGeom>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Nihai yararlanıcılar: </a:t>
            </a:r>
            <a:r>
              <a:rPr lang="tr-TR" dirty="0" smtClean="0"/>
              <a:t>Projenin tamamlanması ile birlikte orta-uzun vadede proje sonuçlarından doğrudan ya da dolaylı fayda sağlayacak olan kişi, grup, kurum ve kuruluşlar belirtilir. </a:t>
            </a:r>
            <a:endParaRPr lang="tr-TR" b="1" dirty="0">
              <a:solidFill>
                <a:schemeClr val="tx1"/>
              </a:solidFill>
            </a:endParaRPr>
          </a:p>
        </p:txBody>
      </p:sp>
      <p:sp>
        <p:nvSpPr>
          <p:cNvPr id="10" name="9 Dikdörtgen"/>
          <p:cNvSpPr/>
          <p:nvPr/>
        </p:nvSpPr>
        <p:spPr>
          <a:xfrm>
            <a:off x="323528" y="3933057"/>
            <a:ext cx="8208912" cy="1200329"/>
          </a:xfrm>
          <a:prstGeom prst="rect">
            <a:avLst/>
          </a:prstGeom>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Beklenen sonuçlar: </a:t>
            </a:r>
            <a:r>
              <a:rPr lang="tr-TR" dirty="0" smtClean="0"/>
              <a:t>Projenin çıktıları ve nihayetinde elde edilecek sonuçlar ayrıntılarıyla açıklanacaktır. Beklenen sonuçlar ile tahmini maliyet arasındaki oranın uyumlu ve tutarlı olması beklenmektedir. </a:t>
            </a:r>
          </a:p>
          <a:p>
            <a:endParaRPr lang="tr-TR" b="1" dirty="0">
              <a:solidFill>
                <a:schemeClr val="tx1"/>
              </a:solidFill>
            </a:endParaRPr>
          </a:p>
        </p:txBody>
      </p:sp>
      <p:sp>
        <p:nvSpPr>
          <p:cNvPr id="12" name="9 Dikdörtgen"/>
          <p:cNvSpPr/>
          <p:nvPr/>
        </p:nvSpPr>
        <p:spPr>
          <a:xfrm>
            <a:off x="323528" y="5229200"/>
            <a:ext cx="8208912" cy="1200329"/>
          </a:xfrm>
          <a:prstGeom prst="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tr-TR" b="1" dirty="0" smtClean="0">
                <a:solidFill>
                  <a:schemeClr val="tx1"/>
                </a:solidFill>
              </a:rPr>
              <a:t>İhtiyacın ortaya çıkmasını sağlayan temel gerekçe: </a:t>
            </a:r>
            <a:r>
              <a:rPr lang="tr-TR" dirty="0" smtClean="0"/>
              <a:t>Projenin, hangi sorunu çözmeye yönelik olarak tasarlandığı ve projeye neden ihtiyaç duyulduğu açıklanır. Hedef kitlenin ihtiyaç ve sorunları somut veriler  kullanılarak belirtilir. </a:t>
            </a:r>
          </a:p>
          <a:p>
            <a:r>
              <a:rPr lang="tr-TR" b="1" dirty="0" smtClean="0">
                <a:solidFill>
                  <a:schemeClr val="tx1"/>
                </a:solidFill>
              </a:rPr>
              <a:t> </a:t>
            </a:r>
            <a:endParaRPr lang="tr-TR"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518864" y="1318991"/>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6" name="5 Dikdörtgen"/>
          <p:cNvSpPr/>
          <p:nvPr/>
        </p:nvSpPr>
        <p:spPr>
          <a:xfrm>
            <a:off x="323528" y="1124744"/>
            <a:ext cx="8280920" cy="738664"/>
          </a:xfrm>
          <a:prstGeom prst="rect">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ctr"/>
            <a:r>
              <a:rPr lang="tr-TR" dirty="0" smtClean="0"/>
              <a:t>	</a:t>
            </a:r>
            <a:r>
              <a:rPr lang="tr-TR" sz="2400" b="1" dirty="0" smtClean="0"/>
              <a:t>Bu kısım teknik destek başvurunuzun en kritik kısmıdır</a:t>
            </a:r>
            <a:r>
              <a:rPr lang="tr-TR" sz="2400" b="1" dirty="0" smtClean="0">
                <a:solidFill>
                  <a:srgbClr val="FF0000"/>
                </a:solidFill>
              </a:rPr>
              <a:t>!!!</a:t>
            </a:r>
          </a:p>
          <a:p>
            <a:pPr marL="342900" indent="-342900"/>
            <a:r>
              <a:rPr lang="tr-TR" dirty="0" smtClean="0"/>
              <a:t>	</a:t>
            </a: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1"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3" name="9 Dikdörtgen"/>
          <p:cNvSpPr/>
          <p:nvPr/>
        </p:nvSpPr>
        <p:spPr>
          <a:xfrm>
            <a:off x="323528" y="1988840"/>
            <a:ext cx="8208912" cy="646331"/>
          </a:xfrm>
          <a:prstGeom prst="rect">
            <a:avLst/>
          </a:prstGeom>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Başvurunun teknik destek kapsamı ile ilgililiği: </a:t>
            </a:r>
            <a:r>
              <a:rPr lang="tr-TR" dirty="0" smtClean="0">
                <a:solidFill>
                  <a:schemeClr val="tx1"/>
                </a:solidFill>
              </a:rPr>
              <a:t>Başvurunun teknik destek programının amacı, kapsamı ve öncelikleri ile ilişkisi kurulur. </a:t>
            </a:r>
            <a:endParaRPr lang="tr-TR" dirty="0">
              <a:solidFill>
                <a:schemeClr val="tx1"/>
              </a:solidFill>
            </a:endParaRPr>
          </a:p>
        </p:txBody>
      </p:sp>
      <p:sp>
        <p:nvSpPr>
          <p:cNvPr id="15" name="9 Dikdörtgen"/>
          <p:cNvSpPr/>
          <p:nvPr/>
        </p:nvSpPr>
        <p:spPr>
          <a:xfrm>
            <a:off x="323528" y="2780928"/>
            <a:ext cx="8208912" cy="923330"/>
          </a:xfrm>
          <a:prstGeom prst="rect">
            <a:avLst/>
          </a:prstGeom>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b="1" dirty="0" smtClean="0">
                <a:solidFill>
                  <a:schemeClr val="tx1"/>
                </a:solidFill>
              </a:rPr>
              <a:t>Başvurunun katma değer yaratacak unsurları: </a:t>
            </a:r>
            <a:r>
              <a:rPr lang="tr-TR" dirty="0" smtClean="0"/>
              <a:t>Talep edilen teknik desteğin; başvuru sahibi ve (varsa) ortakların kurumsal kapasitesine, bölge kalkınmasına ve diğer ilgili kurumlara katkısı açıklanır. </a:t>
            </a:r>
            <a:endParaRPr lang="tr-TR" b="1" dirty="0">
              <a:solidFill>
                <a:schemeClr val="tx1"/>
              </a:solidFill>
            </a:endParaRPr>
          </a:p>
        </p:txBody>
      </p:sp>
      <p:sp>
        <p:nvSpPr>
          <p:cNvPr id="16" name="9 Dikdörtgen"/>
          <p:cNvSpPr/>
          <p:nvPr/>
        </p:nvSpPr>
        <p:spPr>
          <a:xfrm>
            <a:off x="323528" y="3789040"/>
            <a:ext cx="8208912" cy="1200329"/>
          </a:xfrm>
          <a:prstGeom prst="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Beklenen sonuçların hedef gruplar üzerinde sürdürülebilir etkisi ve çarpan etkileri:</a:t>
            </a:r>
          </a:p>
          <a:p>
            <a:pPr algn="just"/>
            <a:r>
              <a:rPr lang="tr-TR" dirty="0" smtClean="0"/>
              <a:t>Proje sona erdikten sonra faaliyetlerin kurumsal düzeydeki sürdürülebilirliğinin nasıl sağlanacağı,  proje sonuçlarının tekrarlanma ve yayılma olasılığı anlatılır. </a:t>
            </a:r>
          </a:p>
          <a:p>
            <a:r>
              <a:rPr lang="tr-TR" b="1" dirty="0" smtClean="0">
                <a:solidFill>
                  <a:schemeClr val="tx1"/>
                </a:solidFill>
              </a:rPr>
              <a:t>   </a:t>
            </a:r>
            <a:endParaRPr lang="tr-TR" b="1" dirty="0">
              <a:solidFill>
                <a:schemeClr val="tx1"/>
              </a:solidFill>
            </a:endParaRPr>
          </a:p>
        </p:txBody>
      </p:sp>
      <p:sp>
        <p:nvSpPr>
          <p:cNvPr id="17" name="9 Dikdörtgen"/>
          <p:cNvSpPr/>
          <p:nvPr/>
        </p:nvSpPr>
        <p:spPr>
          <a:xfrm>
            <a:off x="323528" y="5085184"/>
            <a:ext cx="8208912" cy="1477328"/>
          </a:xfrm>
          <a:prstGeom prst="rect">
            <a:avLst/>
          </a:prstGeom>
          <a:solidFill>
            <a:schemeClr val="bg1">
              <a:lumMod val="8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b="1" dirty="0" smtClean="0">
                <a:solidFill>
                  <a:schemeClr val="tx1"/>
                </a:solidFill>
              </a:rPr>
              <a:t>Ayni katkılar: </a:t>
            </a:r>
            <a:r>
              <a:rPr lang="tr-TR" dirty="0" smtClean="0"/>
              <a:t>Başvuru sahibi veya proje ortağının, teknik destek faaliyetlerinin gerçekleştirilebilmesi için</a:t>
            </a:r>
            <a:r>
              <a:rPr lang="tr-TR" b="1" dirty="0" smtClean="0"/>
              <a:t>  </a:t>
            </a:r>
            <a:r>
              <a:rPr lang="tr-TR" dirty="0" smtClean="0"/>
              <a:t>sağlayacağı çalışma materyalleri ile eğitim, </a:t>
            </a:r>
            <a:r>
              <a:rPr lang="tr-TR" dirty="0" err="1" smtClean="0"/>
              <a:t>çalıştay</a:t>
            </a:r>
            <a:r>
              <a:rPr lang="tr-TR" dirty="0" smtClean="0"/>
              <a:t> vb. çalışmaların organizasyonuna ait harcamalar ve gereklilikler gibi ayni katkıların belirtilmesi gerekir. </a:t>
            </a:r>
          </a:p>
          <a:p>
            <a:r>
              <a:rPr lang="tr-TR" b="1" dirty="0" smtClean="0">
                <a:solidFill>
                  <a:schemeClr val="tx1"/>
                </a:solidFill>
              </a:rPr>
              <a:t>  </a:t>
            </a:r>
            <a:endParaRPr lang="tr-TR"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468313" y="1831515"/>
            <a:ext cx="8207760" cy="4801314"/>
          </a:xfrm>
          <a:prstGeom prst="rect">
            <a:avLst/>
          </a:prstGeom>
          <a:solidFill>
            <a:schemeClr val="accent5">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fontAlgn="base">
              <a:buFont typeface="Arial" pitchFamily="34" charset="0"/>
              <a:buChar char="•"/>
            </a:pPr>
            <a:r>
              <a:rPr lang="tr-TR" dirty="0" smtClean="0"/>
              <a:t>Başvuru çevrimiçi olarak onaylandıktan sonra, taahhütname </a:t>
            </a:r>
            <a:r>
              <a:rPr lang="tr-TR" dirty="0" smtClean="0"/>
              <a:t>e-imza ile imzalanabilmektedir. </a:t>
            </a:r>
          </a:p>
          <a:p>
            <a:pPr algn="just" fontAlgn="base"/>
            <a:endParaRPr lang="tr-TR" dirty="0" smtClean="0"/>
          </a:p>
          <a:p>
            <a:pPr marL="285750" indent="-285750" algn="just" fontAlgn="base">
              <a:buFont typeface="Arial" pitchFamily="34" charset="0"/>
              <a:buChar char="•"/>
            </a:pPr>
            <a:r>
              <a:rPr lang="tr-TR" dirty="0"/>
              <a:t>Taahhütnamenin e-imza ile imzalanamadığı hallerde, taahhütnamenin başvuru sahibi tarafından ıslak imzalı olarak </a:t>
            </a:r>
            <a:r>
              <a:rPr lang="tr-TR" b="1" dirty="0"/>
              <a:t>elden teslim veya posta yoluyla</a:t>
            </a:r>
            <a:r>
              <a:rPr lang="tr-TR" dirty="0"/>
              <a:t> </a:t>
            </a:r>
            <a:r>
              <a:rPr lang="tr-TR" dirty="0" smtClean="0"/>
              <a:t>teslim edilmesi gereklidir. </a:t>
            </a:r>
          </a:p>
          <a:p>
            <a:pPr algn="just" fontAlgn="base"/>
            <a:endParaRPr lang="tr-TR" dirty="0" smtClean="0"/>
          </a:p>
          <a:p>
            <a:pPr marL="285750" indent="-285750" algn="just" fontAlgn="base">
              <a:buFont typeface="Arial" pitchFamily="34" charset="0"/>
              <a:buChar char="•"/>
            </a:pPr>
            <a:r>
              <a:rPr lang="tr-TR" dirty="0" smtClean="0"/>
              <a:t>Taahhütname, başvuru tarihinden itibaren </a:t>
            </a:r>
            <a:r>
              <a:rPr lang="tr-TR" b="1" dirty="0" smtClean="0">
                <a:solidFill>
                  <a:srgbClr val="FF0000"/>
                </a:solidFill>
              </a:rPr>
              <a:t>en geç 5 iş günü</a:t>
            </a:r>
            <a:r>
              <a:rPr lang="tr-TR" dirty="0" smtClean="0">
                <a:solidFill>
                  <a:srgbClr val="FF0000"/>
                </a:solidFill>
              </a:rPr>
              <a:t> </a:t>
            </a:r>
            <a:r>
              <a:rPr lang="tr-TR" dirty="0" smtClean="0"/>
              <a:t>içerisinde Ajans Genel Sekreterliğine veya Yatırım Destek Ofislerine teslim edilmelidir. </a:t>
            </a:r>
          </a:p>
          <a:p>
            <a:pPr algn="just" fontAlgn="base"/>
            <a:endParaRPr lang="tr-TR" dirty="0" smtClean="0"/>
          </a:p>
          <a:p>
            <a:pPr marL="285750" indent="-285750" algn="just" fontAlgn="base">
              <a:buFont typeface="Arial" pitchFamily="34" charset="0"/>
              <a:buChar char="•"/>
            </a:pPr>
            <a:r>
              <a:rPr lang="tr-TR" dirty="0"/>
              <a:t>Zamanında taahhütnamesi iletilmeyen projeler için mazeret kabul edilmez ve bu projeler değerlendirmeye alınmadan reddedilir. </a:t>
            </a:r>
            <a:endParaRPr lang="tr-TR" dirty="0" smtClean="0"/>
          </a:p>
          <a:p>
            <a:pPr algn="just" fontAlgn="base"/>
            <a:endParaRPr lang="tr-TR" dirty="0" smtClean="0"/>
          </a:p>
          <a:p>
            <a:pPr marL="285750" indent="-285750" algn="just" fontAlgn="base">
              <a:buFont typeface="Arial" pitchFamily="34" charset="0"/>
              <a:buChar char="•"/>
            </a:pPr>
            <a:r>
              <a:rPr lang="tr-TR" dirty="0" smtClean="0"/>
              <a:t>Başvuru </a:t>
            </a:r>
            <a:r>
              <a:rPr lang="tr-TR" smtClean="0"/>
              <a:t>rehberinde detayları </a:t>
            </a:r>
            <a:r>
              <a:rPr lang="tr-TR" dirty="0" smtClean="0"/>
              <a:t>verilen destekleyici </a:t>
            </a:r>
            <a:r>
              <a:rPr lang="tr-TR" dirty="0"/>
              <a:t>belgelerin imzalı/kaşeli hallerinin taranarak </a:t>
            </a:r>
            <a:r>
              <a:rPr lang="tr-TR" dirty="0" err="1"/>
              <a:t>KAYS’a</a:t>
            </a:r>
            <a:r>
              <a:rPr lang="tr-TR" dirty="0"/>
              <a:t> yüklenmesi gerekmektedir. </a:t>
            </a:r>
            <a:endParaRPr lang="tr-TR" dirty="0" smtClean="0"/>
          </a:p>
          <a:p>
            <a:pPr algn="just" fontAlgn="base"/>
            <a:endParaRPr lang="tr-TR" dirty="0" smtClean="0"/>
          </a:p>
          <a:p>
            <a:pPr marL="285750" indent="-285750" algn="just" fontAlgn="base">
              <a:buFont typeface="Arial" pitchFamily="34" charset="0"/>
              <a:buChar char="•"/>
            </a:pPr>
            <a:r>
              <a:rPr lang="tr-TR" dirty="0" smtClean="0"/>
              <a:t>Program </a:t>
            </a:r>
            <a:r>
              <a:rPr lang="tr-TR" dirty="0"/>
              <a:t>detaylarıyla ilgili tüm sorular </a:t>
            </a:r>
            <a:r>
              <a:rPr lang="tr-TR" b="1" dirty="0" smtClean="0"/>
              <a:t>kdb@oka.org.tr</a:t>
            </a:r>
            <a:r>
              <a:rPr lang="tr-TR" dirty="0"/>
              <a:t> e-posta adresine iletilecektir</a:t>
            </a:r>
            <a:r>
              <a:rPr lang="tr-TR" dirty="0" smtClean="0"/>
              <a:t>.</a:t>
            </a:r>
          </a:p>
        </p:txBody>
      </p:sp>
      <p:pic>
        <p:nvPicPr>
          <p:cNvPr id="7"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8" name="7 Dikdörtgen"/>
          <p:cNvSpPr/>
          <p:nvPr/>
        </p:nvSpPr>
        <p:spPr>
          <a:xfrm>
            <a:off x="1414761" y="1184197"/>
            <a:ext cx="6336704" cy="523220"/>
          </a:xfrm>
          <a:prstGeom prst="rect">
            <a:avLst/>
          </a:prstGeom>
          <a:noFill/>
        </p:spPr>
        <p:txBody>
          <a:bodyPr wrap="square">
            <a:spAutoFit/>
          </a:bodyPr>
          <a:lstStyle/>
          <a:p>
            <a:r>
              <a:rPr lang="tr-TR" sz="2800" b="1" dirty="0" smtClean="0"/>
              <a:t>BAŞVURU ŞEKLİ ve YAPILACAK İŞLEMLER</a:t>
            </a:r>
            <a:endParaRPr lang="tr-TR"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sp>
        <p:nvSpPr>
          <p:cNvPr id="9" name="8 Dikdörtgen"/>
          <p:cNvSpPr/>
          <p:nvPr/>
        </p:nvSpPr>
        <p:spPr>
          <a:xfrm>
            <a:off x="586124" y="5157192"/>
            <a:ext cx="813690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000" dirty="0" smtClean="0"/>
              <a:t>Proje başvuruları teslim alındığı tarihten sonraki iki aylık dönemin </a:t>
            </a:r>
            <a:r>
              <a:rPr lang="tr-TR" sz="2000" b="1" dirty="0" smtClean="0"/>
              <a:t>ilk ayı içerisinde </a:t>
            </a:r>
            <a:r>
              <a:rPr lang="tr-TR" sz="2000" dirty="0" smtClean="0"/>
              <a:t>değerlendirilir ve ajans web sitesi üzerinden duyurulur.</a:t>
            </a:r>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573567" y="1856275"/>
            <a:ext cx="8136904" cy="2862322"/>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2000" dirty="0" smtClean="0"/>
              <a:t>Başvuruların KAYS üzerinden onaylanması için son tarih </a:t>
            </a:r>
            <a:r>
              <a:rPr lang="tr-TR" sz="2000" b="1" u="sng" dirty="0" smtClean="0">
                <a:solidFill>
                  <a:srgbClr val="FF0000"/>
                </a:solidFill>
              </a:rPr>
              <a:t>31</a:t>
            </a:r>
            <a:r>
              <a:rPr lang="tr-TR" sz="2000" b="1" u="sng" dirty="0" smtClean="0">
                <a:solidFill>
                  <a:srgbClr val="FF0000"/>
                </a:solidFill>
              </a:rPr>
              <a:t>.10.2022 Pazartesi </a:t>
            </a:r>
            <a:r>
              <a:rPr lang="tr-TR" sz="2000" b="1" u="sng" dirty="0" smtClean="0">
                <a:solidFill>
                  <a:srgbClr val="FF0000"/>
                </a:solidFill>
              </a:rPr>
              <a:t>Saat 23:59</a:t>
            </a:r>
            <a:r>
              <a:rPr lang="tr-TR" sz="2000" dirty="0" smtClean="0">
                <a:solidFill>
                  <a:srgbClr val="FF0000"/>
                </a:solidFill>
              </a:rPr>
              <a:t>’</a:t>
            </a:r>
            <a:r>
              <a:rPr lang="tr-TR" sz="2000" dirty="0" smtClean="0">
                <a:solidFill>
                  <a:schemeClr val="tx1"/>
                </a:solidFill>
              </a:rPr>
              <a:t>dur</a:t>
            </a:r>
            <a:r>
              <a:rPr lang="tr-TR" sz="2000" dirty="0" smtClean="0"/>
              <a:t>. Bu tarih ve saat itibari ile KAYS sistemi başvurulara kapatılacak ve sonrasında herhangi bir değişiklik veya onaylama işlemi yapılamayacaktır. </a:t>
            </a:r>
          </a:p>
          <a:p>
            <a:pPr algn="just"/>
            <a:endParaRPr lang="tr-TR" sz="2000" dirty="0" smtClean="0"/>
          </a:p>
          <a:p>
            <a:pPr algn="just"/>
            <a:r>
              <a:rPr lang="tr-TR" sz="2000" dirty="0" smtClean="0"/>
              <a:t>Yapılan başvuruya ilişkin taahhütnamenin sistem üzerinde elektronik olarak imzalanması veya ıslak imzalı taahhütnamenin taranarak </a:t>
            </a:r>
            <a:r>
              <a:rPr lang="tr-TR" sz="2000" b="1" u="sng" dirty="0" smtClean="0">
                <a:solidFill>
                  <a:schemeClr val="tx1"/>
                </a:solidFill>
                <a:hlinkClick r:id="rId2"/>
              </a:rPr>
              <a:t>kdb@oka.org.tr</a:t>
            </a:r>
            <a:r>
              <a:rPr lang="tr-TR" sz="2000" dirty="0" smtClean="0"/>
              <a:t> </a:t>
            </a:r>
            <a:r>
              <a:rPr lang="tr-TR" sz="2000" dirty="0" smtClean="0"/>
              <a:t>e-posta adresine gönderilmesi </a:t>
            </a:r>
            <a:r>
              <a:rPr lang="tr-TR" sz="2000" b="1" u="sng" dirty="0" smtClean="0">
                <a:solidFill>
                  <a:srgbClr val="FF0000"/>
                </a:solidFill>
              </a:rPr>
              <a:t>07</a:t>
            </a:r>
            <a:r>
              <a:rPr lang="tr-TR" sz="2000" b="1" u="sng" dirty="0" smtClean="0">
                <a:solidFill>
                  <a:srgbClr val="FF0000"/>
                </a:solidFill>
              </a:rPr>
              <a:t>.11.2022 </a:t>
            </a:r>
            <a:r>
              <a:rPr lang="tr-TR" sz="2000" b="1" u="sng" dirty="0" smtClean="0">
                <a:solidFill>
                  <a:srgbClr val="FF0000"/>
                </a:solidFill>
              </a:rPr>
              <a:t>Pazartesi Saat 23:59</a:t>
            </a:r>
            <a:r>
              <a:rPr lang="tr-TR" sz="2000" dirty="0" smtClean="0">
                <a:solidFill>
                  <a:srgbClr val="FF0000"/>
                </a:solidFill>
              </a:rPr>
              <a:t>’</a:t>
            </a:r>
            <a:r>
              <a:rPr lang="tr-TR" sz="2000" dirty="0" smtClean="0">
                <a:solidFill>
                  <a:schemeClr val="tx1"/>
                </a:solidFill>
              </a:rPr>
              <a:t>a</a:t>
            </a:r>
            <a:r>
              <a:rPr lang="tr-TR" sz="2000" dirty="0" smtClean="0">
                <a:solidFill>
                  <a:srgbClr val="FF0000"/>
                </a:solidFill>
              </a:rPr>
              <a:t> </a:t>
            </a:r>
            <a:r>
              <a:rPr lang="tr-TR" sz="2000" dirty="0" smtClean="0"/>
              <a:t>kadar yapılabilecektir. </a:t>
            </a:r>
            <a:endParaRPr lang="tr-TR" sz="2000" dirty="0"/>
          </a:p>
        </p:txBody>
      </p:sp>
      <p:pic>
        <p:nvPicPr>
          <p:cNvPr id="11" name="İçerik Yer Tutucusu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2" name="11 Dikdörtgen"/>
          <p:cNvSpPr/>
          <p:nvPr/>
        </p:nvSpPr>
        <p:spPr>
          <a:xfrm>
            <a:off x="1017033" y="1112132"/>
            <a:ext cx="6336704" cy="523220"/>
          </a:xfrm>
          <a:prstGeom prst="rect">
            <a:avLst/>
          </a:prstGeom>
          <a:noFill/>
        </p:spPr>
        <p:txBody>
          <a:bodyPr wrap="square">
            <a:spAutoFit/>
          </a:bodyPr>
          <a:lstStyle/>
          <a:p>
            <a:pPr algn="ctr"/>
            <a:r>
              <a:rPr lang="tr-TR" sz="2800" b="1" dirty="0" smtClean="0"/>
              <a:t>BAŞVURU ŞEKLİ ve YAPILACAK İŞLEMLER</a:t>
            </a:r>
            <a:endParaRPr lang="tr-TR" sz="2800" b="1" dirty="0"/>
          </a:p>
        </p:txBody>
      </p:sp>
    </p:spTree>
    <p:extLst>
      <p:ext uri="{BB962C8B-B14F-4D97-AF65-F5344CB8AC3E}">
        <p14:creationId xmlns:p14="http://schemas.microsoft.com/office/powerpoint/2010/main" val="3108162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43608" y="2060848"/>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0" name="23 Dikdörtgen"/>
          <p:cNvSpPr/>
          <p:nvPr/>
        </p:nvSpPr>
        <p:spPr>
          <a:xfrm>
            <a:off x="1009268" y="1132986"/>
            <a:ext cx="7307147" cy="923330"/>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dirty="0" smtClean="0">
                <a:solidFill>
                  <a:schemeClr val="tx1"/>
                </a:solidFill>
              </a:rPr>
              <a:t>Teknik değerlendirmenin </a:t>
            </a:r>
            <a:r>
              <a:rPr lang="tr-TR" dirty="0">
                <a:solidFill>
                  <a:schemeClr val="tx1"/>
                </a:solidFill>
              </a:rPr>
              <a:t>sonunda </a:t>
            </a:r>
            <a:r>
              <a:rPr lang="tr-TR" b="1" dirty="0">
                <a:solidFill>
                  <a:srgbClr val="FF0000"/>
                </a:solidFill>
              </a:rPr>
              <a:t>ilgililik</a:t>
            </a:r>
            <a:r>
              <a:rPr lang="tr-TR" dirty="0">
                <a:solidFill>
                  <a:schemeClr val="tx1"/>
                </a:solidFill>
              </a:rPr>
              <a:t> bölümünden 30 (otuz) üzerinden </a:t>
            </a:r>
            <a:r>
              <a:rPr lang="tr-TR" b="1" dirty="0">
                <a:solidFill>
                  <a:srgbClr val="FF0000"/>
                </a:solidFill>
              </a:rPr>
              <a:t>en az 20 (yirmi)</a:t>
            </a:r>
            <a:r>
              <a:rPr lang="tr-TR" dirty="0">
                <a:solidFill>
                  <a:srgbClr val="FF0000"/>
                </a:solidFill>
              </a:rPr>
              <a:t> </a:t>
            </a:r>
            <a:r>
              <a:rPr lang="tr-TR" dirty="0">
                <a:solidFill>
                  <a:schemeClr val="tx1"/>
                </a:solidFill>
              </a:rPr>
              <a:t>puan , </a:t>
            </a:r>
            <a:r>
              <a:rPr lang="tr-TR" b="1" dirty="0">
                <a:solidFill>
                  <a:srgbClr val="FF0000"/>
                </a:solidFill>
              </a:rPr>
              <a:t>toplamda</a:t>
            </a:r>
            <a:r>
              <a:rPr lang="tr-TR" dirty="0">
                <a:solidFill>
                  <a:schemeClr val="tx1"/>
                </a:solidFill>
              </a:rPr>
              <a:t> ise 100 (yüz) üzerinden </a:t>
            </a:r>
            <a:r>
              <a:rPr lang="tr-TR" b="1" dirty="0">
                <a:solidFill>
                  <a:srgbClr val="FF0000"/>
                </a:solidFill>
              </a:rPr>
              <a:t>70 (yetmiş)</a:t>
            </a:r>
            <a:r>
              <a:rPr lang="tr-TR" dirty="0">
                <a:solidFill>
                  <a:srgbClr val="FF0000"/>
                </a:solidFill>
              </a:rPr>
              <a:t> </a:t>
            </a:r>
            <a:r>
              <a:rPr lang="tr-TR" dirty="0">
                <a:solidFill>
                  <a:schemeClr val="tx1"/>
                </a:solidFill>
              </a:rPr>
              <a:t>ve üzerinde puan alan başvurular başarılı kabul </a:t>
            </a:r>
            <a:r>
              <a:rPr lang="tr-TR" dirty="0" smtClean="0">
                <a:solidFill>
                  <a:schemeClr val="tx1"/>
                </a:solidFill>
              </a:rPr>
              <a:t>edilecektir. </a:t>
            </a:r>
            <a:endParaRPr lang="tr-TR" dirty="0">
              <a:solidFill>
                <a:schemeClr val="tx1"/>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1120351434"/>
              </p:ext>
            </p:extLst>
          </p:nvPr>
        </p:nvGraphicFramePr>
        <p:xfrm>
          <a:off x="622673" y="2159844"/>
          <a:ext cx="7920880" cy="4539753"/>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076154472"/>
                    </a:ext>
                  </a:extLst>
                </a:gridCol>
                <a:gridCol w="6150884">
                  <a:extLst>
                    <a:ext uri="{9D8B030D-6E8A-4147-A177-3AD203B41FA5}">
                      <a16:colId xmlns:a16="http://schemas.microsoft.com/office/drawing/2014/main" val="2038033043"/>
                    </a:ext>
                  </a:extLst>
                </a:gridCol>
                <a:gridCol w="545860">
                  <a:extLst>
                    <a:ext uri="{9D8B030D-6E8A-4147-A177-3AD203B41FA5}">
                      <a16:colId xmlns:a16="http://schemas.microsoft.com/office/drawing/2014/main" val="3683318488"/>
                    </a:ext>
                  </a:extLst>
                </a:gridCol>
              </a:tblGrid>
              <a:tr h="279485">
                <a:tc>
                  <a:txBody>
                    <a:bodyPr/>
                    <a:lstStyle/>
                    <a:p>
                      <a:pPr algn="just">
                        <a:lnSpc>
                          <a:spcPct val="115000"/>
                        </a:lnSpc>
                        <a:spcAft>
                          <a:spcPts val="0"/>
                        </a:spcAft>
                        <a:tabLst>
                          <a:tab pos="180340" algn="l"/>
                        </a:tabLst>
                      </a:pPr>
                      <a:r>
                        <a:rPr lang="tr-TR" sz="1200">
                          <a:effectLst/>
                        </a:rPr>
                        <a:t>Ölçütler</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tabLst>
                          <a:tab pos="180340" algn="l"/>
                        </a:tabLs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tabLst>
                          <a:tab pos="180340" algn="l"/>
                        </a:tabLst>
                      </a:pPr>
                      <a:r>
                        <a:rPr lang="tr-TR" sz="1200">
                          <a:effectLst/>
                        </a:rPr>
                        <a:t>Puan</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651231"/>
                  </a:ext>
                </a:extLst>
              </a:tr>
              <a:tr h="969936">
                <a:tc>
                  <a:txBody>
                    <a:bodyPr/>
                    <a:lstStyle/>
                    <a:p>
                      <a:pPr algn="just">
                        <a:lnSpc>
                          <a:spcPct val="115000"/>
                        </a:lnSpc>
                        <a:spcAft>
                          <a:spcPts val="0"/>
                        </a:spcAft>
                        <a:tabLst>
                          <a:tab pos="180340" algn="l"/>
                        </a:tabLst>
                      </a:pPr>
                      <a:r>
                        <a:rPr lang="tr-TR" sz="1200">
                          <a:effectLst/>
                        </a:rPr>
                        <a:t>1. İlgililik</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Başvuru, programın amacı ile ne kadar ilgili?</a:t>
                      </a:r>
                    </a:p>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Başvuru, programın öncelikleri ile ne kadar ilgili?</a:t>
                      </a:r>
                    </a:p>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Başvuruda teklif edilen faaliyetler programın kapsamına uygun mu?</a:t>
                      </a:r>
                    </a:p>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Talep edilen teknik destek ile başvuru sahibi ve (varsa) ortakların amaç ve hedefleri ne kadar ilgili?</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200" b="1" dirty="0">
                          <a:effectLst/>
                        </a:rPr>
                        <a:t>30</a:t>
                      </a:r>
                      <a:endParaRPr lang="tr-T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0876226"/>
                  </a:ext>
                </a:extLst>
              </a:tr>
              <a:tr h="974066">
                <a:tc>
                  <a:txBody>
                    <a:bodyPr/>
                    <a:lstStyle/>
                    <a:p>
                      <a:pPr algn="just">
                        <a:lnSpc>
                          <a:spcPct val="115000"/>
                        </a:lnSpc>
                        <a:spcAft>
                          <a:spcPts val="0"/>
                        </a:spcAft>
                        <a:tabLst>
                          <a:tab pos="180340" algn="l"/>
                        </a:tabLst>
                      </a:pPr>
                      <a:r>
                        <a:rPr lang="tr-TR" sz="1200">
                          <a:effectLst/>
                        </a:rPr>
                        <a:t>2. Katma Değer</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Talep edilen teknik desteğin; başvuru sahibi ve (varsa) ortakların kurumsal kapasitesine katkısı ne düzeydedir?</a:t>
                      </a:r>
                    </a:p>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Talep edilen teknik desteğin bölge kalkınmasına ve diğer ilgili kurumlara katkısı ne düzeydedir?</a:t>
                      </a:r>
                    </a:p>
                    <a:p>
                      <a:pPr marL="342900" lvl="0" indent="-342900" algn="just">
                        <a:lnSpc>
                          <a:spcPct val="115000"/>
                        </a:lnSpc>
                        <a:spcAft>
                          <a:spcPts val="0"/>
                        </a:spcAft>
                        <a:buFont typeface="Symbol" panose="05050102010706020507" pitchFamily="18" charset="2"/>
                        <a:buChar char=""/>
                        <a:tabLst>
                          <a:tab pos="180340" algn="l"/>
                        </a:tabLst>
                      </a:pPr>
                      <a:r>
                        <a:rPr lang="tr-TR" sz="1200" dirty="0">
                          <a:effectLst/>
                        </a:rPr>
                        <a:t>Beklenen sonuçlar ile tahmini maliyet arasındaki oran yeterli mi? </a:t>
                      </a:r>
                      <a:endParaRPr lang="tr-TR"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200" b="1" dirty="0">
                          <a:effectLst/>
                        </a:rPr>
                        <a:t>30</a:t>
                      </a:r>
                      <a:endParaRPr lang="tr-T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2934935"/>
                  </a:ext>
                </a:extLst>
              </a:tr>
              <a:tr h="1164060">
                <a:tc>
                  <a:txBody>
                    <a:bodyPr/>
                    <a:lstStyle/>
                    <a:p>
                      <a:pPr algn="just">
                        <a:lnSpc>
                          <a:spcPct val="115000"/>
                        </a:lnSpc>
                        <a:spcAft>
                          <a:spcPts val="0"/>
                        </a:spcAft>
                        <a:tabLst>
                          <a:tab pos="180340" algn="l"/>
                        </a:tabLst>
                      </a:pPr>
                      <a:r>
                        <a:rPr lang="tr-TR" sz="1200">
                          <a:effectLst/>
                        </a:rPr>
                        <a:t>3. İhtiyaç ve Sorunlar</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200">
                          <a:effectLst/>
                        </a:rPr>
                        <a:t>Başvuru sahibi ve (varsa) ortakların teknik desteğe ilişkin taleplerinin ihtiyaç analizi yapılmış mıdır?</a:t>
                      </a:r>
                    </a:p>
                    <a:p>
                      <a:pPr marL="342900" lvl="0" indent="-342900" algn="just">
                        <a:lnSpc>
                          <a:spcPct val="115000"/>
                        </a:lnSpc>
                        <a:spcAft>
                          <a:spcPts val="0"/>
                        </a:spcAft>
                        <a:buFont typeface="Symbol" panose="05050102010706020507" pitchFamily="18" charset="2"/>
                        <a:buChar char=""/>
                        <a:tabLst>
                          <a:tab pos="180340" algn="l"/>
                        </a:tabLst>
                      </a:pPr>
                      <a:r>
                        <a:rPr lang="tr-TR" sz="1200">
                          <a:effectLst/>
                        </a:rPr>
                        <a:t>İhtiyaç ve sorunların mevcut durumu ve talep edilen destekle ilişkisi somut bir şekilde tanımlanmış mıdır?</a:t>
                      </a:r>
                    </a:p>
                    <a:p>
                      <a:pPr marL="342900" lvl="0" indent="-342900" algn="just">
                        <a:lnSpc>
                          <a:spcPct val="115000"/>
                        </a:lnSpc>
                        <a:spcAft>
                          <a:spcPts val="0"/>
                        </a:spcAft>
                        <a:buFont typeface="Symbol" panose="05050102010706020507" pitchFamily="18" charset="2"/>
                        <a:buChar char=""/>
                        <a:tabLst>
                          <a:tab pos="180340" algn="l"/>
                        </a:tabLst>
                      </a:pPr>
                      <a:r>
                        <a:rPr lang="tr-TR" sz="1200">
                          <a:effectLst/>
                        </a:rPr>
                        <a:t>Geliştirilmesi planlanan müdahaleler ve yetenekler hedef gruplar ve nihai yararlanıcıların ihtiyaçlarıyla ne kadar uyumlu?</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200" b="1" dirty="0">
                          <a:effectLst/>
                        </a:rPr>
                        <a:t>20</a:t>
                      </a:r>
                      <a:endParaRPr lang="tr-T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5558470"/>
                  </a:ext>
                </a:extLst>
              </a:tr>
              <a:tr h="509032">
                <a:tc>
                  <a:txBody>
                    <a:bodyPr/>
                    <a:lstStyle/>
                    <a:p>
                      <a:pPr algn="just">
                        <a:lnSpc>
                          <a:spcPct val="115000"/>
                        </a:lnSpc>
                        <a:spcAft>
                          <a:spcPts val="0"/>
                        </a:spcAft>
                        <a:tabLst>
                          <a:tab pos="180340" algn="l"/>
                        </a:tabLst>
                      </a:pPr>
                      <a:r>
                        <a:rPr lang="tr-TR" sz="1200">
                          <a:effectLst/>
                        </a:rPr>
                        <a:t>4. Sürdürülebilirlik ve Çarpan Etkisi</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tabLst>
                          <a:tab pos="180340" algn="l"/>
                        </a:tabLst>
                      </a:pPr>
                      <a:r>
                        <a:rPr lang="tr-TR" sz="1200">
                          <a:effectLst/>
                        </a:rPr>
                        <a:t>Talep edilen teknik desteğin kurumsal sürdürülebilirliği nasıl sağlanacak?</a:t>
                      </a:r>
                    </a:p>
                    <a:p>
                      <a:pPr marL="342900" lvl="0" indent="-342900" algn="just">
                        <a:lnSpc>
                          <a:spcPct val="115000"/>
                        </a:lnSpc>
                        <a:spcAft>
                          <a:spcPts val="0"/>
                        </a:spcAft>
                        <a:buFont typeface="Symbol" panose="05050102010706020507" pitchFamily="18" charset="2"/>
                        <a:buChar char=""/>
                        <a:tabLst>
                          <a:tab pos="180340" algn="l"/>
                        </a:tabLst>
                      </a:pPr>
                      <a:r>
                        <a:rPr lang="tr-TR" sz="1200">
                          <a:effectLst/>
                        </a:rPr>
                        <a:t>Talep edilen desteğin çarpan etkisi ne düzeyde gerçekleşecektir?</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200" b="1" dirty="0">
                          <a:effectLst/>
                        </a:rPr>
                        <a:t>20</a:t>
                      </a:r>
                      <a:endParaRPr lang="tr-T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5919549"/>
                  </a:ext>
                </a:extLst>
              </a:tr>
              <a:tr h="264340">
                <a:tc>
                  <a:txBody>
                    <a:bodyPr/>
                    <a:lstStyle/>
                    <a:p>
                      <a:pPr algn="just">
                        <a:lnSpc>
                          <a:spcPct val="115000"/>
                        </a:lnSpc>
                        <a:spcAft>
                          <a:spcPts val="0"/>
                        </a:spcAft>
                        <a:tabLst>
                          <a:tab pos="180340" algn="l"/>
                        </a:tabLst>
                      </a:pPr>
                      <a:r>
                        <a:rPr lang="tr-TR" sz="1200">
                          <a:effectLst/>
                        </a:rPr>
                        <a:t> </a:t>
                      </a:r>
                      <a:endParaRPr lang="tr-TR"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Aft>
                          <a:spcPts val="0"/>
                        </a:spcAft>
                        <a:tabLst>
                          <a:tab pos="180340" algn="l"/>
                        </a:tabLst>
                      </a:pPr>
                      <a:r>
                        <a:rPr lang="tr-TR" sz="1200" b="1">
                          <a:effectLst/>
                        </a:rPr>
                        <a:t>Toplam</a:t>
                      </a:r>
                      <a:endParaRPr lang="tr-T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180340" algn="l"/>
                        </a:tabLst>
                      </a:pPr>
                      <a:r>
                        <a:rPr lang="tr-TR" sz="1200" b="1" dirty="0">
                          <a:effectLst/>
                        </a:rPr>
                        <a:t>100</a:t>
                      </a:r>
                      <a:endParaRPr lang="tr-T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85703328"/>
                  </a:ext>
                </a:extLst>
              </a:tr>
            </a:tbl>
          </a:graphicData>
        </a:graphic>
      </p:graphicFrame>
    </p:spTree>
    <p:extLst>
      <p:ext uri="{BB962C8B-B14F-4D97-AF65-F5344CB8AC3E}">
        <p14:creationId xmlns:p14="http://schemas.microsoft.com/office/powerpoint/2010/main" val="1536210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
          <p:cNvSpPr>
            <a:spLocks noChangeArrowheads="1"/>
          </p:cNvSpPr>
          <p:nvPr/>
        </p:nvSpPr>
        <p:spPr bwMode="auto">
          <a:xfrm>
            <a:off x="0" y="5876925"/>
            <a:ext cx="7494588" cy="571500"/>
          </a:xfrm>
          <a:prstGeom prst="rect">
            <a:avLst/>
          </a:prstGeom>
          <a:noFill/>
          <a:ln w="9525">
            <a:noFill/>
            <a:miter lim="800000"/>
            <a:headEnd/>
            <a:tailEnd/>
          </a:ln>
        </p:spPr>
        <p:txBody>
          <a:bodyPr/>
          <a:lstStyle/>
          <a:p>
            <a:pPr marL="533400" indent="-352425">
              <a:spcAft>
                <a:spcPct val="5000"/>
              </a:spcAft>
              <a:buFont typeface="Wingdings" pitchFamily="2" charset="2"/>
              <a:buChar char="Ø"/>
            </a:pPr>
            <a:endParaRPr lang="tr-TR" sz="1300" b="1">
              <a:solidFill>
                <a:srgbClr val="CC3300"/>
              </a:solidFill>
              <a:latin typeface="Calibri" pitchFamily="34" charset="0"/>
            </a:endParaRPr>
          </a:p>
        </p:txBody>
      </p:sp>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 name="Diyagram 1"/>
          <p:cNvGraphicFramePr/>
          <p:nvPr>
            <p:extLst>
              <p:ext uri="{D42A27DB-BD31-4B8C-83A1-F6EECF244321}">
                <p14:modId xmlns:p14="http://schemas.microsoft.com/office/powerpoint/2010/main" val="2438431670"/>
              </p:ext>
            </p:extLst>
          </p:nvPr>
        </p:nvGraphicFramePr>
        <p:xfrm>
          <a:off x="1403648" y="1556792"/>
          <a:ext cx="639282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çerik Yer Tutucusu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8" name="7 Dikdörtgen"/>
          <p:cNvSpPr/>
          <p:nvPr/>
        </p:nvSpPr>
        <p:spPr>
          <a:xfrm>
            <a:off x="1000100" y="1106503"/>
            <a:ext cx="6336704" cy="523220"/>
          </a:xfrm>
          <a:prstGeom prst="rect">
            <a:avLst/>
          </a:prstGeom>
          <a:noFill/>
        </p:spPr>
        <p:txBody>
          <a:bodyPr wrap="square">
            <a:spAutoFit/>
          </a:bodyPr>
          <a:lstStyle/>
          <a:p>
            <a:pPr algn="ctr"/>
            <a:r>
              <a:rPr lang="tr-TR" sz="2800" b="1" dirty="0" smtClean="0"/>
              <a:t>PROGRAM TAKVİMİ </a:t>
            </a:r>
            <a:endParaRPr lang="tr-TR" sz="2800" b="1" dirty="0"/>
          </a:p>
        </p:txBody>
      </p:sp>
      <p:pic>
        <p:nvPicPr>
          <p:cNvPr id="6" name="Resim 5"/>
          <p:cNvPicPr>
            <a:picLocks noChangeAspect="1"/>
          </p:cNvPicPr>
          <p:nvPr/>
        </p:nvPicPr>
        <p:blipFill>
          <a:blip r:embed="rId3"/>
          <a:stretch>
            <a:fillRect/>
          </a:stretch>
        </p:blipFill>
        <p:spPr>
          <a:xfrm>
            <a:off x="120650" y="1749425"/>
            <a:ext cx="8924925" cy="4181475"/>
          </a:xfrm>
          <a:prstGeom prst="rect">
            <a:avLst/>
          </a:prstGeom>
        </p:spPr>
      </p:pic>
    </p:spTree>
    <p:extLst>
      <p:ext uri="{BB962C8B-B14F-4D97-AF65-F5344CB8AC3E}">
        <p14:creationId xmlns:p14="http://schemas.microsoft.com/office/powerpoint/2010/main" val="2013098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785786" y="2071678"/>
            <a:ext cx="7429552" cy="400110"/>
          </a:xfrm>
          <a:prstGeom prst="rect">
            <a:avLst/>
          </a:prstGeom>
          <a:noFill/>
        </p:spPr>
        <p:txBody>
          <a:bodyPr wrap="square" rtlCol="0">
            <a:spAutoFit/>
          </a:bodyPr>
          <a:lstStyle/>
          <a:p>
            <a:pPr algn="just"/>
            <a:endParaRPr lang="tr-TR" sz="2000" dirty="0"/>
          </a:p>
        </p:txBody>
      </p:sp>
      <p:sp>
        <p:nvSpPr>
          <p:cNvPr id="60418" name="AutoShape 2"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0" name="AutoShape 4"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2" name="AutoShape 6"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0424" name="Picture 8" descr="http://dosyalar.hurriyet.com.tr/kishastaliklari/images/telefon.jpg"/>
          <p:cNvPicPr>
            <a:picLocks noChangeAspect="1" noChangeArrowheads="1"/>
          </p:cNvPicPr>
          <p:nvPr/>
        </p:nvPicPr>
        <p:blipFill>
          <a:blip r:embed="rId2" cstate="print"/>
          <a:srcRect/>
          <a:stretch>
            <a:fillRect/>
          </a:stretch>
        </p:blipFill>
        <p:spPr bwMode="auto">
          <a:xfrm>
            <a:off x="932652" y="4653553"/>
            <a:ext cx="936104" cy="1176371"/>
          </a:xfrm>
          <a:prstGeom prst="rect">
            <a:avLst/>
          </a:prstGeom>
          <a:noFill/>
        </p:spPr>
      </p:pic>
      <p:sp>
        <p:nvSpPr>
          <p:cNvPr id="16" name="15 Dikdörtgen"/>
          <p:cNvSpPr/>
          <p:nvPr/>
        </p:nvSpPr>
        <p:spPr>
          <a:xfrm>
            <a:off x="2727050" y="4780073"/>
            <a:ext cx="5013302"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tr-TR" sz="5400" b="1" dirty="0" smtClean="0"/>
              <a:t>0 362 431 24 00</a:t>
            </a:r>
          </a:p>
        </p:txBody>
      </p:sp>
      <p:pic>
        <p:nvPicPr>
          <p:cNvPr id="60426" name="Picture 10" descr="https://encrypted-tbn0.gstatic.com/images?q=tbn:ANd9GcTYW8LpOFV_CSTYc-E-374zfks77BsBN9KviMIYt11kBQqmL4D4"/>
          <p:cNvPicPr>
            <a:picLocks noChangeAspect="1" noChangeArrowheads="1"/>
          </p:cNvPicPr>
          <p:nvPr/>
        </p:nvPicPr>
        <p:blipFill>
          <a:blip r:embed="rId3" cstate="print"/>
          <a:srcRect/>
          <a:stretch>
            <a:fillRect/>
          </a:stretch>
        </p:blipFill>
        <p:spPr bwMode="auto">
          <a:xfrm>
            <a:off x="575556" y="2836640"/>
            <a:ext cx="1440160" cy="1307949"/>
          </a:xfrm>
          <a:prstGeom prst="rect">
            <a:avLst/>
          </a:prstGeom>
          <a:noFill/>
        </p:spPr>
      </p:pic>
      <p:sp>
        <p:nvSpPr>
          <p:cNvPr id="24" name="23 Dikdörtgen"/>
          <p:cNvSpPr/>
          <p:nvPr/>
        </p:nvSpPr>
        <p:spPr>
          <a:xfrm>
            <a:off x="2720329" y="2929765"/>
            <a:ext cx="501330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5400" b="1" dirty="0" smtClean="0"/>
              <a:t>kdb@oka.org.tr</a:t>
            </a:r>
            <a:endParaRPr lang="tr-TR" sz="5400" b="1" dirty="0" smtClean="0"/>
          </a:p>
        </p:txBody>
      </p:sp>
      <p:cxnSp>
        <p:nvCxnSpPr>
          <p:cNvPr id="18" name="1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İçerik Yer Tutucusu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7" name="16 Dikdörtgen"/>
          <p:cNvSpPr/>
          <p:nvPr/>
        </p:nvSpPr>
        <p:spPr>
          <a:xfrm>
            <a:off x="1295636" y="1244060"/>
            <a:ext cx="6336704" cy="923330"/>
          </a:xfrm>
          <a:prstGeom prst="rect">
            <a:avLst/>
          </a:prstGeom>
          <a:noFill/>
        </p:spPr>
        <p:txBody>
          <a:bodyPr wrap="square">
            <a:spAutoFit/>
          </a:bodyPr>
          <a:lstStyle/>
          <a:p>
            <a:pPr algn="ctr"/>
            <a:r>
              <a:rPr lang="tr-TR" sz="5400" b="1" dirty="0" smtClean="0"/>
              <a:t>İLETİŞİM</a:t>
            </a:r>
            <a:r>
              <a:rPr lang="tr-TR" sz="4400" b="1" dirty="0" smtClean="0"/>
              <a:t> </a:t>
            </a:r>
            <a:endParaRPr lang="tr-TR"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60424"/>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604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539552" y="4143380"/>
            <a:ext cx="8352928" cy="2246769"/>
          </a:xfrm>
          <a:prstGeom prst="rect">
            <a:avLst/>
          </a:prstGeom>
          <a:noFill/>
        </p:spPr>
        <p:txBody>
          <a:bodyPr wrap="square" rtlCol="0">
            <a:spAutoFit/>
          </a:bodyPr>
          <a:lstStyle/>
          <a:p>
            <a:pPr algn="ctr"/>
            <a:r>
              <a:rPr lang="tr-TR" sz="5400" dirty="0" smtClean="0"/>
              <a:t>Teşekkürler</a:t>
            </a:r>
          </a:p>
          <a:p>
            <a:pPr algn="ctr"/>
            <a:endParaRPr lang="tr-TR" b="1" dirty="0" smtClean="0">
              <a:solidFill>
                <a:schemeClr val="tx2">
                  <a:lumMod val="75000"/>
                </a:schemeClr>
              </a:solidFill>
            </a:endParaRPr>
          </a:p>
          <a:p>
            <a:pPr algn="ctr"/>
            <a:r>
              <a:rPr lang="tr-TR" sz="2400" b="1" dirty="0" smtClean="0">
                <a:solidFill>
                  <a:schemeClr val="tx2">
                    <a:lumMod val="75000"/>
                  </a:schemeClr>
                </a:solidFill>
              </a:rPr>
              <a:t>Katma Değerli Üretim ve İhracat Birimi </a:t>
            </a:r>
            <a:endParaRPr lang="tr-TR" sz="2400" b="1" dirty="0" smtClean="0">
              <a:solidFill>
                <a:schemeClr val="tx2">
                  <a:lumMod val="75000"/>
                </a:schemeClr>
              </a:solidFill>
            </a:endParaRPr>
          </a:p>
          <a:p>
            <a:pPr algn="ctr"/>
            <a:r>
              <a:rPr lang="tr-TR" sz="2400" b="1" dirty="0" smtClean="0">
                <a:solidFill>
                  <a:schemeClr val="tx2">
                    <a:lumMod val="75000"/>
                  </a:schemeClr>
                </a:solidFill>
              </a:rPr>
              <a:t>ORTA KARADENİZ KALKINMA AJANSI </a:t>
            </a:r>
          </a:p>
          <a:p>
            <a:pPr algn="ctr"/>
            <a:endParaRPr lang="tr-TR" sz="2000"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740917" y="2006451"/>
            <a:ext cx="7560840" cy="2016224"/>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algn="just"/>
            <a:r>
              <a:rPr lang="tr-TR" sz="2400" dirty="0" smtClean="0"/>
              <a:t>Bölgedeki </a:t>
            </a:r>
            <a:r>
              <a:rPr lang="tr-TR" sz="2400" dirty="0" smtClean="0"/>
              <a:t>yerel aktörlerin bölgesel kalkınma açısından önem arz eden, çeşitli plan veya programlarda önceliklendirilen, ancak </a:t>
            </a:r>
            <a:r>
              <a:rPr lang="tr-TR" sz="2400" b="1" dirty="0" smtClean="0"/>
              <a:t>kurumsal kapasite eksikliği </a:t>
            </a:r>
            <a:r>
              <a:rPr lang="tr-TR" sz="2400" dirty="0" smtClean="0"/>
              <a:t>nedeniyle hazırlık ve uygulama aşamalarında sorunlarla karşılaşılan çalışmalarına katkı sağlamaktır.</a:t>
            </a:r>
          </a:p>
        </p:txBody>
      </p:sp>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691680" y="1231980"/>
            <a:ext cx="5400600" cy="523220"/>
          </a:xfrm>
          <a:prstGeom prst="rect">
            <a:avLst/>
          </a:prstGeom>
          <a:noFill/>
        </p:spPr>
        <p:txBody>
          <a:bodyPr wrap="square">
            <a:spAutoFit/>
          </a:bodyPr>
          <a:lstStyle/>
          <a:p>
            <a:pPr algn="ctr"/>
            <a:r>
              <a:rPr lang="tr-TR" sz="2800" b="1" dirty="0" smtClean="0"/>
              <a:t>PROGRAMIN AMACI ve KAPSAMI </a:t>
            </a:r>
            <a:endParaRPr lang="tr-TR" sz="2800" b="1" dirty="0"/>
          </a:p>
        </p:txBody>
      </p:sp>
      <p:pic>
        <p:nvPicPr>
          <p:cNvPr id="6"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7" name="6 Dikdörtgen"/>
          <p:cNvSpPr/>
          <p:nvPr/>
        </p:nvSpPr>
        <p:spPr>
          <a:xfrm>
            <a:off x="755576" y="4221088"/>
            <a:ext cx="7560840" cy="2308324"/>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400" dirty="0" smtClean="0"/>
              <a:t>Teknik destek programı kapsamında Ajansımız yerel ve bölgesel kalkınmaya katkıda bulunabilecek; </a:t>
            </a:r>
          </a:p>
          <a:p>
            <a:pPr algn="just">
              <a:buFont typeface="Arial" pitchFamily="34" charset="0"/>
              <a:buChar char="•"/>
            </a:pPr>
            <a:r>
              <a:rPr lang="tr-TR" sz="2400" b="1" dirty="0" smtClean="0"/>
              <a:t>Eğitim </a:t>
            </a:r>
            <a:r>
              <a:rPr lang="tr-TR" sz="2400" b="1" dirty="0" smtClean="0"/>
              <a:t>verme</a:t>
            </a:r>
            <a:r>
              <a:rPr lang="tr-TR" sz="2400" dirty="0" smtClean="0"/>
              <a:t>, </a:t>
            </a:r>
            <a:endParaRPr lang="tr-TR" sz="2400" dirty="0" smtClean="0"/>
          </a:p>
          <a:p>
            <a:pPr algn="just">
              <a:buFont typeface="Arial" pitchFamily="34" charset="0"/>
              <a:buChar char="•"/>
            </a:pPr>
            <a:r>
              <a:rPr lang="tr-TR" sz="2400" b="1" dirty="0" smtClean="0"/>
              <a:t>Danışmanlık sağlama</a:t>
            </a:r>
            <a:r>
              <a:rPr lang="tr-TR" sz="2400" dirty="0" smtClean="0"/>
              <a:t>, </a:t>
            </a:r>
          </a:p>
          <a:p>
            <a:pPr algn="just">
              <a:buFont typeface="Arial" pitchFamily="34" charset="0"/>
              <a:buChar char="•"/>
            </a:pPr>
            <a:r>
              <a:rPr lang="tr-TR" sz="2400" b="1" dirty="0" smtClean="0"/>
              <a:t>Program ve proje hazırlanmasına katkı sağlama </a:t>
            </a:r>
            <a:r>
              <a:rPr lang="tr-TR" sz="2400" dirty="0" smtClean="0"/>
              <a:t>gibi </a:t>
            </a:r>
            <a:r>
              <a:rPr lang="tr-TR" sz="2400" b="1" dirty="0" smtClean="0">
                <a:solidFill>
                  <a:srgbClr val="FF0000"/>
                </a:solidFill>
              </a:rPr>
              <a:t>kurumsal kapasite geliştirici faaliyetleri </a:t>
            </a:r>
            <a:r>
              <a:rPr lang="tr-TR" sz="2400" dirty="0" smtClean="0"/>
              <a:t>desteklemektedir.</a:t>
            </a:r>
            <a:endParaRPr lang="tr-T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3"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5" name="17 Dikdörtgen"/>
          <p:cNvSpPr/>
          <p:nvPr/>
        </p:nvSpPr>
        <p:spPr>
          <a:xfrm>
            <a:off x="403081" y="1732705"/>
            <a:ext cx="8247290"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smtClean="0"/>
              <a:t>Program </a:t>
            </a:r>
            <a:r>
              <a:rPr lang="tr-TR" sz="2400" dirty="0"/>
              <a:t>kapsamında Ajansımız tarafından </a:t>
            </a:r>
            <a:r>
              <a:rPr lang="tr-TR" sz="2400" dirty="0"/>
              <a:t>2021-2023 yıllarında uygulanan </a:t>
            </a:r>
            <a:r>
              <a:rPr lang="tr-TR" sz="2400" b="1" dirty="0" smtClean="0">
                <a:solidFill>
                  <a:srgbClr val="FF0000"/>
                </a:solidFill>
              </a:rPr>
              <a:t>Katma </a:t>
            </a:r>
            <a:r>
              <a:rPr lang="tr-TR" sz="2400" b="1" dirty="0">
                <a:solidFill>
                  <a:srgbClr val="FF0000"/>
                </a:solidFill>
              </a:rPr>
              <a:t>Değerli Üretim ve İhracat Sonuç Odaklı Programının </a:t>
            </a:r>
            <a:r>
              <a:rPr lang="tr-TR" sz="2400" dirty="0"/>
              <a:t>genel ve özel amaçlarına doğrudan katkı sağlayacak alanlarda sunulacak başvurular desteklenebilecektir</a:t>
            </a:r>
            <a:endParaRPr lang="tr-TR" sz="2400" dirty="0"/>
          </a:p>
        </p:txBody>
      </p:sp>
      <p:sp>
        <p:nvSpPr>
          <p:cNvPr id="11" name="10 Dikdörtgen"/>
          <p:cNvSpPr/>
          <p:nvPr/>
        </p:nvSpPr>
        <p:spPr>
          <a:xfrm>
            <a:off x="1763688" y="1095107"/>
            <a:ext cx="5400600" cy="523220"/>
          </a:xfrm>
          <a:prstGeom prst="rect">
            <a:avLst/>
          </a:prstGeom>
          <a:noFill/>
        </p:spPr>
        <p:txBody>
          <a:bodyPr wrap="square">
            <a:spAutoFit/>
          </a:bodyPr>
          <a:lstStyle/>
          <a:p>
            <a:pPr algn="ctr"/>
            <a:r>
              <a:rPr lang="tr-TR" sz="2800" b="1" dirty="0" smtClean="0"/>
              <a:t>PROGRAMIN ÖNCELİKLERİ </a:t>
            </a:r>
            <a:endParaRPr lang="tr-TR" sz="2800" b="1" dirty="0"/>
          </a:p>
        </p:txBody>
      </p:sp>
      <p:sp>
        <p:nvSpPr>
          <p:cNvPr id="10" name="9 Dikdörtgen"/>
          <p:cNvSpPr/>
          <p:nvPr/>
        </p:nvSpPr>
        <p:spPr>
          <a:xfrm>
            <a:off x="377472" y="3698773"/>
            <a:ext cx="8247290" cy="2308324"/>
          </a:xfrm>
          <a:prstGeom prst="rect">
            <a:avLst/>
          </a:prstGeom>
          <a:solidFill>
            <a:schemeClr val="accent5">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b="1" dirty="0" smtClean="0"/>
              <a:t>Sonuç Odaklı Programlar: </a:t>
            </a:r>
            <a:r>
              <a:rPr lang="tr-TR" sz="2400" dirty="0" smtClean="0"/>
              <a:t>Stratejik olarak belirlenmiş kalkınma hedeflerine katkı sağlamak üzere, belirli bir sektör, tema veya mekânda kalkınma sonuçları elde etmek amacıyla alt program, proje ve faaliyetleri içeren, nitelikli analize dayanan, ilgili kurumlarla işbirliği halinde hazırlanan, ölçülebilir sonuç ve çıktı hedefleri olan orta vadeli programlardır. </a:t>
            </a:r>
            <a:endParaRPr lang="tr-TR"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3"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1" name="10 Dikdörtgen"/>
          <p:cNvSpPr/>
          <p:nvPr/>
        </p:nvSpPr>
        <p:spPr>
          <a:xfrm>
            <a:off x="1763688" y="1044025"/>
            <a:ext cx="5400600" cy="523220"/>
          </a:xfrm>
          <a:prstGeom prst="rect">
            <a:avLst/>
          </a:prstGeom>
          <a:noFill/>
        </p:spPr>
        <p:txBody>
          <a:bodyPr wrap="square">
            <a:spAutoFit/>
          </a:bodyPr>
          <a:lstStyle/>
          <a:p>
            <a:pPr algn="ctr"/>
            <a:r>
              <a:rPr lang="tr-TR" sz="2800" b="1" dirty="0" smtClean="0"/>
              <a:t>PROGRAMIN ÖNCELİKLERİ </a:t>
            </a:r>
            <a:endParaRPr lang="tr-TR" sz="2800" b="1" dirty="0"/>
          </a:p>
        </p:txBody>
      </p:sp>
      <p:sp>
        <p:nvSpPr>
          <p:cNvPr id="9" name="8 Dikdörtgen"/>
          <p:cNvSpPr/>
          <p:nvPr/>
        </p:nvSpPr>
        <p:spPr>
          <a:xfrm>
            <a:off x="517923" y="1819875"/>
            <a:ext cx="8247290" cy="646331"/>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u="sng" dirty="0" smtClean="0">
                <a:solidFill>
                  <a:srgbClr val="FF0000"/>
                </a:solidFill>
              </a:rPr>
              <a:t>Öncelik 1</a:t>
            </a:r>
            <a:r>
              <a:rPr lang="tr-TR" b="1" u="sng" dirty="0">
                <a:solidFill>
                  <a:srgbClr val="FF0000"/>
                </a:solidFill>
              </a:rPr>
              <a:t>:</a:t>
            </a:r>
            <a:r>
              <a:rPr lang="tr-TR" b="1" dirty="0">
                <a:solidFill>
                  <a:srgbClr val="FF0000"/>
                </a:solidFill>
              </a:rPr>
              <a:t> </a:t>
            </a:r>
            <a:r>
              <a:rPr lang="tr-TR" b="1" dirty="0"/>
              <a:t>Bölgede Yapılan Üretim Faaliyetlerinin Çeşitlendirilmesi ve Değer-Tedarik Zincirlerinin Geliştirilmesi </a:t>
            </a:r>
            <a:endParaRPr lang="tr-TR" b="1" dirty="0"/>
          </a:p>
        </p:txBody>
      </p:sp>
      <p:sp>
        <p:nvSpPr>
          <p:cNvPr id="12" name="11 Dikdörtgen"/>
          <p:cNvSpPr/>
          <p:nvPr/>
        </p:nvSpPr>
        <p:spPr>
          <a:xfrm>
            <a:off x="520914" y="2691707"/>
            <a:ext cx="8247290" cy="646331"/>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u="sng" dirty="0" smtClean="0">
                <a:solidFill>
                  <a:srgbClr val="FF0000"/>
                </a:solidFill>
              </a:rPr>
              <a:t>Öncelik 2</a:t>
            </a:r>
            <a:r>
              <a:rPr lang="tr-TR" b="1" u="sng" dirty="0">
                <a:solidFill>
                  <a:srgbClr val="FF0000"/>
                </a:solidFill>
              </a:rPr>
              <a:t>:</a:t>
            </a:r>
            <a:r>
              <a:rPr lang="tr-TR" b="1" dirty="0">
                <a:solidFill>
                  <a:srgbClr val="FF0000"/>
                </a:solidFill>
              </a:rPr>
              <a:t> </a:t>
            </a:r>
            <a:r>
              <a:rPr lang="tr-TR" b="1" dirty="0"/>
              <a:t>Yüksek Katma Değerli Ürün İhracatının Artırılması ve İhracata Yönelik Kurumsal Altyapının İyileştirilmesi </a:t>
            </a:r>
            <a:endParaRPr lang="tr-TR" b="1" dirty="0"/>
          </a:p>
        </p:txBody>
      </p:sp>
      <p:sp>
        <p:nvSpPr>
          <p:cNvPr id="10" name="10 Yuvarlatılmış Dikdörtgen"/>
          <p:cNvSpPr/>
          <p:nvPr/>
        </p:nvSpPr>
        <p:spPr>
          <a:xfrm>
            <a:off x="517923" y="3789040"/>
            <a:ext cx="8239711" cy="2808312"/>
          </a:xfrm>
          <a:prstGeom prst="round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tr-TR" sz="2400" b="1" dirty="0" smtClean="0">
                <a:solidFill>
                  <a:srgbClr val="FF0000"/>
                </a:solidFill>
              </a:rPr>
              <a:t>ÖNEMLİ UYARI!!!</a:t>
            </a:r>
          </a:p>
          <a:p>
            <a:pPr marL="285750" indent="-285750" algn="just">
              <a:buFont typeface="Wingdings" panose="05000000000000000000" pitchFamily="2" charset="2"/>
              <a:buChar char="Ø"/>
            </a:pPr>
            <a:r>
              <a:rPr lang="tr-TR" dirty="0" smtClean="0"/>
              <a:t>Yukarıda </a:t>
            </a:r>
            <a:r>
              <a:rPr lang="tr-TR" dirty="0"/>
              <a:t>belirtilen önceliklerden en az biriyle doğrudan ilgili olmayan başvurular </a:t>
            </a:r>
            <a:r>
              <a:rPr lang="tr-TR" u="sng" dirty="0"/>
              <a:t>desteklenmeyecektir. </a:t>
            </a:r>
            <a:endParaRPr lang="tr-TR" u="sng" dirty="0" smtClean="0"/>
          </a:p>
          <a:p>
            <a:pPr marL="285750" indent="-285750" algn="just">
              <a:buFont typeface="Wingdings" panose="05000000000000000000" pitchFamily="2" charset="2"/>
              <a:buChar char="Ø"/>
            </a:pPr>
            <a:endParaRPr lang="tr-TR" u="sng" dirty="0" smtClean="0"/>
          </a:p>
          <a:p>
            <a:pPr marL="285750" indent="-285750" algn="just">
              <a:buFont typeface="Wingdings" panose="05000000000000000000" pitchFamily="2" charset="2"/>
              <a:buChar char="Ø"/>
            </a:pPr>
            <a:r>
              <a:rPr lang="tr-TR" dirty="0" smtClean="0"/>
              <a:t>Teknik </a:t>
            </a:r>
            <a:r>
              <a:rPr lang="tr-TR" dirty="0"/>
              <a:t>destek talebinin yukarıda yer alan önceliklerden hangisiyle ilgili olduğu, başvuru formunun  “Başvurunun Teknik Destek Kapsamıyla </a:t>
            </a:r>
            <a:r>
              <a:rPr lang="tr-TR" dirty="0" err="1"/>
              <a:t>İlgililiği</a:t>
            </a:r>
            <a:r>
              <a:rPr lang="tr-TR" dirty="0"/>
              <a:t>” başlığı altında belirtilmelidir. </a:t>
            </a:r>
            <a:endParaRPr lang="tr-TR" dirty="0" smtClean="0"/>
          </a:p>
          <a:p>
            <a:pPr marL="285750" indent="-285750" algn="just">
              <a:buFont typeface="Wingdings" panose="05000000000000000000" pitchFamily="2" charset="2"/>
              <a:buChar char="Ø"/>
            </a:pPr>
            <a:endParaRPr lang="tr-TR" dirty="0"/>
          </a:p>
          <a:p>
            <a:pPr marL="285750" indent="-285750" algn="just">
              <a:buFont typeface="Wingdings" panose="05000000000000000000" pitchFamily="2" charset="2"/>
              <a:buChar char="Ø"/>
            </a:pPr>
            <a:r>
              <a:rPr lang="tr-TR" dirty="0"/>
              <a:t>Aynı konuda/alanlarda teknik destek almak isteyen kurumların </a:t>
            </a:r>
            <a:r>
              <a:rPr lang="tr-TR" b="1" dirty="0">
                <a:solidFill>
                  <a:srgbClr val="FF0000"/>
                </a:solidFill>
              </a:rPr>
              <a:t>ortaklıklar </a:t>
            </a:r>
            <a:r>
              <a:rPr lang="tr-TR" dirty="0"/>
              <a:t>kurarak yaptıkları başvurular ile </a:t>
            </a:r>
            <a:r>
              <a:rPr lang="tr-TR" b="1" dirty="0">
                <a:solidFill>
                  <a:srgbClr val="FF0000"/>
                </a:solidFill>
              </a:rPr>
              <a:t>KOBİ vasfına sahip işletmeler </a:t>
            </a:r>
            <a:r>
              <a:rPr lang="tr-TR" dirty="0"/>
              <a:t>tarafından sunulacak başvurular </a:t>
            </a:r>
            <a:r>
              <a:rPr lang="tr-TR" b="1" dirty="0"/>
              <a:t>öncelikli </a:t>
            </a:r>
            <a:r>
              <a:rPr lang="tr-TR" dirty="0"/>
              <a:t>olarak desteklenecektir. </a:t>
            </a:r>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17 Dikdörtgen"/>
          <p:cNvSpPr/>
          <p:nvPr/>
        </p:nvSpPr>
        <p:spPr>
          <a:xfrm>
            <a:off x="377472" y="1196752"/>
            <a:ext cx="8247290" cy="830997"/>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400" b="1" dirty="0" smtClean="0"/>
              <a:t>KATMA DEĞERLİ ÜRETİM VE İHRACAT </a:t>
            </a:r>
          </a:p>
          <a:p>
            <a:pPr algn="ctr"/>
            <a:r>
              <a:rPr lang="tr-TR" sz="2400" b="1" dirty="0" smtClean="0"/>
              <a:t>SONUÇ ODAKLI PROGRAMI </a:t>
            </a:r>
          </a:p>
        </p:txBody>
      </p:sp>
      <p:sp>
        <p:nvSpPr>
          <p:cNvPr id="19" name="18 Dikdörtgen"/>
          <p:cNvSpPr/>
          <p:nvPr/>
        </p:nvSpPr>
        <p:spPr>
          <a:xfrm>
            <a:off x="395536" y="4005064"/>
            <a:ext cx="8247290" cy="2308324"/>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dirty="0"/>
              <a:t>Ö</a:t>
            </a:r>
            <a:r>
              <a:rPr lang="tr-TR" b="1" dirty="0" smtClean="0"/>
              <a:t>zel amaçlar; </a:t>
            </a:r>
            <a:endParaRPr lang="tr-TR" dirty="0" smtClean="0"/>
          </a:p>
          <a:p>
            <a:pPr marL="285750" indent="-285750" algn="just">
              <a:buFont typeface="Arial" pitchFamily="34" charset="0"/>
              <a:buChar char="•"/>
            </a:pPr>
            <a:r>
              <a:rPr lang="tr-TR" dirty="0" smtClean="0"/>
              <a:t>Bölgedeki </a:t>
            </a:r>
            <a:r>
              <a:rPr lang="tr-TR" dirty="0"/>
              <a:t>ihracat yapan işletme sayısının arttırılması, bölgeden gerçekleştirilen ihracat miktarının artırılması, </a:t>
            </a:r>
            <a:endParaRPr lang="tr-TR" dirty="0" smtClean="0"/>
          </a:p>
          <a:p>
            <a:pPr algn="just"/>
            <a:endParaRPr lang="tr-TR" dirty="0" smtClean="0"/>
          </a:p>
          <a:p>
            <a:pPr marL="285750" indent="-285750" algn="just">
              <a:buFont typeface="Arial" pitchFamily="34" charset="0"/>
              <a:buChar char="•"/>
            </a:pPr>
            <a:r>
              <a:rPr lang="tr-TR" dirty="0" smtClean="0"/>
              <a:t>Bölgeden </a:t>
            </a:r>
            <a:r>
              <a:rPr lang="tr-TR" dirty="0"/>
              <a:t>yapılan üretim faaliyetlerinin çeşitlendirilmesi ve değer-tedarik zincirlerinin geliştirilmesi, </a:t>
            </a:r>
            <a:endParaRPr lang="tr-TR" dirty="0" smtClean="0"/>
          </a:p>
          <a:p>
            <a:pPr algn="just"/>
            <a:endParaRPr lang="tr-TR" dirty="0" smtClean="0"/>
          </a:p>
          <a:p>
            <a:pPr marL="285750" indent="-285750" algn="just">
              <a:buFont typeface="Arial" pitchFamily="34" charset="0"/>
              <a:buChar char="•"/>
            </a:pPr>
            <a:r>
              <a:rPr lang="tr-TR" dirty="0" smtClean="0"/>
              <a:t>Bölgede </a:t>
            </a:r>
            <a:r>
              <a:rPr lang="tr-TR" dirty="0"/>
              <a:t>kilogram başına düşen ihracat değerinin </a:t>
            </a:r>
            <a:r>
              <a:rPr lang="tr-TR" dirty="0" smtClean="0"/>
              <a:t>artırılmasıdır.</a:t>
            </a:r>
            <a:endParaRPr lang="tr-TR" dirty="0"/>
          </a:p>
        </p:txBody>
      </p:sp>
      <p:pic>
        <p:nvPicPr>
          <p:cNvPr id="13"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7" name="17 Dikdörtgen"/>
          <p:cNvSpPr/>
          <p:nvPr/>
        </p:nvSpPr>
        <p:spPr>
          <a:xfrm>
            <a:off x="395536" y="2135014"/>
            <a:ext cx="8247290" cy="1754326"/>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dirty="0" smtClean="0"/>
              <a:t>Genel Amaç; </a:t>
            </a:r>
          </a:p>
          <a:p>
            <a:pPr algn="just"/>
            <a:r>
              <a:rPr lang="tr-TR" dirty="0"/>
              <a:t>TR83 Bölgesi’nde hammadde, kaynakları, insan sermayesi, teknolojik düzey ve pazar imkânları itibariyle katma değeri yüksek ve yüksek faaliyet hacmi yaratma potansiyeli olan işletmelerin; ilgili paydaşların da (OKA, kamu kurumu niteliğinde meslek kuruluşu, kamu kurumu, teknopark, vb.) katkılarıyla birlikte katma değer yaklaşımıyla ihracatının </a:t>
            </a:r>
            <a:r>
              <a:rPr lang="tr-TR" dirty="0" smtClean="0"/>
              <a:t>geliştirilmesidir.</a:t>
            </a:r>
          </a:p>
        </p:txBody>
      </p:sp>
    </p:spTree>
    <p:extLst>
      <p:ext uri="{BB962C8B-B14F-4D97-AF65-F5344CB8AC3E}">
        <p14:creationId xmlns:p14="http://schemas.microsoft.com/office/powerpoint/2010/main" val="1414920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17 Dikdörtgen"/>
          <p:cNvSpPr/>
          <p:nvPr/>
        </p:nvSpPr>
        <p:spPr>
          <a:xfrm>
            <a:off x="364846" y="1520041"/>
            <a:ext cx="8247290" cy="2585323"/>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u="sng" dirty="0" smtClean="0">
                <a:solidFill>
                  <a:srgbClr val="FF0000"/>
                </a:solidFill>
              </a:rPr>
              <a:t>Öncelik 1:</a:t>
            </a:r>
            <a:r>
              <a:rPr lang="tr-TR" b="1" dirty="0" smtClean="0">
                <a:solidFill>
                  <a:srgbClr val="FF0000"/>
                </a:solidFill>
              </a:rPr>
              <a:t> </a:t>
            </a:r>
            <a:r>
              <a:rPr lang="tr-TR" b="1" dirty="0"/>
              <a:t>Bölgede Yapılan Üretim Faaliyetlerinin Çeşitlendirilmesi ve Değer-Tedarik Zincirlerinin Geliştirilmesi </a:t>
            </a:r>
            <a:endParaRPr lang="tr-TR" b="1" dirty="0" smtClean="0"/>
          </a:p>
          <a:p>
            <a:pPr marL="285750" lvl="0" indent="-285750" fontAlgn="auto">
              <a:buFont typeface="Arial" panose="020B0604020202020204" pitchFamily="34" charset="0"/>
              <a:buChar char="•"/>
            </a:pPr>
            <a:r>
              <a:rPr lang="tr-TR" dirty="0"/>
              <a:t>Araştırma ve geliştirme </a:t>
            </a:r>
            <a:endParaRPr lang="tr-TR" sz="1600" dirty="0"/>
          </a:p>
          <a:p>
            <a:pPr marL="285750" lvl="0" indent="-285750" fontAlgn="auto">
              <a:buFont typeface="Arial" panose="020B0604020202020204" pitchFamily="34" charset="0"/>
              <a:buChar char="•"/>
            </a:pPr>
            <a:r>
              <a:rPr lang="tr-TR" dirty="0"/>
              <a:t>Ürün ve süreç geliştirme </a:t>
            </a:r>
            <a:endParaRPr lang="tr-TR" sz="1600" dirty="0"/>
          </a:p>
          <a:p>
            <a:pPr marL="285750" lvl="0" indent="-285750" fontAlgn="auto">
              <a:buFont typeface="Arial" panose="020B0604020202020204" pitchFamily="34" charset="0"/>
              <a:buChar char="•"/>
            </a:pPr>
            <a:r>
              <a:rPr lang="tr-TR" dirty="0"/>
              <a:t>Fikri mülkiyet hakları</a:t>
            </a:r>
            <a:endParaRPr lang="tr-TR" sz="1600" dirty="0"/>
          </a:p>
          <a:p>
            <a:pPr marL="285750" lvl="0" indent="-285750" fontAlgn="auto">
              <a:buFont typeface="Arial" panose="020B0604020202020204" pitchFamily="34" charset="0"/>
              <a:buChar char="•"/>
            </a:pPr>
            <a:r>
              <a:rPr lang="tr-TR" dirty="0"/>
              <a:t>Dijital dönüşüm</a:t>
            </a:r>
            <a:endParaRPr lang="tr-TR" sz="1600" dirty="0"/>
          </a:p>
          <a:p>
            <a:pPr marL="285750" lvl="0" indent="-285750" fontAlgn="auto">
              <a:buFont typeface="Arial" panose="020B0604020202020204" pitchFamily="34" charset="0"/>
              <a:buChar char="•"/>
            </a:pPr>
            <a:r>
              <a:rPr lang="tr-TR" dirty="0"/>
              <a:t>Kaynak verimliliği (Temiz üretim, atık yönetimi ve geri dönüşüm, vb.) </a:t>
            </a:r>
            <a:endParaRPr lang="tr-TR" sz="1600" dirty="0"/>
          </a:p>
          <a:p>
            <a:pPr marL="285750" lvl="0" indent="-285750" fontAlgn="auto">
              <a:buFont typeface="Arial" panose="020B0604020202020204" pitchFamily="34" charset="0"/>
              <a:buChar char="•"/>
            </a:pPr>
            <a:r>
              <a:rPr lang="tr-TR" dirty="0"/>
              <a:t>Yalın Üretim</a:t>
            </a:r>
            <a:endParaRPr lang="tr-TR" sz="1600" dirty="0"/>
          </a:p>
          <a:p>
            <a:pPr marL="285750" lvl="0" indent="-285750" fontAlgn="auto">
              <a:buFont typeface="Arial" panose="020B0604020202020204" pitchFamily="34" charset="0"/>
              <a:buChar char="•"/>
            </a:pPr>
            <a:r>
              <a:rPr lang="tr-TR" dirty="0"/>
              <a:t>Tedarik zinciri </a:t>
            </a:r>
            <a:r>
              <a:rPr lang="tr-TR" dirty="0" smtClean="0"/>
              <a:t>yönetimi</a:t>
            </a:r>
            <a:endParaRPr lang="tr-TR" sz="1600" dirty="0"/>
          </a:p>
        </p:txBody>
      </p:sp>
      <p:sp>
        <p:nvSpPr>
          <p:cNvPr id="19" name="18 Dikdörtgen"/>
          <p:cNvSpPr/>
          <p:nvPr/>
        </p:nvSpPr>
        <p:spPr>
          <a:xfrm>
            <a:off x="364846" y="4221088"/>
            <a:ext cx="8247290" cy="2308324"/>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b="1" u="sng" dirty="0" smtClean="0">
                <a:solidFill>
                  <a:srgbClr val="FF0000"/>
                </a:solidFill>
              </a:rPr>
              <a:t>Öncelik 2</a:t>
            </a:r>
            <a:r>
              <a:rPr lang="tr-TR" b="1" u="sng" dirty="0">
                <a:solidFill>
                  <a:srgbClr val="FF0000"/>
                </a:solidFill>
              </a:rPr>
              <a:t>:</a:t>
            </a:r>
            <a:r>
              <a:rPr lang="tr-TR" b="1" dirty="0">
                <a:solidFill>
                  <a:srgbClr val="FF0000"/>
                </a:solidFill>
              </a:rPr>
              <a:t> </a:t>
            </a:r>
            <a:r>
              <a:rPr lang="tr-TR" b="1" dirty="0" smtClean="0"/>
              <a:t>Yüksek </a:t>
            </a:r>
            <a:r>
              <a:rPr lang="tr-TR" b="1" dirty="0"/>
              <a:t>Katma Değerli Ürün İhracatının Artırılması ve İhracata Yönelik Kurumsal Altyapının İyileştirilmesi </a:t>
            </a:r>
            <a:endParaRPr lang="tr-TR" b="1" dirty="0" smtClean="0"/>
          </a:p>
          <a:p>
            <a:pPr marL="285750" lvl="0" indent="-285750" fontAlgn="auto">
              <a:buFont typeface="Arial" panose="020B0604020202020204" pitchFamily="34" charset="0"/>
              <a:buChar char="•"/>
            </a:pPr>
            <a:r>
              <a:rPr lang="tr-TR" dirty="0"/>
              <a:t>Dış ticaret  </a:t>
            </a:r>
            <a:endParaRPr lang="tr-TR" sz="1600" dirty="0"/>
          </a:p>
          <a:p>
            <a:pPr marL="285750" lvl="0" indent="-285750" fontAlgn="auto">
              <a:buFont typeface="Arial" panose="020B0604020202020204" pitchFamily="34" charset="0"/>
              <a:buChar char="•"/>
            </a:pPr>
            <a:r>
              <a:rPr lang="tr-TR" dirty="0"/>
              <a:t>Lojistik</a:t>
            </a:r>
            <a:endParaRPr lang="tr-TR" sz="1600" dirty="0"/>
          </a:p>
          <a:p>
            <a:pPr marL="285750" lvl="0" indent="-285750" fontAlgn="auto">
              <a:buFont typeface="Arial" panose="020B0604020202020204" pitchFamily="34" charset="0"/>
              <a:buChar char="•"/>
            </a:pPr>
            <a:r>
              <a:rPr lang="tr-TR" dirty="0"/>
              <a:t>E-ihracat </a:t>
            </a:r>
            <a:endParaRPr lang="tr-TR" sz="1600" dirty="0"/>
          </a:p>
          <a:p>
            <a:pPr marL="285750" lvl="0" indent="-285750" fontAlgn="auto">
              <a:buFont typeface="Arial" panose="020B0604020202020204" pitchFamily="34" charset="0"/>
              <a:buChar char="•"/>
            </a:pPr>
            <a:r>
              <a:rPr lang="tr-TR" dirty="0"/>
              <a:t>Dijital pazarlama</a:t>
            </a:r>
            <a:endParaRPr lang="tr-TR" sz="1600" dirty="0"/>
          </a:p>
          <a:p>
            <a:pPr marL="285750" lvl="0" indent="-285750" fontAlgn="auto">
              <a:buFont typeface="Arial" panose="020B0604020202020204" pitchFamily="34" charset="0"/>
              <a:buChar char="•"/>
            </a:pPr>
            <a:r>
              <a:rPr lang="tr-TR" dirty="0"/>
              <a:t>Endüstriyel tasarım ve markalaşma</a:t>
            </a:r>
            <a:endParaRPr lang="tr-TR" sz="1600" dirty="0"/>
          </a:p>
          <a:p>
            <a:pPr marL="285750" lvl="0" indent="-285750" fontAlgn="auto">
              <a:buFont typeface="Arial" panose="020B0604020202020204" pitchFamily="34" charset="0"/>
              <a:buChar char="•"/>
            </a:pPr>
            <a:r>
              <a:rPr lang="tr-TR" dirty="0"/>
              <a:t>İhracat odaklı yatırımlara ilişkin ön fizibilite </a:t>
            </a:r>
            <a:r>
              <a:rPr lang="tr-TR" dirty="0" smtClean="0"/>
              <a:t>çalışmaları</a:t>
            </a:r>
            <a:endParaRPr lang="tr-TR" sz="1600" dirty="0"/>
          </a:p>
        </p:txBody>
      </p:sp>
      <p:pic>
        <p:nvPicPr>
          <p:cNvPr id="13"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1" name="10 Dikdörtgen"/>
          <p:cNvSpPr/>
          <p:nvPr/>
        </p:nvSpPr>
        <p:spPr>
          <a:xfrm>
            <a:off x="1763688" y="998677"/>
            <a:ext cx="5400600" cy="523220"/>
          </a:xfrm>
          <a:prstGeom prst="rect">
            <a:avLst/>
          </a:prstGeom>
          <a:noFill/>
        </p:spPr>
        <p:txBody>
          <a:bodyPr wrap="square">
            <a:spAutoFit/>
          </a:bodyPr>
          <a:lstStyle/>
          <a:p>
            <a:pPr algn="ctr"/>
            <a:r>
              <a:rPr lang="tr-TR" sz="2800" b="1" dirty="0" smtClean="0"/>
              <a:t>ÖRNEK PROJE KONULARI</a:t>
            </a:r>
            <a:endParaRPr lang="tr-TR" sz="2800" b="1" dirty="0"/>
          </a:p>
        </p:txBody>
      </p:sp>
    </p:spTree>
    <p:extLst>
      <p:ext uri="{BB962C8B-B14F-4D97-AF65-F5344CB8AC3E}">
        <p14:creationId xmlns:p14="http://schemas.microsoft.com/office/powerpoint/2010/main" val="215963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lvl="0"/>
            <a:endParaRPr lang="tr-TR" sz="1400" b="1" dirty="0" smtClean="0"/>
          </a:p>
        </p:txBody>
      </p:sp>
      <p:cxnSp>
        <p:nvCxnSpPr>
          <p:cNvPr id="15" name="14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390" name="AutoShape 6"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2" name="AutoShape 8"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4" name="AutoShape 10"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 name="22 Yuvarlatılmış Dikdörtgen"/>
          <p:cNvSpPr/>
          <p:nvPr/>
        </p:nvSpPr>
        <p:spPr>
          <a:xfrm>
            <a:off x="2537601" y="2999416"/>
            <a:ext cx="4088496" cy="1195909"/>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2800" b="1" dirty="0" smtClean="0">
                <a:ln w="11430"/>
                <a:solidFill>
                  <a:srgbClr val="FF0000"/>
                </a:solidFill>
              </a:rPr>
              <a:t>Toplam Bütçe</a:t>
            </a:r>
          </a:p>
          <a:p>
            <a:pPr algn="ctr"/>
            <a:r>
              <a:rPr lang="tr-TR" sz="2800" b="1" dirty="0" smtClean="0">
                <a:ln w="11430"/>
                <a:solidFill>
                  <a:schemeClr val="tx1"/>
                </a:solidFill>
              </a:rPr>
              <a:t>500.000 TL</a:t>
            </a:r>
            <a:endParaRPr lang="tr-TR" sz="2800" b="1" dirty="0">
              <a:ln w="11430"/>
              <a:solidFill>
                <a:schemeClr val="tx1"/>
              </a:solidFill>
            </a:endParaRPr>
          </a:p>
        </p:txBody>
      </p:sp>
      <p:sp>
        <p:nvSpPr>
          <p:cNvPr id="11" name="10 Yuvarlatılmış Dikdörtgen"/>
          <p:cNvSpPr/>
          <p:nvPr/>
        </p:nvSpPr>
        <p:spPr>
          <a:xfrm>
            <a:off x="562610" y="1576233"/>
            <a:ext cx="8038478" cy="1241978"/>
          </a:xfrm>
          <a:prstGeom prst="roundRect">
            <a:avLst/>
          </a:prstGeom>
          <a:effectLst/>
        </p:spPr>
        <p:style>
          <a:lnRef idx="1">
            <a:schemeClr val="dk1"/>
          </a:lnRef>
          <a:fillRef idx="2">
            <a:schemeClr val="dk1"/>
          </a:fillRef>
          <a:effectRef idx="1">
            <a:schemeClr val="dk1"/>
          </a:effectRef>
          <a:fontRef idx="minor">
            <a:schemeClr val="dk1"/>
          </a:fontRef>
        </p:style>
        <p:txBody>
          <a:bodyPr rtlCol="0" anchor="ctr"/>
          <a:lstStyle/>
          <a:p>
            <a:pPr marL="342900" indent="-342900" algn="just">
              <a:buFont typeface="Arial" panose="020B0604020202020204" pitchFamily="34" charset="0"/>
              <a:buChar char="•"/>
            </a:pPr>
            <a:r>
              <a:rPr lang="tr-TR" sz="2000" u="sng" dirty="0" smtClean="0">
                <a:ln w="11430"/>
                <a:solidFill>
                  <a:schemeClr val="tx1"/>
                </a:solidFill>
              </a:rPr>
              <a:t>Eğitim</a:t>
            </a:r>
            <a:r>
              <a:rPr lang="tr-TR" sz="2000" dirty="0" smtClean="0">
                <a:ln w="11430"/>
                <a:solidFill>
                  <a:schemeClr val="tx1"/>
                </a:solidFill>
              </a:rPr>
              <a:t> </a:t>
            </a:r>
            <a:r>
              <a:rPr lang="tr-TR" sz="2000" dirty="0" smtClean="0">
                <a:ln w="11430"/>
                <a:solidFill>
                  <a:schemeClr val="tx1"/>
                </a:solidFill>
              </a:rPr>
              <a:t>talepleri </a:t>
            </a:r>
            <a:r>
              <a:rPr lang="tr-TR" sz="2000" dirty="0" smtClean="0">
                <a:ln w="11430"/>
                <a:solidFill>
                  <a:schemeClr val="tx1"/>
                </a:solidFill>
              </a:rPr>
              <a:t>için azami </a:t>
            </a:r>
            <a:r>
              <a:rPr lang="tr-TR" sz="2000" b="1" u="sng" dirty="0" smtClean="0">
                <a:ln w="11430"/>
                <a:solidFill>
                  <a:srgbClr val="FF0000"/>
                </a:solidFill>
              </a:rPr>
              <a:t>2</a:t>
            </a:r>
            <a:r>
              <a:rPr lang="tr-TR" sz="2000" b="1" u="sng" dirty="0" smtClean="0">
                <a:ln w="11430"/>
                <a:solidFill>
                  <a:srgbClr val="FF0000"/>
                </a:solidFill>
              </a:rPr>
              <a:t>5.000 </a:t>
            </a:r>
            <a:r>
              <a:rPr lang="tr-TR" sz="2000" b="1" u="sng" dirty="0">
                <a:ln w="11430"/>
                <a:solidFill>
                  <a:srgbClr val="FF0000"/>
                </a:solidFill>
              </a:rPr>
              <a:t>TL </a:t>
            </a:r>
            <a:r>
              <a:rPr lang="tr-TR" sz="2000" b="1" u="sng" dirty="0">
                <a:ln w="11430"/>
                <a:solidFill>
                  <a:srgbClr val="FF0000"/>
                </a:solidFill>
              </a:rPr>
              <a:t>(KDV </a:t>
            </a:r>
            <a:r>
              <a:rPr lang="tr-TR" sz="2000" b="1" u="sng" dirty="0" smtClean="0">
                <a:ln w="11430"/>
                <a:solidFill>
                  <a:srgbClr val="FF0000"/>
                </a:solidFill>
              </a:rPr>
              <a:t>dahil</a:t>
            </a:r>
            <a:r>
              <a:rPr lang="tr-TR" sz="2000" b="1" u="sng" dirty="0">
                <a:ln w="11430"/>
                <a:solidFill>
                  <a:srgbClr val="FF0000"/>
                </a:solidFill>
              </a:rPr>
              <a:t>) </a:t>
            </a:r>
          </a:p>
          <a:p>
            <a:pPr marL="342900" indent="-342900" algn="just">
              <a:buFont typeface="Arial" panose="020B0604020202020204" pitchFamily="34" charset="0"/>
              <a:buChar char="•"/>
            </a:pPr>
            <a:r>
              <a:rPr lang="tr-TR" sz="2000" u="sng" dirty="0" smtClean="0">
                <a:ln w="11430"/>
                <a:solidFill>
                  <a:schemeClr val="tx1"/>
                </a:solidFill>
              </a:rPr>
              <a:t>Danışmanlık*</a:t>
            </a:r>
            <a:r>
              <a:rPr lang="tr-TR" sz="2000" dirty="0" smtClean="0">
                <a:ln w="11430"/>
                <a:solidFill>
                  <a:schemeClr val="tx1"/>
                </a:solidFill>
              </a:rPr>
              <a:t> </a:t>
            </a:r>
            <a:r>
              <a:rPr lang="tr-TR" sz="2000" dirty="0">
                <a:ln w="11430"/>
                <a:solidFill>
                  <a:schemeClr val="tx1"/>
                </a:solidFill>
              </a:rPr>
              <a:t>ile program ve proje hazırlanmasına katkı sağlama </a:t>
            </a:r>
            <a:r>
              <a:rPr lang="tr-TR" sz="2000" dirty="0" smtClean="0">
                <a:ln w="11430"/>
                <a:solidFill>
                  <a:schemeClr val="tx1"/>
                </a:solidFill>
              </a:rPr>
              <a:t>talepleri için </a:t>
            </a:r>
            <a:r>
              <a:rPr lang="tr-TR" sz="2000" dirty="0" smtClean="0">
                <a:ln w="11430"/>
                <a:solidFill>
                  <a:schemeClr val="tx1"/>
                </a:solidFill>
              </a:rPr>
              <a:t>azami </a:t>
            </a:r>
            <a:r>
              <a:rPr lang="tr-TR" sz="2000" b="1" u="sng" dirty="0" smtClean="0">
                <a:ln w="11430"/>
                <a:solidFill>
                  <a:srgbClr val="FF0000"/>
                </a:solidFill>
              </a:rPr>
              <a:t>40.000 TL (KDV dahil) </a:t>
            </a:r>
            <a:endParaRPr lang="tr-TR" sz="2000" b="1" u="sng" dirty="0" smtClean="0">
              <a:ln w="11430"/>
              <a:solidFill>
                <a:srgbClr val="FF0000"/>
              </a:solidFill>
            </a:endParaRPr>
          </a:p>
        </p:txBody>
      </p:sp>
      <p:pic>
        <p:nvPicPr>
          <p:cNvPr id="12"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
        <p:nvSpPr>
          <p:cNvPr id="13" name="12 Dikdörtgen"/>
          <p:cNvSpPr/>
          <p:nvPr/>
        </p:nvSpPr>
        <p:spPr>
          <a:xfrm>
            <a:off x="1547664" y="971877"/>
            <a:ext cx="6192688" cy="523220"/>
          </a:xfrm>
          <a:prstGeom prst="rect">
            <a:avLst/>
          </a:prstGeom>
          <a:noFill/>
        </p:spPr>
        <p:txBody>
          <a:bodyPr wrap="square">
            <a:spAutoFit/>
          </a:bodyPr>
          <a:lstStyle/>
          <a:p>
            <a:r>
              <a:rPr lang="tr-TR" sz="2800" b="1" dirty="0" smtClean="0"/>
              <a:t>PROGRAM BÜTÇESİ ve DESTEK MİKTARI </a:t>
            </a:r>
            <a:endParaRPr lang="tr-TR" sz="2800" b="1" dirty="0"/>
          </a:p>
        </p:txBody>
      </p:sp>
      <p:sp>
        <p:nvSpPr>
          <p:cNvPr id="2" name="Metin kutusu 1"/>
          <p:cNvSpPr txBox="1"/>
          <p:nvPr/>
        </p:nvSpPr>
        <p:spPr>
          <a:xfrm>
            <a:off x="460375" y="4573135"/>
            <a:ext cx="8675687" cy="2000548"/>
          </a:xfrm>
          <a:prstGeom prst="rect">
            <a:avLst/>
          </a:prstGeom>
          <a:noFill/>
        </p:spPr>
        <p:txBody>
          <a:bodyPr wrap="square" rtlCol="0">
            <a:spAutoFit/>
          </a:bodyPr>
          <a:lstStyle/>
          <a:p>
            <a:pPr algn="just"/>
            <a:r>
              <a:rPr lang="tr-TR" b="1" dirty="0" smtClean="0">
                <a:solidFill>
                  <a:srgbClr val="FF0000"/>
                </a:solidFill>
              </a:rPr>
              <a:t>*Danışmanlık: </a:t>
            </a:r>
            <a:r>
              <a:rPr lang="tr-TR" dirty="0" smtClean="0"/>
              <a:t>Özel bir alanda uzmanlaşmış kişi veya kişilerin sahip oldukları bilgi ve becerileri belirli </a:t>
            </a:r>
            <a:r>
              <a:rPr lang="tr-TR" dirty="0" smtClean="0"/>
              <a:t>bir </a:t>
            </a:r>
            <a:r>
              <a:rPr lang="tr-TR" dirty="0" smtClean="0"/>
              <a:t>zaman zarfında hizmet verdikleri kuruluşa tanımlanmış iş tarifine uygun bir şekilde aktarmasıdır</a:t>
            </a:r>
            <a:r>
              <a:rPr lang="tr-TR" dirty="0" smtClean="0"/>
              <a:t>. </a:t>
            </a:r>
          </a:p>
          <a:p>
            <a:pPr algn="just"/>
            <a:endParaRPr lang="tr-TR" dirty="0" smtClean="0"/>
          </a:p>
          <a:p>
            <a:pPr algn="just"/>
            <a:r>
              <a:rPr lang="tr-TR" b="1" dirty="0" smtClean="0"/>
              <a:t>Danışmanlık </a:t>
            </a:r>
            <a:r>
              <a:rPr lang="tr-TR" b="1" dirty="0"/>
              <a:t>hizmetleri kapsamında </a:t>
            </a:r>
            <a:r>
              <a:rPr lang="tr-TR" b="1" dirty="0" smtClean="0"/>
              <a:t>tescil</a:t>
            </a:r>
            <a:r>
              <a:rPr lang="tr-TR" b="1" dirty="0"/>
              <a:t>, test, belgelendirme vb. için yapılacak giderler desteklenmeyecektir.    </a:t>
            </a:r>
            <a:endParaRPr lang="tr-TR" dirty="0"/>
          </a:p>
          <a:p>
            <a:r>
              <a:rPr lang="tr-TR" sz="1600" dirty="0" smtClean="0"/>
              <a:t> </a:t>
            </a:r>
            <a:endParaRPr lang="tr-T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7" name="6 Dikdörtgen"/>
          <p:cNvSpPr/>
          <p:nvPr/>
        </p:nvSpPr>
        <p:spPr>
          <a:xfrm>
            <a:off x="5004048" y="3840163"/>
            <a:ext cx="3179465" cy="2308324"/>
          </a:xfrm>
          <a:prstGeom prst="rect">
            <a:avLst/>
          </a:prstGeom>
          <a:solidFill>
            <a:schemeClr val="tx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marL="88900" lvl="0" algn="just">
              <a:spcBef>
                <a:spcPct val="40000"/>
              </a:spcBef>
              <a:spcAft>
                <a:spcPct val="40000"/>
              </a:spcAft>
              <a:buClr>
                <a:srgbClr val="000066"/>
              </a:buClr>
              <a:defRPr/>
            </a:pPr>
            <a:r>
              <a:rPr lang="tr-TR" sz="2400" dirty="0" smtClean="0"/>
              <a:t>Amasya, Çorum, Samsun ve Tokat ilinden gelen talepler desteklenebilecektir. </a:t>
            </a:r>
          </a:p>
          <a:p>
            <a:pPr marL="88900" lvl="0">
              <a:spcBef>
                <a:spcPct val="40000"/>
              </a:spcBef>
              <a:spcAft>
                <a:spcPct val="40000"/>
              </a:spcAft>
              <a:buClr>
                <a:srgbClr val="000066"/>
              </a:buClr>
              <a:defRPr/>
            </a:pPr>
            <a:r>
              <a:rPr lang="tr-TR" sz="2400" dirty="0" smtClean="0"/>
              <a:t>          </a:t>
            </a:r>
          </a:p>
        </p:txBody>
      </p:sp>
      <p:sp>
        <p:nvSpPr>
          <p:cNvPr id="8" name="7 Dikdörtgen"/>
          <p:cNvSpPr/>
          <p:nvPr/>
        </p:nvSpPr>
        <p:spPr>
          <a:xfrm>
            <a:off x="953198" y="3840163"/>
            <a:ext cx="3474786" cy="2308324"/>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2400" dirty="0" smtClean="0"/>
              <a:t>Proje uygulama süresi en fazla </a:t>
            </a:r>
            <a:r>
              <a:rPr lang="tr-TR" sz="2400" b="1" dirty="0" smtClean="0">
                <a:solidFill>
                  <a:schemeClr val="tx1"/>
                </a:solidFill>
              </a:rPr>
              <a:t>6 aydır. </a:t>
            </a:r>
            <a:r>
              <a:rPr lang="tr-TR" sz="2400" dirty="0"/>
              <a:t>Bu süre yüklenici</a:t>
            </a:r>
            <a:r>
              <a:rPr lang="tr-TR" sz="2400" dirty="0" smtClean="0"/>
              <a:t> firma </a:t>
            </a:r>
            <a:r>
              <a:rPr lang="tr-TR" sz="2400" dirty="0"/>
              <a:t>ile Ajans arasında sözleşme </a:t>
            </a:r>
            <a:r>
              <a:rPr lang="tr-TR" sz="2400" dirty="0" smtClean="0"/>
              <a:t>imzalanması </a:t>
            </a:r>
            <a:r>
              <a:rPr lang="tr-TR" sz="2400" dirty="0"/>
              <a:t>ile başlar.</a:t>
            </a:r>
          </a:p>
          <a:p>
            <a:pPr algn="ctr"/>
            <a:endParaRPr lang="tr-TR" sz="24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982713" y="1341438"/>
            <a:ext cx="72008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a:t>Teknik destek başvuruları sürekli olarak alınır. Ancak, </a:t>
            </a:r>
            <a:r>
              <a:rPr lang="tr-TR" sz="2400" dirty="0" smtClean="0"/>
              <a:t>değerlendirmeler </a:t>
            </a:r>
            <a:r>
              <a:rPr lang="tr-TR" sz="2400" dirty="0"/>
              <a:t>ikişer aylık </a:t>
            </a:r>
            <a:r>
              <a:rPr lang="tr-TR" sz="2400" dirty="0" smtClean="0"/>
              <a:t>dönemlerde yapılır</a:t>
            </a:r>
            <a:r>
              <a:rPr lang="tr-TR" sz="2400" dirty="0"/>
              <a:t>. </a:t>
            </a:r>
          </a:p>
          <a:p>
            <a:pPr algn="just"/>
            <a:endParaRPr lang="tr-TR" sz="2400" dirty="0"/>
          </a:p>
          <a:p>
            <a:pPr algn="just"/>
            <a:r>
              <a:rPr lang="tr-TR" sz="2400" dirty="0" smtClean="0"/>
              <a:t>Bu dönemler </a:t>
            </a:r>
            <a:r>
              <a:rPr lang="tr-TR" sz="2400" dirty="0" smtClean="0"/>
              <a:t>2022 </a:t>
            </a:r>
            <a:r>
              <a:rPr lang="tr-TR" sz="2400" dirty="0" smtClean="0"/>
              <a:t>yılı için </a:t>
            </a:r>
            <a:r>
              <a:rPr lang="tr-TR" sz="2400" b="1" dirty="0">
                <a:solidFill>
                  <a:srgbClr val="FF0000"/>
                </a:solidFill>
              </a:rPr>
              <a:t>Mart-Nisan, Mayıs-Haziran</a:t>
            </a:r>
            <a:r>
              <a:rPr lang="tr-TR" sz="2400" b="1" dirty="0">
                <a:solidFill>
                  <a:srgbClr val="FF0000"/>
                </a:solidFill>
              </a:rPr>
              <a:t>, </a:t>
            </a:r>
            <a:r>
              <a:rPr lang="tr-TR" sz="2400" b="1" dirty="0" smtClean="0">
                <a:solidFill>
                  <a:srgbClr val="FF0000"/>
                </a:solidFill>
              </a:rPr>
              <a:t>Temmuz-Ağustos ve </a:t>
            </a:r>
            <a:r>
              <a:rPr lang="tr-TR" sz="2400" b="1" dirty="0">
                <a:solidFill>
                  <a:srgbClr val="FF0000"/>
                </a:solidFill>
              </a:rPr>
              <a:t>Eylül-Ekim </a:t>
            </a:r>
            <a:r>
              <a:rPr lang="tr-TR" sz="2400" dirty="0" smtClean="0"/>
              <a:t>dönemleridir</a:t>
            </a:r>
            <a:r>
              <a:rPr lang="tr-TR" sz="2400" dirty="0"/>
              <a:t>. </a:t>
            </a:r>
          </a:p>
        </p:txBody>
      </p:sp>
      <p:pic>
        <p:nvPicPr>
          <p:cNvPr id="9" name="İçerik Yer Tutucusu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979" y="117583"/>
            <a:ext cx="1345783" cy="78200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3835</TotalTime>
  <Words>1643</Words>
  <Application>Microsoft Office PowerPoint</Application>
  <PresentationFormat>Ekran Gösterisi (4:3)</PresentationFormat>
  <Paragraphs>192</Paragraphs>
  <Slides>22</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Symbol</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baris.sahin@oka.org.tr</dc:creator>
  <cp:lastModifiedBy>Sümer ÇAKIR</cp:lastModifiedBy>
  <cp:revision>502</cp:revision>
  <cp:lastPrinted>2015-12-22T11:54:01Z</cp:lastPrinted>
  <dcterms:created xsi:type="dcterms:W3CDTF">2013-11-27T12:16:58Z</dcterms:created>
  <dcterms:modified xsi:type="dcterms:W3CDTF">2022-03-14T11:23:35Z</dcterms:modified>
</cp:coreProperties>
</file>