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561" r:id="rId3"/>
    <p:sldId id="267" r:id="rId4"/>
    <p:sldId id="531" r:id="rId5"/>
    <p:sldId id="619" r:id="rId6"/>
    <p:sldId id="621" r:id="rId7"/>
    <p:sldId id="617" r:id="rId8"/>
    <p:sldId id="563" r:id="rId9"/>
    <p:sldId id="581" r:id="rId10"/>
    <p:sldId id="565" r:id="rId11"/>
    <p:sldId id="599" r:id="rId12"/>
    <p:sldId id="600" r:id="rId13"/>
    <p:sldId id="310" r:id="rId14"/>
    <p:sldId id="624" r:id="rId15"/>
    <p:sldId id="613" r:id="rId16"/>
    <p:sldId id="614" r:id="rId17"/>
    <p:sldId id="311" r:id="rId18"/>
    <p:sldId id="602" r:id="rId19"/>
    <p:sldId id="605" r:id="rId20"/>
    <p:sldId id="604" r:id="rId21"/>
    <p:sldId id="381" r:id="rId22"/>
    <p:sldId id="315" r:id="rId23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7619" autoAdjust="0"/>
  </p:normalViewPr>
  <p:slideViewPr>
    <p:cSldViewPr>
      <p:cViewPr varScale="1">
        <p:scale>
          <a:sx n="115" d="100"/>
          <a:sy n="115" d="100"/>
        </p:scale>
        <p:origin x="124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6C302-C761-47D8-A11E-B50C482EF2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6BD991-FB3A-4568-9FCA-791659F21356}">
      <dgm:prSet phldrT="[Metin]" custT="1"/>
      <dgm:spPr>
        <a:solidFill>
          <a:schemeClr val="accent5"/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</a:rPr>
            <a:t>Programın Amacı, Kapsamı, Öncelikleri  </a:t>
          </a:r>
        </a:p>
      </dgm:t>
    </dgm:pt>
    <dgm:pt modelId="{06088F04-69DD-4E00-B201-AC8619AD098C}" type="parTrans" cxnId="{474A4DE1-8A24-447F-8064-48D0FC1ED570}">
      <dgm:prSet/>
      <dgm:spPr/>
      <dgm:t>
        <a:bodyPr/>
        <a:lstStyle/>
        <a:p>
          <a:pPr algn="ctr"/>
          <a:endParaRPr lang="tr-TR" sz="3200"/>
        </a:p>
      </dgm:t>
    </dgm:pt>
    <dgm:pt modelId="{23A49859-729D-4363-A91C-F84CC1E807DE}" type="sibTrans" cxnId="{474A4DE1-8A24-447F-8064-48D0FC1ED570}">
      <dgm:prSet/>
      <dgm:spPr/>
      <dgm:t>
        <a:bodyPr/>
        <a:lstStyle/>
        <a:p>
          <a:pPr algn="ctr"/>
          <a:endParaRPr lang="tr-TR" sz="3200"/>
        </a:p>
      </dgm:t>
    </dgm:pt>
    <dgm:pt modelId="{F8DB0080-2E73-4DC0-8FB1-02898CE06223}">
      <dgm:prSet phldrT="[Metin]" custT="1"/>
      <dgm:spPr>
        <a:solidFill>
          <a:schemeClr val="accent5"/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</a:rPr>
            <a:t>Program Bütçesi ve Destek Miktarı</a:t>
          </a:r>
        </a:p>
      </dgm:t>
    </dgm:pt>
    <dgm:pt modelId="{7B227E67-5E8F-4D6B-9EF0-0DDEB9578791}" type="parTrans" cxnId="{0FD4BE5B-13B5-42B3-916D-390839EFFB93}">
      <dgm:prSet/>
      <dgm:spPr/>
      <dgm:t>
        <a:bodyPr/>
        <a:lstStyle/>
        <a:p>
          <a:pPr algn="ctr"/>
          <a:endParaRPr lang="tr-TR" sz="3200"/>
        </a:p>
      </dgm:t>
    </dgm:pt>
    <dgm:pt modelId="{2FFD21C9-0685-4341-AA76-D146739811D5}" type="sibTrans" cxnId="{0FD4BE5B-13B5-42B3-916D-390839EFFB93}">
      <dgm:prSet/>
      <dgm:spPr/>
      <dgm:t>
        <a:bodyPr/>
        <a:lstStyle/>
        <a:p>
          <a:pPr algn="ctr"/>
          <a:endParaRPr lang="tr-TR" sz="3200"/>
        </a:p>
      </dgm:t>
    </dgm:pt>
    <dgm:pt modelId="{4152EFC1-8E33-454B-B7DE-2C871FFD0212}">
      <dgm:prSet phldrT="[Metin]" custT="1"/>
      <dgm:spPr>
        <a:solidFill>
          <a:schemeClr val="accent5"/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</a:rPr>
            <a:t>Başvuru Sahipleri, Başvuru Sayısı</a:t>
          </a:r>
        </a:p>
      </dgm:t>
    </dgm:pt>
    <dgm:pt modelId="{755BC304-BA3F-4D3B-A19A-8148FEBE8C2D}" type="parTrans" cxnId="{764B8BE6-9EF3-4AFA-A2FE-42CBFE892E99}">
      <dgm:prSet/>
      <dgm:spPr/>
      <dgm:t>
        <a:bodyPr/>
        <a:lstStyle/>
        <a:p>
          <a:pPr algn="ctr"/>
          <a:endParaRPr lang="tr-TR" sz="3200"/>
        </a:p>
      </dgm:t>
    </dgm:pt>
    <dgm:pt modelId="{121B7E46-64A3-4585-8E56-D39DB2A8388A}" type="sibTrans" cxnId="{764B8BE6-9EF3-4AFA-A2FE-42CBFE892E99}">
      <dgm:prSet/>
      <dgm:spPr/>
      <dgm:t>
        <a:bodyPr/>
        <a:lstStyle/>
        <a:p>
          <a:pPr algn="ctr"/>
          <a:endParaRPr lang="tr-TR" sz="3200"/>
        </a:p>
      </dgm:t>
    </dgm:pt>
    <dgm:pt modelId="{76BF701A-383F-4B19-B704-39324CE7D7BE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</a:rPr>
            <a:t>Başvuru Şekli ve Yapılacak İşlemler </a:t>
          </a:r>
          <a:endParaRPr lang="tr-TR" sz="2400" dirty="0"/>
        </a:p>
      </dgm:t>
    </dgm:pt>
    <dgm:pt modelId="{B841DAAE-9D98-4981-921D-DAD4765642EE}" type="parTrans" cxnId="{CD9A22CB-9EB1-4351-A4AF-BF783E9B3087}">
      <dgm:prSet/>
      <dgm:spPr/>
      <dgm:t>
        <a:bodyPr/>
        <a:lstStyle/>
        <a:p>
          <a:pPr algn="ctr"/>
          <a:endParaRPr lang="tr-TR" sz="3200"/>
        </a:p>
      </dgm:t>
    </dgm:pt>
    <dgm:pt modelId="{EA1AFE2C-EDDA-4658-BD52-8203C6D7CC23}" type="sibTrans" cxnId="{CD9A22CB-9EB1-4351-A4AF-BF783E9B3087}">
      <dgm:prSet/>
      <dgm:spPr/>
      <dgm:t>
        <a:bodyPr/>
        <a:lstStyle/>
        <a:p>
          <a:pPr algn="ctr"/>
          <a:endParaRPr lang="tr-TR" sz="3200"/>
        </a:p>
      </dgm:t>
    </dgm:pt>
    <dgm:pt modelId="{09882C4F-B013-466E-9B3A-E926996A0A54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</a:rPr>
            <a:t>Değerlendirme Kriterleri, Program Takvimi </a:t>
          </a:r>
        </a:p>
      </dgm:t>
    </dgm:pt>
    <dgm:pt modelId="{5589C656-ADE7-4BBB-ADBD-7F53DB2F74AE}" type="parTrans" cxnId="{F8BC1842-240C-4F10-A0DC-446FBEE55EA4}">
      <dgm:prSet/>
      <dgm:spPr/>
      <dgm:t>
        <a:bodyPr/>
        <a:lstStyle/>
        <a:p>
          <a:pPr algn="ctr"/>
          <a:endParaRPr lang="tr-TR" sz="3200"/>
        </a:p>
      </dgm:t>
    </dgm:pt>
    <dgm:pt modelId="{1F3F3CDC-321C-415F-8D88-3BB19E63E058}" type="sibTrans" cxnId="{F8BC1842-240C-4F10-A0DC-446FBEE55EA4}">
      <dgm:prSet/>
      <dgm:spPr/>
      <dgm:t>
        <a:bodyPr/>
        <a:lstStyle/>
        <a:p>
          <a:pPr algn="ctr"/>
          <a:endParaRPr lang="tr-TR" sz="3200"/>
        </a:p>
      </dgm:t>
    </dgm:pt>
    <dgm:pt modelId="{6A4A93E6-A9AB-46B1-ACF0-E5E1144FEE42}" type="pres">
      <dgm:prSet presAssocID="{41D6C302-C761-47D8-A11E-B50C482EF2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9AD69E-0496-493A-BF11-DBD8B640329A}" type="pres">
      <dgm:prSet presAssocID="{AA6BD991-FB3A-4568-9FCA-791659F21356}" presName="parentLin" presStyleCnt="0"/>
      <dgm:spPr/>
    </dgm:pt>
    <dgm:pt modelId="{F8F7D2AB-199B-41E9-BFA2-1042925D71B2}" type="pres">
      <dgm:prSet presAssocID="{AA6BD991-FB3A-4568-9FCA-791659F21356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A250CF67-0816-4A27-A707-F2BA8547A642}" type="pres">
      <dgm:prSet presAssocID="{AA6BD991-FB3A-4568-9FCA-791659F21356}" presName="parentText" presStyleLbl="node1" presStyleIdx="0" presStyleCnt="5" custScaleX="133381" custLinFactNeighborX="-32417" custLinFactNeighborY="61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16740B-9403-4184-B435-B985D7BE94E3}" type="pres">
      <dgm:prSet presAssocID="{AA6BD991-FB3A-4568-9FCA-791659F21356}" presName="negativeSpace" presStyleCnt="0"/>
      <dgm:spPr/>
    </dgm:pt>
    <dgm:pt modelId="{0CBF2474-2EC5-4F52-B40D-62CC301EB0B6}" type="pres">
      <dgm:prSet presAssocID="{AA6BD991-FB3A-4568-9FCA-791659F21356}" presName="childText" presStyleLbl="conFgAcc1" presStyleIdx="0" presStyleCnt="5">
        <dgm:presLayoutVars>
          <dgm:bulletEnabled val="1"/>
        </dgm:presLayoutVars>
      </dgm:prSet>
      <dgm:spPr/>
    </dgm:pt>
    <dgm:pt modelId="{24EEC16F-4202-4D52-9822-11FE39A2BCDD}" type="pres">
      <dgm:prSet presAssocID="{23A49859-729D-4363-A91C-F84CC1E807DE}" presName="spaceBetweenRectangles" presStyleCnt="0"/>
      <dgm:spPr/>
    </dgm:pt>
    <dgm:pt modelId="{952F8927-1799-4728-BDFA-E91C1EB86727}" type="pres">
      <dgm:prSet presAssocID="{F8DB0080-2E73-4DC0-8FB1-02898CE06223}" presName="parentLin" presStyleCnt="0"/>
      <dgm:spPr/>
    </dgm:pt>
    <dgm:pt modelId="{F2AA3492-96A2-4660-9556-52401287B0CE}" type="pres">
      <dgm:prSet presAssocID="{F8DB0080-2E73-4DC0-8FB1-02898CE06223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86C3AD60-30BD-4966-A967-E46D7E23D4E9}" type="pres">
      <dgm:prSet presAssocID="{F8DB0080-2E73-4DC0-8FB1-02898CE06223}" presName="parentText" presStyleLbl="node1" presStyleIdx="1" presStyleCnt="5" custScaleX="134528" custLinFactNeighborX="-32417" custLinFactNeighborY="154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30AA3-52B1-475D-82B4-36833C014BC3}" type="pres">
      <dgm:prSet presAssocID="{F8DB0080-2E73-4DC0-8FB1-02898CE06223}" presName="negativeSpace" presStyleCnt="0"/>
      <dgm:spPr/>
    </dgm:pt>
    <dgm:pt modelId="{FDDC3BB4-E30C-48F1-BB1A-6184A19357BD}" type="pres">
      <dgm:prSet presAssocID="{F8DB0080-2E73-4DC0-8FB1-02898CE06223}" presName="childText" presStyleLbl="conFgAcc1" presStyleIdx="1" presStyleCnt="5" custLinFactNeighborX="-677" custLinFactNeighborY="-79316">
        <dgm:presLayoutVars>
          <dgm:bulletEnabled val="1"/>
        </dgm:presLayoutVars>
      </dgm:prSet>
      <dgm:spPr/>
    </dgm:pt>
    <dgm:pt modelId="{F2D2D976-00EA-480E-927D-B37143F92ED4}" type="pres">
      <dgm:prSet presAssocID="{2FFD21C9-0685-4341-AA76-D146739811D5}" presName="spaceBetweenRectangles" presStyleCnt="0"/>
      <dgm:spPr/>
    </dgm:pt>
    <dgm:pt modelId="{2978A617-1441-4712-8601-CA1035D58C28}" type="pres">
      <dgm:prSet presAssocID="{4152EFC1-8E33-454B-B7DE-2C871FFD0212}" presName="parentLin" presStyleCnt="0"/>
      <dgm:spPr/>
    </dgm:pt>
    <dgm:pt modelId="{8516D7D7-7AE9-45F8-AD32-C4E767E17262}" type="pres">
      <dgm:prSet presAssocID="{4152EFC1-8E33-454B-B7DE-2C871FFD0212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9FEE9FA7-4E3A-4FB1-8786-DF955F19F2DB}" type="pres">
      <dgm:prSet presAssocID="{4152EFC1-8E33-454B-B7DE-2C871FFD0212}" presName="parentText" presStyleLbl="node1" presStyleIdx="2" presStyleCnt="5" custScaleX="132498" custLinFactNeighborX="-32417" custLinFactNeighborY="1050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CD4F60-7A84-4F08-A4F6-D595D64C0673}" type="pres">
      <dgm:prSet presAssocID="{4152EFC1-8E33-454B-B7DE-2C871FFD0212}" presName="negativeSpace" presStyleCnt="0"/>
      <dgm:spPr/>
    </dgm:pt>
    <dgm:pt modelId="{DD00F69F-C164-41C0-9F4E-0C0D56E232B1}" type="pres">
      <dgm:prSet presAssocID="{4152EFC1-8E33-454B-B7DE-2C871FFD0212}" presName="childText" presStyleLbl="conFgAcc1" presStyleIdx="2" presStyleCnt="5">
        <dgm:presLayoutVars>
          <dgm:bulletEnabled val="1"/>
        </dgm:presLayoutVars>
      </dgm:prSet>
      <dgm:spPr/>
    </dgm:pt>
    <dgm:pt modelId="{8EC6A3B7-D4DC-4AF9-B016-ECA351D73A40}" type="pres">
      <dgm:prSet presAssocID="{121B7E46-64A3-4585-8E56-D39DB2A8388A}" presName="spaceBetweenRectangles" presStyleCnt="0"/>
      <dgm:spPr/>
    </dgm:pt>
    <dgm:pt modelId="{BAEC9362-C595-4F5D-A5E6-DD20320C5E54}" type="pres">
      <dgm:prSet presAssocID="{76BF701A-383F-4B19-B704-39324CE7D7BE}" presName="parentLin" presStyleCnt="0"/>
      <dgm:spPr/>
    </dgm:pt>
    <dgm:pt modelId="{3C8A82D6-B330-448A-81BF-3863807714D9}" type="pres">
      <dgm:prSet presAssocID="{76BF701A-383F-4B19-B704-39324CE7D7BE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8EB5D236-0240-488A-8B45-51A696435224}" type="pres">
      <dgm:prSet presAssocID="{76BF701A-383F-4B19-B704-39324CE7D7BE}" presName="parentText" presStyleLbl="node1" presStyleIdx="3" presStyleCnt="5" custScaleX="134437" custLinFactNeighborX="-32417" custLinFactNeighborY="1946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67089D-DA0B-4F3E-9FB0-2AB95859BDF8}" type="pres">
      <dgm:prSet presAssocID="{76BF701A-383F-4B19-B704-39324CE7D7BE}" presName="negativeSpace" presStyleCnt="0"/>
      <dgm:spPr/>
    </dgm:pt>
    <dgm:pt modelId="{2FCFB4E6-BEC1-41CF-82E1-31118001B200}" type="pres">
      <dgm:prSet presAssocID="{76BF701A-383F-4B19-B704-39324CE7D7BE}" presName="childText" presStyleLbl="conFgAcc1" presStyleIdx="3" presStyleCnt="5" custLinFactY="13955" custLinFactNeighborX="-1181" custLinFactNeighborY="100000">
        <dgm:presLayoutVars>
          <dgm:bulletEnabled val="1"/>
        </dgm:presLayoutVars>
      </dgm:prSet>
      <dgm:spPr/>
    </dgm:pt>
    <dgm:pt modelId="{57E67224-76E4-4273-AF14-3422270009C7}" type="pres">
      <dgm:prSet presAssocID="{EA1AFE2C-EDDA-4658-BD52-8203C6D7CC23}" presName="spaceBetweenRectangles" presStyleCnt="0"/>
      <dgm:spPr/>
    </dgm:pt>
    <dgm:pt modelId="{C12AF37B-7FBE-42B1-8ECE-D743108E1B9D}" type="pres">
      <dgm:prSet presAssocID="{09882C4F-B013-466E-9B3A-E926996A0A54}" presName="parentLin" presStyleCnt="0"/>
      <dgm:spPr/>
    </dgm:pt>
    <dgm:pt modelId="{BCE72FFD-9F62-4490-8CD0-9A5520730584}" type="pres">
      <dgm:prSet presAssocID="{09882C4F-B013-466E-9B3A-E926996A0A54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17669435-A705-4920-9604-6250FAE68F2E}" type="pres">
      <dgm:prSet presAssocID="{09882C4F-B013-466E-9B3A-E926996A0A54}" presName="parentText" presStyleLbl="node1" presStyleIdx="4" presStyleCnt="5" custScaleX="138677" custLinFactNeighborX="-31001" custLinFactNeighborY="132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33FB4F-37B7-43B3-B5A0-64EFB609F63D}" type="pres">
      <dgm:prSet presAssocID="{09882C4F-B013-466E-9B3A-E926996A0A54}" presName="negativeSpace" presStyleCnt="0"/>
      <dgm:spPr/>
    </dgm:pt>
    <dgm:pt modelId="{AD0CC5E0-DD16-4DAE-8ECF-6775FCD5218A}" type="pres">
      <dgm:prSet presAssocID="{09882C4F-B013-466E-9B3A-E926996A0A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8BC1842-240C-4F10-A0DC-446FBEE55EA4}" srcId="{41D6C302-C761-47D8-A11E-B50C482EF2BF}" destId="{09882C4F-B013-466E-9B3A-E926996A0A54}" srcOrd="4" destOrd="0" parTransId="{5589C656-ADE7-4BBB-ADBD-7F53DB2F74AE}" sibTransId="{1F3F3CDC-321C-415F-8D88-3BB19E63E058}"/>
    <dgm:cxn modelId="{3D4E450D-1D50-4335-A992-1F001E52B7D6}" type="presOf" srcId="{AA6BD991-FB3A-4568-9FCA-791659F21356}" destId="{F8F7D2AB-199B-41E9-BFA2-1042925D71B2}" srcOrd="0" destOrd="0" presId="urn:microsoft.com/office/officeart/2005/8/layout/list1"/>
    <dgm:cxn modelId="{C5A86C34-FCEF-408A-B81F-4F908F1D706E}" type="presOf" srcId="{41D6C302-C761-47D8-A11E-B50C482EF2BF}" destId="{6A4A93E6-A9AB-46B1-ACF0-E5E1144FEE42}" srcOrd="0" destOrd="0" presId="urn:microsoft.com/office/officeart/2005/8/layout/list1"/>
    <dgm:cxn modelId="{CBCD8741-650F-4EA8-8E5C-079DB87CEC8C}" type="presOf" srcId="{09882C4F-B013-466E-9B3A-E926996A0A54}" destId="{17669435-A705-4920-9604-6250FAE68F2E}" srcOrd="1" destOrd="0" presId="urn:microsoft.com/office/officeart/2005/8/layout/list1"/>
    <dgm:cxn modelId="{CD9A22CB-9EB1-4351-A4AF-BF783E9B3087}" srcId="{41D6C302-C761-47D8-A11E-B50C482EF2BF}" destId="{76BF701A-383F-4B19-B704-39324CE7D7BE}" srcOrd="3" destOrd="0" parTransId="{B841DAAE-9D98-4981-921D-DAD4765642EE}" sibTransId="{EA1AFE2C-EDDA-4658-BD52-8203C6D7CC23}"/>
    <dgm:cxn modelId="{15E113E9-75D4-4C13-BB8B-ECAEF29BEA7F}" type="presOf" srcId="{4152EFC1-8E33-454B-B7DE-2C871FFD0212}" destId="{8516D7D7-7AE9-45F8-AD32-C4E767E17262}" srcOrd="0" destOrd="0" presId="urn:microsoft.com/office/officeart/2005/8/layout/list1"/>
    <dgm:cxn modelId="{D63E7A52-6D7F-4FD2-91BB-A9CF9F346FE2}" type="presOf" srcId="{4152EFC1-8E33-454B-B7DE-2C871FFD0212}" destId="{9FEE9FA7-4E3A-4FB1-8786-DF955F19F2DB}" srcOrd="1" destOrd="0" presId="urn:microsoft.com/office/officeart/2005/8/layout/list1"/>
    <dgm:cxn modelId="{E5782282-41CB-48E7-AD82-7EC33085B0CB}" type="presOf" srcId="{F8DB0080-2E73-4DC0-8FB1-02898CE06223}" destId="{86C3AD60-30BD-4966-A967-E46D7E23D4E9}" srcOrd="1" destOrd="0" presId="urn:microsoft.com/office/officeart/2005/8/layout/list1"/>
    <dgm:cxn modelId="{0FD4BE5B-13B5-42B3-916D-390839EFFB93}" srcId="{41D6C302-C761-47D8-A11E-B50C482EF2BF}" destId="{F8DB0080-2E73-4DC0-8FB1-02898CE06223}" srcOrd="1" destOrd="0" parTransId="{7B227E67-5E8F-4D6B-9EF0-0DDEB9578791}" sibTransId="{2FFD21C9-0685-4341-AA76-D146739811D5}"/>
    <dgm:cxn modelId="{3DC44460-A042-4E79-96EE-4F14760393EB}" type="presOf" srcId="{AA6BD991-FB3A-4568-9FCA-791659F21356}" destId="{A250CF67-0816-4A27-A707-F2BA8547A642}" srcOrd="1" destOrd="0" presId="urn:microsoft.com/office/officeart/2005/8/layout/list1"/>
    <dgm:cxn modelId="{6DB247DE-CDC2-4652-8073-24A457F3F73A}" type="presOf" srcId="{F8DB0080-2E73-4DC0-8FB1-02898CE06223}" destId="{F2AA3492-96A2-4660-9556-52401287B0CE}" srcOrd="0" destOrd="0" presId="urn:microsoft.com/office/officeart/2005/8/layout/list1"/>
    <dgm:cxn modelId="{1EAFC5FF-2E48-4E92-A1B3-EC79110A04D8}" type="presOf" srcId="{09882C4F-B013-466E-9B3A-E926996A0A54}" destId="{BCE72FFD-9F62-4490-8CD0-9A5520730584}" srcOrd="0" destOrd="0" presId="urn:microsoft.com/office/officeart/2005/8/layout/list1"/>
    <dgm:cxn modelId="{67A101F0-5522-433C-AC1B-411E93F2205C}" type="presOf" srcId="{76BF701A-383F-4B19-B704-39324CE7D7BE}" destId="{3C8A82D6-B330-448A-81BF-3863807714D9}" srcOrd="0" destOrd="0" presId="urn:microsoft.com/office/officeart/2005/8/layout/list1"/>
    <dgm:cxn modelId="{474A4DE1-8A24-447F-8064-48D0FC1ED570}" srcId="{41D6C302-C761-47D8-A11E-B50C482EF2BF}" destId="{AA6BD991-FB3A-4568-9FCA-791659F21356}" srcOrd="0" destOrd="0" parTransId="{06088F04-69DD-4E00-B201-AC8619AD098C}" sibTransId="{23A49859-729D-4363-A91C-F84CC1E807DE}"/>
    <dgm:cxn modelId="{9E56E9E0-72B9-4DD0-B0CC-7B9D088EF6FD}" type="presOf" srcId="{76BF701A-383F-4B19-B704-39324CE7D7BE}" destId="{8EB5D236-0240-488A-8B45-51A696435224}" srcOrd="1" destOrd="0" presId="urn:microsoft.com/office/officeart/2005/8/layout/list1"/>
    <dgm:cxn modelId="{764B8BE6-9EF3-4AFA-A2FE-42CBFE892E99}" srcId="{41D6C302-C761-47D8-A11E-B50C482EF2BF}" destId="{4152EFC1-8E33-454B-B7DE-2C871FFD0212}" srcOrd="2" destOrd="0" parTransId="{755BC304-BA3F-4D3B-A19A-8148FEBE8C2D}" sibTransId="{121B7E46-64A3-4585-8E56-D39DB2A8388A}"/>
    <dgm:cxn modelId="{2AEB88B0-76F5-498A-A1EA-A7811B1B8A1A}" type="presParOf" srcId="{6A4A93E6-A9AB-46B1-ACF0-E5E1144FEE42}" destId="{0C9AD69E-0496-493A-BF11-DBD8B640329A}" srcOrd="0" destOrd="0" presId="urn:microsoft.com/office/officeart/2005/8/layout/list1"/>
    <dgm:cxn modelId="{9B4CADCB-E6F3-4F0F-8514-26EF8ACFA03F}" type="presParOf" srcId="{0C9AD69E-0496-493A-BF11-DBD8B640329A}" destId="{F8F7D2AB-199B-41E9-BFA2-1042925D71B2}" srcOrd="0" destOrd="0" presId="urn:microsoft.com/office/officeart/2005/8/layout/list1"/>
    <dgm:cxn modelId="{76D58E02-9E65-4CBD-9308-7D3A20481EF1}" type="presParOf" srcId="{0C9AD69E-0496-493A-BF11-DBD8B640329A}" destId="{A250CF67-0816-4A27-A707-F2BA8547A642}" srcOrd="1" destOrd="0" presId="urn:microsoft.com/office/officeart/2005/8/layout/list1"/>
    <dgm:cxn modelId="{5A7F0ED7-DAF8-41B0-8F2C-7D1C9A2E8FBB}" type="presParOf" srcId="{6A4A93E6-A9AB-46B1-ACF0-E5E1144FEE42}" destId="{9416740B-9403-4184-B435-B985D7BE94E3}" srcOrd="1" destOrd="0" presId="urn:microsoft.com/office/officeart/2005/8/layout/list1"/>
    <dgm:cxn modelId="{239359B5-0243-47FF-B11D-ED8EB04071A5}" type="presParOf" srcId="{6A4A93E6-A9AB-46B1-ACF0-E5E1144FEE42}" destId="{0CBF2474-2EC5-4F52-B40D-62CC301EB0B6}" srcOrd="2" destOrd="0" presId="urn:microsoft.com/office/officeart/2005/8/layout/list1"/>
    <dgm:cxn modelId="{1CCDAC10-388F-49B2-B9AA-A74A203E0F39}" type="presParOf" srcId="{6A4A93E6-A9AB-46B1-ACF0-E5E1144FEE42}" destId="{24EEC16F-4202-4D52-9822-11FE39A2BCDD}" srcOrd="3" destOrd="0" presId="urn:microsoft.com/office/officeart/2005/8/layout/list1"/>
    <dgm:cxn modelId="{85A0081F-8B09-431F-8488-4AEFE16A6713}" type="presParOf" srcId="{6A4A93E6-A9AB-46B1-ACF0-E5E1144FEE42}" destId="{952F8927-1799-4728-BDFA-E91C1EB86727}" srcOrd="4" destOrd="0" presId="urn:microsoft.com/office/officeart/2005/8/layout/list1"/>
    <dgm:cxn modelId="{DE43BB38-1023-4F80-A81E-01A8F6067E58}" type="presParOf" srcId="{952F8927-1799-4728-BDFA-E91C1EB86727}" destId="{F2AA3492-96A2-4660-9556-52401287B0CE}" srcOrd="0" destOrd="0" presId="urn:microsoft.com/office/officeart/2005/8/layout/list1"/>
    <dgm:cxn modelId="{3918E9EF-685B-4B29-8DDF-8E70653414CE}" type="presParOf" srcId="{952F8927-1799-4728-BDFA-E91C1EB86727}" destId="{86C3AD60-30BD-4966-A967-E46D7E23D4E9}" srcOrd="1" destOrd="0" presId="urn:microsoft.com/office/officeart/2005/8/layout/list1"/>
    <dgm:cxn modelId="{CED00D0A-3161-486B-99F7-EF0DC0A1A0B4}" type="presParOf" srcId="{6A4A93E6-A9AB-46B1-ACF0-E5E1144FEE42}" destId="{9E830AA3-52B1-475D-82B4-36833C014BC3}" srcOrd="5" destOrd="0" presId="urn:microsoft.com/office/officeart/2005/8/layout/list1"/>
    <dgm:cxn modelId="{EC1A44E6-FBBA-43CE-A136-A3CE1786D952}" type="presParOf" srcId="{6A4A93E6-A9AB-46B1-ACF0-E5E1144FEE42}" destId="{FDDC3BB4-E30C-48F1-BB1A-6184A19357BD}" srcOrd="6" destOrd="0" presId="urn:microsoft.com/office/officeart/2005/8/layout/list1"/>
    <dgm:cxn modelId="{54D0DF7A-4174-4B0A-BA6A-9DF4F1301AFA}" type="presParOf" srcId="{6A4A93E6-A9AB-46B1-ACF0-E5E1144FEE42}" destId="{F2D2D976-00EA-480E-927D-B37143F92ED4}" srcOrd="7" destOrd="0" presId="urn:microsoft.com/office/officeart/2005/8/layout/list1"/>
    <dgm:cxn modelId="{DC1F4D08-62A5-45FC-871E-D04FD3CA4430}" type="presParOf" srcId="{6A4A93E6-A9AB-46B1-ACF0-E5E1144FEE42}" destId="{2978A617-1441-4712-8601-CA1035D58C28}" srcOrd="8" destOrd="0" presId="urn:microsoft.com/office/officeart/2005/8/layout/list1"/>
    <dgm:cxn modelId="{C1C43371-3183-483D-93E1-2EF4F10DB588}" type="presParOf" srcId="{2978A617-1441-4712-8601-CA1035D58C28}" destId="{8516D7D7-7AE9-45F8-AD32-C4E767E17262}" srcOrd="0" destOrd="0" presId="urn:microsoft.com/office/officeart/2005/8/layout/list1"/>
    <dgm:cxn modelId="{1C1AA154-FAF7-44CC-9A57-E03C5732EC35}" type="presParOf" srcId="{2978A617-1441-4712-8601-CA1035D58C28}" destId="{9FEE9FA7-4E3A-4FB1-8786-DF955F19F2DB}" srcOrd="1" destOrd="0" presId="urn:microsoft.com/office/officeart/2005/8/layout/list1"/>
    <dgm:cxn modelId="{FEAFDEC8-0F6E-4771-9ED9-20B1C8C76046}" type="presParOf" srcId="{6A4A93E6-A9AB-46B1-ACF0-E5E1144FEE42}" destId="{F0CD4F60-7A84-4F08-A4F6-D595D64C0673}" srcOrd="9" destOrd="0" presId="urn:microsoft.com/office/officeart/2005/8/layout/list1"/>
    <dgm:cxn modelId="{15E2490F-2C31-447C-A824-E01AD282425D}" type="presParOf" srcId="{6A4A93E6-A9AB-46B1-ACF0-E5E1144FEE42}" destId="{DD00F69F-C164-41C0-9F4E-0C0D56E232B1}" srcOrd="10" destOrd="0" presId="urn:microsoft.com/office/officeart/2005/8/layout/list1"/>
    <dgm:cxn modelId="{C08FDD15-E974-4EBF-8B83-C900BB906BCE}" type="presParOf" srcId="{6A4A93E6-A9AB-46B1-ACF0-E5E1144FEE42}" destId="{8EC6A3B7-D4DC-4AF9-B016-ECA351D73A40}" srcOrd="11" destOrd="0" presId="urn:microsoft.com/office/officeart/2005/8/layout/list1"/>
    <dgm:cxn modelId="{66DC348C-EF26-4C75-A816-BF8486626366}" type="presParOf" srcId="{6A4A93E6-A9AB-46B1-ACF0-E5E1144FEE42}" destId="{BAEC9362-C595-4F5D-A5E6-DD20320C5E54}" srcOrd="12" destOrd="0" presId="urn:microsoft.com/office/officeart/2005/8/layout/list1"/>
    <dgm:cxn modelId="{066EB2ED-A017-4C41-933A-848F78E48C01}" type="presParOf" srcId="{BAEC9362-C595-4F5D-A5E6-DD20320C5E54}" destId="{3C8A82D6-B330-448A-81BF-3863807714D9}" srcOrd="0" destOrd="0" presId="urn:microsoft.com/office/officeart/2005/8/layout/list1"/>
    <dgm:cxn modelId="{9402BC7F-BB28-4306-A532-681DD969DC6C}" type="presParOf" srcId="{BAEC9362-C595-4F5D-A5E6-DD20320C5E54}" destId="{8EB5D236-0240-488A-8B45-51A696435224}" srcOrd="1" destOrd="0" presId="urn:microsoft.com/office/officeart/2005/8/layout/list1"/>
    <dgm:cxn modelId="{8AAF5C9C-83EA-44A5-A25A-6EB15A2F3CE1}" type="presParOf" srcId="{6A4A93E6-A9AB-46B1-ACF0-E5E1144FEE42}" destId="{B167089D-DA0B-4F3E-9FB0-2AB95859BDF8}" srcOrd="13" destOrd="0" presId="urn:microsoft.com/office/officeart/2005/8/layout/list1"/>
    <dgm:cxn modelId="{EAACB5B1-95CC-4402-8318-AF47AC1C18D9}" type="presParOf" srcId="{6A4A93E6-A9AB-46B1-ACF0-E5E1144FEE42}" destId="{2FCFB4E6-BEC1-41CF-82E1-31118001B200}" srcOrd="14" destOrd="0" presId="urn:microsoft.com/office/officeart/2005/8/layout/list1"/>
    <dgm:cxn modelId="{BF6EBEFD-750E-47EB-A3AE-22507F681E5F}" type="presParOf" srcId="{6A4A93E6-A9AB-46B1-ACF0-E5E1144FEE42}" destId="{57E67224-76E4-4273-AF14-3422270009C7}" srcOrd="15" destOrd="0" presId="urn:microsoft.com/office/officeart/2005/8/layout/list1"/>
    <dgm:cxn modelId="{93093DA8-7882-4642-A118-62830635FC83}" type="presParOf" srcId="{6A4A93E6-A9AB-46B1-ACF0-E5E1144FEE42}" destId="{C12AF37B-7FBE-42B1-8ECE-D743108E1B9D}" srcOrd="16" destOrd="0" presId="urn:microsoft.com/office/officeart/2005/8/layout/list1"/>
    <dgm:cxn modelId="{A73E19B0-C03D-495C-B818-CB913691B873}" type="presParOf" srcId="{C12AF37B-7FBE-42B1-8ECE-D743108E1B9D}" destId="{BCE72FFD-9F62-4490-8CD0-9A5520730584}" srcOrd="0" destOrd="0" presId="urn:microsoft.com/office/officeart/2005/8/layout/list1"/>
    <dgm:cxn modelId="{77989A84-4D21-4B5A-8A1D-14AAEAFA7F7D}" type="presParOf" srcId="{C12AF37B-7FBE-42B1-8ECE-D743108E1B9D}" destId="{17669435-A705-4920-9604-6250FAE68F2E}" srcOrd="1" destOrd="0" presId="urn:microsoft.com/office/officeart/2005/8/layout/list1"/>
    <dgm:cxn modelId="{AF880DE0-01AE-47E2-A26C-4B4C23621BB8}" type="presParOf" srcId="{6A4A93E6-A9AB-46B1-ACF0-E5E1144FEE42}" destId="{3333FB4F-37B7-43B3-B5A0-64EFB609F63D}" srcOrd="17" destOrd="0" presId="urn:microsoft.com/office/officeart/2005/8/layout/list1"/>
    <dgm:cxn modelId="{4E50EDF5-0CE0-42A3-96CD-C25245A444C5}" type="presParOf" srcId="{6A4A93E6-A9AB-46B1-ACF0-E5E1144FEE42}" destId="{AD0CC5E0-DD16-4DAE-8ECF-6775FCD521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2474-2EC5-4F52-B40D-62CC301EB0B6}">
      <dsp:nvSpPr>
        <dsp:cNvPr id="0" name=""/>
        <dsp:cNvSpPr/>
      </dsp:nvSpPr>
      <dsp:spPr>
        <a:xfrm>
          <a:off x="0" y="305079"/>
          <a:ext cx="63928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0CF67-0816-4A27-A707-F2BA8547A642}">
      <dsp:nvSpPr>
        <dsp:cNvPr id="0" name=""/>
        <dsp:cNvSpPr/>
      </dsp:nvSpPr>
      <dsp:spPr>
        <a:xfrm>
          <a:off x="216023" y="72009"/>
          <a:ext cx="5968770" cy="5313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44" tIns="0" rIns="16914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Programın Amacı, Kapsamı, Öncelikleri  </a:t>
          </a:r>
        </a:p>
      </dsp:txBody>
      <dsp:txXfrm>
        <a:off x="241962" y="97948"/>
        <a:ext cx="5916892" cy="479482"/>
      </dsp:txXfrm>
    </dsp:sp>
    <dsp:sp modelId="{FDDC3BB4-E30C-48F1-BB1A-6184A19357BD}">
      <dsp:nvSpPr>
        <dsp:cNvPr id="0" name=""/>
        <dsp:cNvSpPr/>
      </dsp:nvSpPr>
      <dsp:spPr>
        <a:xfrm>
          <a:off x="0" y="1044464"/>
          <a:ext cx="63928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3AD60-30BD-4966-A967-E46D7E23D4E9}">
      <dsp:nvSpPr>
        <dsp:cNvPr id="0" name=""/>
        <dsp:cNvSpPr/>
      </dsp:nvSpPr>
      <dsp:spPr>
        <a:xfrm>
          <a:off x="216023" y="864094"/>
          <a:ext cx="6020098" cy="5313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44" tIns="0" rIns="16914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Program Bütçesi ve Destek Miktarı</a:t>
          </a:r>
        </a:p>
      </dsp:txBody>
      <dsp:txXfrm>
        <a:off x="241962" y="890033"/>
        <a:ext cx="5968220" cy="479482"/>
      </dsp:txXfrm>
    </dsp:sp>
    <dsp:sp modelId="{DD00F69F-C164-41C0-9F4E-0C0D56E232B1}">
      <dsp:nvSpPr>
        <dsp:cNvPr id="0" name=""/>
        <dsp:cNvSpPr/>
      </dsp:nvSpPr>
      <dsp:spPr>
        <a:xfrm>
          <a:off x="0" y="1938039"/>
          <a:ext cx="63928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E9FA7-4E3A-4FB1-8786-DF955F19F2DB}">
      <dsp:nvSpPr>
        <dsp:cNvPr id="0" name=""/>
        <dsp:cNvSpPr/>
      </dsp:nvSpPr>
      <dsp:spPr>
        <a:xfrm>
          <a:off x="216023" y="1728195"/>
          <a:ext cx="5929256" cy="5313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44" tIns="0" rIns="16914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Başvuru Sahipleri, Başvuru Sayısı</a:t>
          </a:r>
        </a:p>
      </dsp:txBody>
      <dsp:txXfrm>
        <a:off x="241962" y="1754134"/>
        <a:ext cx="5877378" cy="479482"/>
      </dsp:txXfrm>
    </dsp:sp>
    <dsp:sp modelId="{2FCFB4E6-BEC1-41CF-82E1-31118001B200}">
      <dsp:nvSpPr>
        <dsp:cNvPr id="0" name=""/>
        <dsp:cNvSpPr/>
      </dsp:nvSpPr>
      <dsp:spPr>
        <a:xfrm>
          <a:off x="0" y="2915019"/>
          <a:ext cx="63928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5D236-0240-488A-8B45-51A696435224}">
      <dsp:nvSpPr>
        <dsp:cNvPr id="0" name=""/>
        <dsp:cNvSpPr/>
      </dsp:nvSpPr>
      <dsp:spPr>
        <a:xfrm>
          <a:off x="216023" y="2592290"/>
          <a:ext cx="6016026" cy="5313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44" tIns="0" rIns="16914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Başvuru Şekli ve Yapılacak İşlemler </a:t>
          </a:r>
          <a:endParaRPr lang="tr-TR" sz="2400" kern="1200" dirty="0"/>
        </a:p>
      </dsp:txBody>
      <dsp:txXfrm>
        <a:off x="241962" y="2618229"/>
        <a:ext cx="5964148" cy="479482"/>
      </dsp:txXfrm>
    </dsp:sp>
    <dsp:sp modelId="{AD0CC5E0-DD16-4DAE-8ECF-6775FCD5218A}">
      <dsp:nvSpPr>
        <dsp:cNvPr id="0" name=""/>
        <dsp:cNvSpPr/>
      </dsp:nvSpPr>
      <dsp:spPr>
        <a:xfrm>
          <a:off x="0" y="3571000"/>
          <a:ext cx="63928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69435-A705-4920-9604-6250FAE68F2E}">
      <dsp:nvSpPr>
        <dsp:cNvPr id="0" name=""/>
        <dsp:cNvSpPr/>
      </dsp:nvSpPr>
      <dsp:spPr>
        <a:xfrm>
          <a:off x="216026" y="3312365"/>
          <a:ext cx="6078498" cy="5313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44" tIns="0" rIns="16914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Değerlendirme Kriterleri, Program Takvimi </a:t>
          </a:r>
        </a:p>
      </dsp:txBody>
      <dsp:txXfrm>
        <a:off x="241965" y="3338304"/>
        <a:ext cx="602662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21.07.2023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83568" y="4005064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2023 yılı Katma Değerli Üretim ve İhracatın Geliştirilmesine Yönelik Teknik Destek Programı 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Bilgilendirme Toplantısı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21.07.2023</a:t>
            </a:r>
          </a:p>
          <a:p>
            <a:pPr algn="ctr"/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1025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518864" y="1318991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13491" y="1278559"/>
            <a:ext cx="5904656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u="sng" dirty="0"/>
              <a:t>Uygun Başvuru Sahipleri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Kamu Kurum ve Kuruluşları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Kamu Kurumu Niteliğindeki Meslek Kuruluşları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Yerel Yönetimler (İl Özel İdareleri, Belediye Başkanlıkları, Büyükşehir Belediyesi Daire Başkanlıkları, Köy Muhtarlıkları)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Birlikler (Tarımsal Üretici Birlikleri, Mahalli İdare Birlikleri vb.)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Kooperatifler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Sivil Toplum Kuruluşları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Organize Sanayi Bölgeleri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Sanayi Siteleri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Serbest Bölge İşleticileri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Teknoloji Transfer Ofisi Şirketleri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Teknoloji Geliştirme Bölgesi Yönetici Şirketi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Endüstri Bölgesi Yönetici Şirketi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İş Geliştirme Merkezi Yönetici Şirketi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Kar amacı güden diğer gerçek veya tüzel kişiler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2" name="9 Dikdörtgen"/>
          <p:cNvSpPr/>
          <p:nvPr/>
        </p:nvSpPr>
        <p:spPr>
          <a:xfrm>
            <a:off x="6450124" y="2008490"/>
            <a:ext cx="244827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dirty="0"/>
              <a:t>Tüm başvuru sahipleri her başvuru döneminde </a:t>
            </a:r>
            <a:r>
              <a:rPr lang="tr-TR" b="1" dirty="0">
                <a:solidFill>
                  <a:srgbClr val="FF0000"/>
                </a:solidFill>
              </a:rPr>
              <a:t>en fazla 2 adet proje sunabilir.</a:t>
            </a:r>
            <a:endParaRPr lang="tr-TR" dirty="0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4" name="9 Dikdörtgen"/>
          <p:cNvSpPr/>
          <p:nvPr/>
        </p:nvSpPr>
        <p:spPr>
          <a:xfrm>
            <a:off x="6475380" y="4023966"/>
            <a:ext cx="244827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Başvuru sahipleri 2023 Yılı Teknik Destek Programı kapsamında </a:t>
            </a:r>
            <a:r>
              <a:rPr lang="tr-TR" b="1" dirty="0">
                <a:solidFill>
                  <a:srgbClr val="FF0000"/>
                </a:solidFill>
              </a:rPr>
              <a:t>toplamda en fazla 1 (bir)  projesi için destek alabilir.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38381" y="1768484"/>
            <a:ext cx="7056158" cy="7473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tr-TR" dirty="0"/>
              <a:t>Teknik Destek Programı kapsamında yararlanıcı kuruluşa </a:t>
            </a:r>
            <a:r>
              <a:rPr lang="tr-TR" b="1" dirty="0"/>
              <a:t>herhangi bir doğrudan mali destek verilmeyecektir.</a:t>
            </a:r>
            <a:endParaRPr lang="tr-TR" b="1" u="sng" dirty="0"/>
          </a:p>
          <a:p>
            <a:endParaRPr lang="tr-TR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115615" y="2762896"/>
            <a:ext cx="7056157" cy="102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tr-TR" dirty="0"/>
              <a:t>Teknik desteğin hizmet alımı yoluyla karşılandığı durumda sadece uzman giderleri </a:t>
            </a:r>
            <a:r>
              <a:rPr lang="tr-TR" b="1" dirty="0">
                <a:solidFill>
                  <a:srgbClr val="FF0000"/>
                </a:solidFill>
              </a:rPr>
              <a:t>(uzman temini, yol ve konaklama) </a:t>
            </a:r>
            <a:r>
              <a:rPr lang="tr-TR" dirty="0"/>
              <a:t>hizmet alımı çerçevesinde Ajans tarafından uygun maliyet olarak kabul edilir ve karşılanır. 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138746" y="5013176"/>
            <a:ext cx="7055793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tr-TR" dirty="0"/>
              <a:t>Hizmet alımı gerektiren talepler için sunulacak </a:t>
            </a:r>
            <a:r>
              <a:rPr lang="tr-TR" b="1" dirty="0">
                <a:solidFill>
                  <a:srgbClr val="FF0000"/>
                </a:solidFill>
              </a:rPr>
              <a:t>2 adet proforma faturanın</a:t>
            </a:r>
            <a:r>
              <a:rPr lang="tr-TR" dirty="0"/>
              <a:t>, hizmet alımı konusu ile aynı veya benzer alanda faaliyet gösteren firma veya kurumlardan alınmış olması gerekmektedir.</a:t>
            </a:r>
          </a:p>
          <a:p>
            <a:endParaRPr lang="tr-TR" dirty="0"/>
          </a:p>
        </p:txBody>
      </p:sp>
      <p:pic>
        <p:nvPicPr>
          <p:cNvPr id="12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115616" y="4088198"/>
            <a:ext cx="7056157" cy="656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tr-TR" dirty="0"/>
              <a:t>Danışmanlık hizmetleri kapsamında </a:t>
            </a:r>
            <a:r>
              <a:rPr lang="tr-TR" b="1" dirty="0">
                <a:solidFill>
                  <a:schemeClr val="tx1"/>
                </a:solidFill>
              </a:rPr>
              <a:t>tescil, test, belgelendirme vb. giderler desteklenmeyecektir.</a:t>
            </a:r>
          </a:p>
          <a:p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1763688" y="1094965"/>
            <a:ext cx="604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ÖNEMLİ UYARILAR 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3528" y="1772816"/>
            <a:ext cx="8136904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tr-TR" b="1" u="sng" dirty="0"/>
          </a:p>
          <a:p>
            <a:pPr algn="ctr"/>
            <a:endParaRPr lang="tr-TR" b="1" u="sng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BAŞVURUNUZU HAZIRLARKEN LÜTFEN </a:t>
            </a:r>
            <a:r>
              <a:rPr lang="tr-TR" sz="2400" b="1" u="sng" dirty="0">
                <a:solidFill>
                  <a:schemeClr val="tx1"/>
                </a:solidFill>
              </a:rPr>
              <a:t>BAŞVURU REHBERİNİ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VE AJANS İNTERNET SİTESİNDEKİ </a:t>
            </a:r>
            <a:r>
              <a:rPr lang="tr-TR" sz="2400" b="1" u="sng" dirty="0">
                <a:solidFill>
                  <a:schemeClr val="tx1"/>
                </a:solidFill>
              </a:rPr>
              <a:t>PROGRAM SAYFASINI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DETAYLI OLARAK İNCELEYİNİZ. 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BAŞVURU REHBERİNDE PROJENİZİN TABİ OLDUĞU ÖN İNCELEME KRİTERLERİ VE TEKNİK DEĞERLENDİRME TABLOSU BULUNMAKTADIR. </a:t>
            </a:r>
          </a:p>
          <a:p>
            <a:endParaRPr lang="tr-TR" b="1" u="sng" dirty="0"/>
          </a:p>
          <a:p>
            <a:endParaRPr lang="tr-TR" b="1" u="sng" dirty="0"/>
          </a:p>
          <a:p>
            <a:endParaRPr lang="tr-TR" b="1" u="sng" dirty="0"/>
          </a:p>
          <a:p>
            <a:endParaRPr lang="tr-TR" dirty="0"/>
          </a:p>
        </p:txBody>
      </p:sp>
      <p:pic>
        <p:nvPicPr>
          <p:cNvPr id="6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223628" y="1002366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ÖNEMLİ UYARILAR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683568" y="1906506"/>
            <a:ext cx="770485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>
              <a:buFont typeface="Arial" charset="0"/>
              <a:buNone/>
            </a:pPr>
            <a:r>
              <a:rPr lang="tr-TR" dirty="0"/>
              <a:t>Başvurular, internet ortamında Kalkınma Ajansları Yönetim Sistemi (KAYS)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üzerinden </a:t>
            </a:r>
            <a:r>
              <a:rPr lang="tr-TR" b="1" dirty="0">
                <a:solidFill>
                  <a:schemeClr val="tx2"/>
                </a:solidFill>
              </a:rPr>
              <a:t>(https://kaysuygulama.sanayi.gov.tr/) </a:t>
            </a:r>
            <a:r>
              <a:rPr lang="tr-TR" dirty="0"/>
              <a:t>çevrimiçi olarak yapılacaktır. </a:t>
            </a:r>
          </a:p>
          <a:p>
            <a:pPr marL="0" lvl="1" algn="just">
              <a:buFont typeface="Arial" charset="0"/>
              <a:buNone/>
            </a:pPr>
            <a:endParaRPr lang="tr-TR" dirty="0"/>
          </a:p>
          <a:p>
            <a:pPr marL="0" lvl="1" algn="just">
              <a:buFont typeface="Arial" charset="0"/>
              <a:buNone/>
            </a:pPr>
            <a:r>
              <a:rPr lang="tr-TR" dirty="0"/>
              <a:t>Başvuru yapabilmek için KAYS’a E-Devlet Kapısı Kimlik Doğrulama Sistemi kullanılarak giriş yapılması gerekmektedir. 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1115616" y="1129724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BAŞVURU ŞEKLİ ve YAPILACAK İŞLEMLER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683568" y="3823459"/>
            <a:ext cx="772833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dirty="0"/>
              <a:t>KAYS’a giriş yaptıktan sonra;</a:t>
            </a:r>
          </a:p>
          <a:p>
            <a:pPr algn="just"/>
            <a:endParaRPr lang="tr-TR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/>
              <a:t>Kullanıcı işlemlerinden kaydı yok ise kurumunuzu “tüzel paydaş” olarak ekleyiniz.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/>
              <a:t>Tüzel paydaş onaylama, kurum ile kullanıcı olarak eşleştirme gibi talepler veya sorularınız için </a:t>
            </a:r>
            <a:r>
              <a:rPr lang="tr-TR" b="1" dirty="0"/>
              <a:t>kdb@oka.org.tr</a:t>
            </a:r>
            <a:r>
              <a:rPr lang="tr-TR" dirty="0"/>
              <a:t> e-posta adresinden bize ulaşabilirsiniz.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/>
              <a:t>E-posta içeriğinde kullanıcının TC Kimlik numarası, kurum adı, kurum iletişim bilgileri, faaliyete geçtiği tarih ve kurum vergi numarasına yer verilmelidir.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683568" y="2440516"/>
            <a:ext cx="2520280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/>
          </a:p>
          <a:p>
            <a:pPr algn="just"/>
            <a:r>
              <a:rPr lang="tr-TR" dirty="0"/>
              <a:t>KAYS kullanımına dair detaylar için Program Sayfasındaki </a:t>
            </a:r>
            <a:r>
              <a:rPr lang="tr-TR" b="1" dirty="0"/>
              <a:t>Başvuru Hazırlama Sunumu </a:t>
            </a:r>
            <a:r>
              <a:rPr lang="tr-TR" dirty="0"/>
              <a:t>ile </a:t>
            </a:r>
            <a:r>
              <a:rPr lang="tr-TR" b="1" dirty="0"/>
              <a:t>KAYS Kılavuzları </a:t>
            </a:r>
            <a:r>
              <a:rPr lang="tr-TR" dirty="0"/>
              <a:t>incelenebilir.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6" name="15 Dikdörtgen"/>
          <p:cNvSpPr/>
          <p:nvPr/>
        </p:nvSpPr>
        <p:spPr>
          <a:xfrm>
            <a:off x="1295636" y="1060431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BAŞVURU ŞEKLİ ve YAPILACAK İŞLEMLER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57961"/>
            <a:ext cx="6446603" cy="5844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6430"/>
            <a:ext cx="3724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518864" y="1318991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052736"/>
            <a:ext cx="8208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tr-TR" dirty="0"/>
              <a:t>	</a:t>
            </a:r>
            <a:r>
              <a:rPr lang="tr-TR" sz="2400" b="1" dirty="0"/>
              <a:t>Bu kısım teknik destek başvurunuzun en kritik kısmıdır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  <a:endParaRPr lang="tr-TR" b="1" dirty="0">
              <a:solidFill>
                <a:srgbClr val="FF0000"/>
              </a:solidFill>
            </a:endParaRPr>
          </a:p>
          <a:p>
            <a:pPr marL="342900" indent="-342900"/>
            <a:r>
              <a:rPr lang="tr-TR" dirty="0"/>
              <a:t>	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4" name="9 Dikdörtgen"/>
          <p:cNvSpPr/>
          <p:nvPr/>
        </p:nvSpPr>
        <p:spPr>
          <a:xfrm>
            <a:off x="323528" y="1916832"/>
            <a:ext cx="82089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Hedef gruplar: </a:t>
            </a:r>
            <a:r>
              <a:rPr lang="tr-TR" dirty="0"/>
              <a:t>Projenin uygulama süreci içerisinde veya tamamlanması ile birlikte proje sonuçlarından doğrudan olumlu fayda sağlayacak olan kişi, grup, kurum ve kuruluşların adları, tahmini sayıları ve seçilme gerekçeleri belirtilir.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9 Dikdörtgen"/>
          <p:cNvSpPr/>
          <p:nvPr/>
        </p:nvSpPr>
        <p:spPr>
          <a:xfrm>
            <a:off x="323528" y="2924944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Nihai yararlanıcılar: </a:t>
            </a:r>
            <a:r>
              <a:rPr lang="tr-TR" dirty="0"/>
              <a:t>Projenin tamamlanması ile birlikte orta-uzun vadede proje sonuçlarından doğrudan ya da dolaylı fayda sağlayacak olan kişi, grup, kurum ve kuruluşlar belirtilir.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933057"/>
            <a:ext cx="820891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Beklenen sonuçlar: </a:t>
            </a:r>
            <a:r>
              <a:rPr lang="tr-TR" dirty="0"/>
              <a:t>Projenin çıktıları ve nihayetinde elde edilecek sonuçlar ayrıntılarıyla açıklanacaktır. Beklenen sonuçlar ile tahmini maliyet arasındaki oranın uyumlu ve tutarlı olması beklenmektedir. </a:t>
            </a:r>
          </a:p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9 Dikdörtgen"/>
          <p:cNvSpPr/>
          <p:nvPr/>
        </p:nvSpPr>
        <p:spPr>
          <a:xfrm>
            <a:off x="323528" y="5229200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İhtiyacın ortaya çıkmasını sağlayan temel gerekçe: </a:t>
            </a:r>
            <a:r>
              <a:rPr lang="tr-TR" dirty="0"/>
              <a:t>Projenin, hangi sorunu çözmeye yönelik olarak tasarlandığı ve projeye neden ihtiyaç duyulduğu açıklanır. Hedef kitlenin ihtiyaç ve sorunları somut veriler  kullanılarak belirtilir. </a:t>
            </a:r>
          </a:p>
          <a:p>
            <a:r>
              <a:rPr lang="tr-TR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518864" y="1318991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124744"/>
            <a:ext cx="828092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tr-TR" dirty="0"/>
              <a:t>	</a:t>
            </a:r>
            <a:r>
              <a:rPr lang="tr-TR" sz="2400" b="1" dirty="0"/>
              <a:t>Bu kısım teknik destek başvurunuzun en kritik kısmıdır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</a:p>
          <a:p>
            <a:pPr marL="342900" indent="-342900"/>
            <a:r>
              <a:rPr lang="tr-TR" dirty="0"/>
              <a:t>	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3" name="9 Dikdörtgen"/>
          <p:cNvSpPr/>
          <p:nvPr/>
        </p:nvSpPr>
        <p:spPr>
          <a:xfrm>
            <a:off x="323528" y="1988840"/>
            <a:ext cx="820891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Başvurunun teknik destek kapsamı ile ilgililiği: </a:t>
            </a:r>
            <a:r>
              <a:rPr lang="tr-TR" dirty="0">
                <a:solidFill>
                  <a:schemeClr val="tx1"/>
                </a:solidFill>
              </a:rPr>
              <a:t>Başvurunun teknik destek programının amacı, kapsamı ve öncelikleri ile ilişkisi kurulur. </a:t>
            </a:r>
          </a:p>
        </p:txBody>
      </p:sp>
      <p:sp>
        <p:nvSpPr>
          <p:cNvPr id="15" name="9 Dikdörtgen"/>
          <p:cNvSpPr/>
          <p:nvPr/>
        </p:nvSpPr>
        <p:spPr>
          <a:xfrm>
            <a:off x="323528" y="2780928"/>
            <a:ext cx="820891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b="1" dirty="0">
                <a:solidFill>
                  <a:schemeClr val="tx1"/>
                </a:solidFill>
              </a:rPr>
              <a:t>Başvurunun katma değer yaratacak unsurları: </a:t>
            </a:r>
            <a:r>
              <a:rPr lang="tr-TR" dirty="0"/>
              <a:t>Talep edilen teknik desteğin; başvuru sahibi ve (varsa) ortakların kurumsal kapasitesine, bölge kalkınmasına ve diğer ilgili kurumlara katkısı açıklanır.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6" name="9 Dikdörtgen"/>
          <p:cNvSpPr/>
          <p:nvPr/>
        </p:nvSpPr>
        <p:spPr>
          <a:xfrm>
            <a:off x="323528" y="3789040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Beklenen sonuçların hedef gruplar üzerinde sürdürülebilir etkisi ve çarpan etkileri:</a:t>
            </a:r>
          </a:p>
          <a:p>
            <a:pPr algn="just"/>
            <a:r>
              <a:rPr lang="tr-TR" dirty="0"/>
              <a:t>Proje sona erdikten sonra faaliyetlerin kurumsal düzeydeki sürdürülebilirliğinin nasıl sağlanacağı,  proje sonuçlarının tekrarlanma ve yayılma olasılığı anlatılır. </a:t>
            </a:r>
          </a:p>
          <a:p>
            <a:r>
              <a:rPr lang="tr-TR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7" name="9 Dikdörtgen"/>
          <p:cNvSpPr/>
          <p:nvPr/>
        </p:nvSpPr>
        <p:spPr>
          <a:xfrm>
            <a:off x="323528" y="5085184"/>
            <a:ext cx="820891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Ayni katkılar: </a:t>
            </a:r>
            <a:r>
              <a:rPr lang="tr-TR" dirty="0"/>
              <a:t>Başvuru sahibi veya proje ortağının, teknik destek faaliyetlerinin gerçekleştirilebilmesi için</a:t>
            </a:r>
            <a:r>
              <a:rPr lang="tr-TR" b="1" dirty="0"/>
              <a:t>  </a:t>
            </a:r>
            <a:r>
              <a:rPr lang="tr-TR" dirty="0"/>
              <a:t>sağlayacağı çalışma materyalleri ile eğitim, </a:t>
            </a:r>
            <a:r>
              <a:rPr lang="tr-TR" dirty="0" err="1"/>
              <a:t>çalıştay</a:t>
            </a:r>
            <a:r>
              <a:rPr lang="tr-TR" dirty="0"/>
              <a:t> vb. çalışmaların organizasyonuna ait harcamalar ve gereklilikler gibi ayni katkıların belirtilmesi gerekir. </a:t>
            </a:r>
          </a:p>
          <a:p>
            <a:r>
              <a:rPr lang="tr-TR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468313" y="1831515"/>
            <a:ext cx="820776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Başvuru çevrimiçi olarak onaylandıktan sonra, taahhütname e-imza ile imzalanabilmektedir. </a:t>
            </a:r>
          </a:p>
          <a:p>
            <a:pPr algn="just" fontAlgn="base"/>
            <a:endParaRPr lang="tr-TR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Taahhütnamenin e-imza ile imzalanamadığı hallerde, taahhütnamenin başvuru sahibi tarafından ıslak imzalı olarak </a:t>
            </a:r>
            <a:r>
              <a:rPr lang="tr-TR" b="1" dirty="0"/>
              <a:t>elden teslim veya posta yoluyla</a:t>
            </a:r>
            <a:r>
              <a:rPr lang="tr-TR" dirty="0"/>
              <a:t> teslim edilmesi gereklidir. </a:t>
            </a:r>
          </a:p>
          <a:p>
            <a:pPr algn="just" fontAlgn="base"/>
            <a:endParaRPr lang="tr-TR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Taahhütname, başvuru tarihinden itibaren </a:t>
            </a:r>
            <a:r>
              <a:rPr lang="tr-TR" b="1" dirty="0">
                <a:solidFill>
                  <a:srgbClr val="FF0000"/>
                </a:solidFill>
              </a:rPr>
              <a:t>en geç 3 iş günü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içerisinde Ajans Genel Sekreterliğine veya Yatırım Destek Ofislerine teslim edilmelidir. </a:t>
            </a:r>
          </a:p>
          <a:p>
            <a:pPr algn="just" fontAlgn="base"/>
            <a:endParaRPr lang="tr-TR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Zamanında taahhütnamesi iletilmeyen projeler için mazeret kabul edilmez ve bu projeler değerlendirmeye alınmadan reddedilir. </a:t>
            </a:r>
          </a:p>
          <a:p>
            <a:pPr algn="just" fontAlgn="base"/>
            <a:endParaRPr lang="tr-TR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Başvuru rehberinde detayları verilen destekleyici belgelerin imzalı/kaşeli hallerinin taranarak </a:t>
            </a:r>
            <a:r>
              <a:rPr lang="tr-TR" dirty="0" err="1"/>
              <a:t>KAYS’a</a:t>
            </a:r>
            <a:r>
              <a:rPr lang="tr-TR" dirty="0"/>
              <a:t> yüklenmesi gerekmektedir. </a:t>
            </a:r>
          </a:p>
          <a:p>
            <a:pPr algn="just" fontAlgn="base"/>
            <a:endParaRPr lang="tr-TR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tr-TR" dirty="0"/>
              <a:t>Program detaylarıyla ilgili tüm sorular </a:t>
            </a:r>
            <a:r>
              <a:rPr lang="tr-TR" b="1" dirty="0"/>
              <a:t>kdb@oka.org.tr</a:t>
            </a:r>
            <a:r>
              <a:rPr lang="tr-TR" dirty="0"/>
              <a:t> e-posta adresine iletilecektir.</a:t>
            </a:r>
          </a:p>
        </p:txBody>
      </p:sp>
      <p:pic>
        <p:nvPicPr>
          <p:cNvPr id="7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414761" y="118419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BAŞVURU ŞEKLİ ve YAPILACAK İŞLEMLER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586124" y="5157192"/>
            <a:ext cx="813690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dirty="0"/>
              <a:t>Proje başvuruları teslim alındığı tarihten sonraki iki aylık dönemin </a:t>
            </a:r>
            <a:r>
              <a:rPr lang="tr-TR" sz="2000" b="1" dirty="0"/>
              <a:t>ilk ayı içerisinde </a:t>
            </a:r>
            <a:r>
              <a:rPr lang="tr-TR" sz="2000" dirty="0"/>
              <a:t>değerlendirilir ve ajans web sitesi üzerinden duyurulur.</a:t>
            </a:r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573567" y="1856275"/>
            <a:ext cx="8136904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dirty="0"/>
              <a:t>Başvuruların KAYS üzerinden onaylanması için son tarih </a:t>
            </a:r>
            <a:r>
              <a:rPr lang="tr-TR" sz="2000" b="1" u="sng" dirty="0">
                <a:solidFill>
                  <a:srgbClr val="FF0000"/>
                </a:solidFill>
              </a:rPr>
              <a:t>29.12.2023 Cuma Saat 23:59</a:t>
            </a:r>
            <a:r>
              <a:rPr lang="tr-TR" sz="2000" dirty="0">
                <a:solidFill>
                  <a:srgbClr val="FF0000"/>
                </a:solidFill>
              </a:rPr>
              <a:t>’</a:t>
            </a:r>
            <a:r>
              <a:rPr lang="tr-TR" sz="2000" dirty="0">
                <a:solidFill>
                  <a:schemeClr val="tx1"/>
                </a:solidFill>
              </a:rPr>
              <a:t>dur</a:t>
            </a:r>
            <a:r>
              <a:rPr lang="tr-TR" sz="2000" dirty="0"/>
              <a:t>. Bu tarih ve saat itibari ile KAYS sistemi başvurulara kapatılacak ve sonrasında herhangi bir değişiklik veya onaylama işlemi yapılamayacaktır.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Yapılan başvuruya ilişkin taahhütnamenin sistem üzerinde elektronik olarak imzalanması veya ıslak imzalı taahhütnamenin </a:t>
            </a:r>
            <a:r>
              <a:rPr lang="tr-TR" sz="2000" dirty="0" smtClean="0"/>
              <a:t>Ajansa gönderilmesi </a:t>
            </a:r>
            <a:r>
              <a:rPr lang="tr-TR" sz="2000" b="1" u="sng" dirty="0" smtClean="0">
                <a:solidFill>
                  <a:srgbClr val="FF0000"/>
                </a:solidFill>
              </a:rPr>
              <a:t>03.01.2023 Çarşamba </a:t>
            </a:r>
            <a:r>
              <a:rPr lang="tr-TR" sz="2000" b="1" u="sng" dirty="0">
                <a:solidFill>
                  <a:srgbClr val="FF0000"/>
                </a:solidFill>
              </a:rPr>
              <a:t>s</a:t>
            </a:r>
            <a:r>
              <a:rPr lang="tr-TR" sz="2000" b="1" u="sng" dirty="0" smtClean="0">
                <a:solidFill>
                  <a:srgbClr val="FF0000"/>
                </a:solidFill>
              </a:rPr>
              <a:t>aat </a:t>
            </a:r>
            <a:r>
              <a:rPr lang="tr-TR" sz="2000" b="1" u="sng" dirty="0">
                <a:solidFill>
                  <a:srgbClr val="FF0000"/>
                </a:solidFill>
              </a:rPr>
              <a:t>17:00</a:t>
            </a:r>
            <a:r>
              <a:rPr lang="tr-TR" sz="2000" dirty="0">
                <a:solidFill>
                  <a:srgbClr val="FF0000"/>
                </a:solidFill>
              </a:rPr>
              <a:t>’</a:t>
            </a:r>
            <a:r>
              <a:rPr lang="tr-TR" sz="2000" dirty="0">
                <a:solidFill>
                  <a:schemeClr val="tx1"/>
                </a:solidFill>
              </a:rPr>
              <a:t>a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kadar yapılabilecektir. </a:t>
            </a:r>
          </a:p>
        </p:txBody>
      </p: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1017033" y="1112132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BAŞVURU ŞEKLİ ve YAPILACAK İŞLEMLER</a:t>
            </a:r>
          </a:p>
        </p:txBody>
      </p:sp>
    </p:spTree>
    <p:extLst>
      <p:ext uri="{BB962C8B-B14F-4D97-AF65-F5344CB8AC3E}">
        <p14:creationId xmlns:p14="http://schemas.microsoft.com/office/powerpoint/2010/main" val="310816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43608" y="206084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0" name="23 Dikdörtgen"/>
          <p:cNvSpPr/>
          <p:nvPr/>
        </p:nvSpPr>
        <p:spPr>
          <a:xfrm>
            <a:off x="1009268" y="1132986"/>
            <a:ext cx="730714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Teknik değerlendirmenin sonunda </a:t>
            </a:r>
            <a:r>
              <a:rPr lang="tr-TR" b="1" dirty="0">
                <a:solidFill>
                  <a:srgbClr val="FF0000"/>
                </a:solidFill>
              </a:rPr>
              <a:t>ilgililik</a:t>
            </a:r>
            <a:r>
              <a:rPr lang="tr-TR" dirty="0">
                <a:solidFill>
                  <a:schemeClr val="tx1"/>
                </a:solidFill>
              </a:rPr>
              <a:t> bölümünden 30 (otuz) üzerinden </a:t>
            </a:r>
            <a:r>
              <a:rPr lang="tr-TR" b="1" dirty="0">
                <a:solidFill>
                  <a:srgbClr val="FF0000"/>
                </a:solidFill>
              </a:rPr>
              <a:t>en az 20 (yirmi)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puan , </a:t>
            </a:r>
            <a:r>
              <a:rPr lang="tr-TR" b="1" dirty="0">
                <a:solidFill>
                  <a:srgbClr val="FF0000"/>
                </a:solidFill>
              </a:rPr>
              <a:t>toplamda</a:t>
            </a:r>
            <a:r>
              <a:rPr lang="tr-TR" dirty="0">
                <a:solidFill>
                  <a:schemeClr val="tx1"/>
                </a:solidFill>
              </a:rPr>
              <a:t> ise 100 (yüz) üzerinden </a:t>
            </a:r>
            <a:r>
              <a:rPr lang="tr-TR" b="1" dirty="0">
                <a:solidFill>
                  <a:srgbClr val="FF0000"/>
                </a:solidFill>
              </a:rPr>
              <a:t>70 (yetmiş)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ve üzerinde puan alan başvurular başarılı kabul edilecektir.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51434"/>
              </p:ext>
            </p:extLst>
          </p:nvPr>
        </p:nvGraphicFramePr>
        <p:xfrm>
          <a:off x="622673" y="2159844"/>
          <a:ext cx="7920880" cy="453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76154472"/>
                    </a:ext>
                  </a:extLst>
                </a:gridCol>
                <a:gridCol w="6150884">
                  <a:extLst>
                    <a:ext uri="{9D8B030D-6E8A-4147-A177-3AD203B41FA5}">
                      <a16:colId xmlns:a16="http://schemas.microsoft.com/office/drawing/2014/main" val="2038033043"/>
                    </a:ext>
                  </a:extLst>
                </a:gridCol>
                <a:gridCol w="545860">
                  <a:extLst>
                    <a:ext uri="{9D8B030D-6E8A-4147-A177-3AD203B41FA5}">
                      <a16:colId xmlns:a16="http://schemas.microsoft.com/office/drawing/2014/main" val="3683318488"/>
                    </a:ext>
                  </a:extLst>
                </a:gridCol>
              </a:tblGrid>
              <a:tr h="279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Ölçütler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Puan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51231"/>
                  </a:ext>
                </a:extLst>
              </a:tr>
              <a:tr h="96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1. İlgililik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Başvuru, programın amacı ile ne kadar ilgili?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Başvuru, programın öncelikleri ile ne kadar ilgili?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Başvuruda teklif edilen faaliyetler programın kapsamına uygun mu?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Talep edilen teknik destek ile başvuru sahibi ve (varsa) ortakların amaç ve hedefleri ne kadar ilgili?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 dirty="0">
                          <a:effectLst/>
                        </a:rPr>
                        <a:t>30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876226"/>
                  </a:ext>
                </a:extLst>
              </a:tr>
              <a:tr h="97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2. Katma Değer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Talep edilen teknik desteğin; başvuru sahibi ve (varsa) ortakların kurumsal kapasitesine katkısı ne düzeydedir?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Talep edilen teknik desteğin bölge kalkınmasına ve diğer ilgili kurumlara katkısı ne düzeydedir?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Beklenen sonuçlar ile tahmini maliyet arasındaki oran yeterli mi? 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 dirty="0">
                          <a:effectLst/>
                        </a:rPr>
                        <a:t>30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934935"/>
                  </a:ext>
                </a:extLst>
              </a:tr>
              <a:tr h="1164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3. İhtiyaç ve Sorunlar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Başvuru sahibi ve (varsa) ortakların teknik desteğe ilişkin taleplerinin ihtiyaç analizi yapılmış mıdır?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İhtiyaç ve sorunların mevcut durumu ve talep edilen destekle ilişkisi somut bir şekilde tanımlanmış mıdır?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Geliştirilmesi planlanan müdahaleler ve yetenekler hedef gruplar ve nihai yararlanıcıların ihtiyaçlarıyla ne kadar uyumlu?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 dirty="0">
                          <a:effectLst/>
                        </a:rPr>
                        <a:t>20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558470"/>
                  </a:ext>
                </a:extLst>
              </a:tr>
              <a:tr h="50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4. Sürdürülebilirlik ve Çarpan Etkisi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Talep edilen teknik desteğin kurumsal sürdürülebilirliği nasıl sağlanacak?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Talep edilen desteğin çarpan etkisi ne düzeyde gerçekleşecektir?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 dirty="0">
                          <a:effectLst/>
                        </a:rPr>
                        <a:t>20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919549"/>
                  </a:ext>
                </a:extLst>
              </a:tr>
              <a:tr h="26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>
                          <a:effectLst/>
                        </a:rPr>
                        <a:t>Toplam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b="1" dirty="0">
                          <a:effectLst/>
                        </a:rPr>
                        <a:t>100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70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38431670"/>
              </p:ext>
            </p:extLst>
          </p:nvPr>
        </p:nvGraphicFramePr>
        <p:xfrm>
          <a:off x="1403648" y="1556792"/>
          <a:ext cx="63928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İçerik Yer Tutucusu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000100" y="1106503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PROGRAM TAKVİMİ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1" y="2212717"/>
            <a:ext cx="8726118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52" y="4653553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727050" y="4780073"/>
            <a:ext cx="501330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2836640"/>
            <a:ext cx="1440160" cy="1307949"/>
          </a:xfrm>
          <a:prstGeom prst="rect">
            <a:avLst/>
          </a:prstGeom>
          <a:noFill/>
        </p:spPr>
      </p:pic>
      <p:sp>
        <p:nvSpPr>
          <p:cNvPr id="24" name="23 Dikdörtgen"/>
          <p:cNvSpPr/>
          <p:nvPr/>
        </p:nvSpPr>
        <p:spPr>
          <a:xfrm>
            <a:off x="2720329" y="2929765"/>
            <a:ext cx="501330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5400" b="1" dirty="0"/>
              <a:t>kdb@oka.org.tr</a:t>
            </a:r>
          </a:p>
        </p:txBody>
      </p:sp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İçerik Yer Tutucusu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7" name="16 Dikdörtgen"/>
          <p:cNvSpPr/>
          <p:nvPr/>
        </p:nvSpPr>
        <p:spPr>
          <a:xfrm>
            <a:off x="1295636" y="1244060"/>
            <a:ext cx="633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5400" b="1" dirty="0"/>
              <a:t>İLETİŞİM</a:t>
            </a:r>
            <a:r>
              <a:rPr lang="tr-TR" sz="4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39552" y="414338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Teşekkürler</a:t>
            </a:r>
          </a:p>
          <a:p>
            <a:pPr algn="ctr"/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Katma Değerli Üretim ve İhracat Birimi </a:t>
            </a:r>
          </a:p>
          <a:p>
            <a:pPr algn="ctr"/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ORTA KARADENİZ KALKINMA AJANSI </a:t>
            </a:r>
          </a:p>
          <a:p>
            <a:pPr algn="ctr"/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740917" y="2006451"/>
            <a:ext cx="7560840" cy="20162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tr-TR" sz="2400" dirty="0"/>
              <a:t>Bölgedeki yerel aktörlerin bölgesel kalkınma açısından önem arz eden, çeşitli plan veya programlarda önceliklendirilen, ancak </a:t>
            </a:r>
            <a:r>
              <a:rPr lang="tr-TR" sz="2400" b="1" dirty="0"/>
              <a:t>kurumsal kapasite eksikliği </a:t>
            </a:r>
            <a:r>
              <a:rPr lang="tr-TR" sz="2400" dirty="0"/>
              <a:t>nedeniyle hazırlık ve uygulama aşamalarında sorunlarla karşılaşılan çalışmalarına katkı sağlamaktır.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691680" y="1231980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PROGRAMIN AMACI ve KAPSAMI </a:t>
            </a:r>
          </a:p>
        </p:txBody>
      </p:sp>
      <p:pic>
        <p:nvPicPr>
          <p:cNvPr id="6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755576" y="4221088"/>
            <a:ext cx="756084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/>
              <a:t>Teknik destek programı kapsamında Ajansımız yerel ve bölgesel kalkınmaya katkıda bulunabilecek; 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b="1" dirty="0"/>
              <a:t>Eğitim verme</a:t>
            </a:r>
            <a:r>
              <a:rPr lang="tr-TR" sz="2400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b="1" dirty="0"/>
              <a:t>Danışmanlık sağlama</a:t>
            </a:r>
            <a:r>
              <a:rPr lang="tr-TR" sz="2400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b="1" dirty="0"/>
              <a:t>Program ve proje hazırlanmasına katkı sağlama </a:t>
            </a:r>
            <a:r>
              <a:rPr lang="tr-TR" sz="2400" dirty="0"/>
              <a:t>gibi </a:t>
            </a:r>
            <a:r>
              <a:rPr lang="tr-TR" sz="2400" b="1" dirty="0">
                <a:solidFill>
                  <a:srgbClr val="FF0000"/>
                </a:solidFill>
              </a:rPr>
              <a:t>kurumsal kapasite geliştirici faaliyetleri </a:t>
            </a:r>
            <a:r>
              <a:rPr lang="tr-TR" sz="2400" dirty="0"/>
              <a:t>desteklemektedir.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5" name="17 Dikdörtgen"/>
          <p:cNvSpPr/>
          <p:nvPr/>
        </p:nvSpPr>
        <p:spPr>
          <a:xfrm>
            <a:off x="403081" y="1732705"/>
            <a:ext cx="824729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/>
              <a:t>Program kapsamında Ajansımız tarafından 2021-2023 yıllarında uygulanan </a:t>
            </a:r>
            <a:r>
              <a:rPr lang="tr-TR" sz="2400" b="1" dirty="0">
                <a:solidFill>
                  <a:srgbClr val="FF0000"/>
                </a:solidFill>
              </a:rPr>
              <a:t>Katma Değerli Üretim ve İhracat Sonuç Odaklı Programının </a:t>
            </a:r>
            <a:r>
              <a:rPr lang="tr-TR" sz="2400" dirty="0"/>
              <a:t>genel ve özel amaçlarına doğrudan katkı sağlayacak alanlarda sunulacak başvurular desteklenebilecektir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763688" y="1095107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PROGRAMIN ÖNCELİKLERİ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77472" y="3698773"/>
            <a:ext cx="824729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b="1" dirty="0"/>
              <a:t>Sonuç Odaklı Programlar: </a:t>
            </a:r>
            <a:r>
              <a:rPr lang="tr-TR" sz="2400" dirty="0"/>
              <a:t>Stratejik olarak belirlenmiş kalkınma hedeflerine katkı sağlamak üzere, belirli bir sektör, tema veya mekânda kalkınma sonuçları elde etmek amacıyla alt program, proje ve faaliyetleri içeren, </a:t>
            </a:r>
            <a:r>
              <a:rPr lang="tr-TR" sz="2400" dirty="0" smtClean="0"/>
              <a:t>ilgili </a:t>
            </a:r>
            <a:r>
              <a:rPr lang="tr-TR" sz="2400" dirty="0"/>
              <a:t>kurumlarla işbirliği halinde hazırlanan, ölçülebilir sonuç ve çıktı hedefleri olan orta vadeli programlardır. </a:t>
            </a:r>
            <a:endParaRPr lang="tr-T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377472" y="1196752"/>
            <a:ext cx="824729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/>
              <a:t>KATMA DEĞERLİ ÜRETİM VE İHRACAT </a:t>
            </a:r>
          </a:p>
          <a:p>
            <a:pPr algn="ctr"/>
            <a:r>
              <a:rPr lang="tr-TR" sz="2400" b="1" dirty="0"/>
              <a:t>SONUÇ ODAKLI PROGRAMI 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95536" y="4005064"/>
            <a:ext cx="824729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/>
              <a:t>Özel amaçlar; </a:t>
            </a:r>
            <a:endParaRPr lang="tr-T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Bölgedeki ihracat yapan işletme sayısının arttırılması, bölgeden gerçekleştirilen ihracat miktarının artırılması, </a:t>
            </a:r>
          </a:p>
          <a:p>
            <a:pPr algn="just"/>
            <a:endParaRPr lang="tr-T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Bölgeden yapılan üretim faaliyetlerinin çeşitlendirilmesi ve değer-tedarik zincirlerinin geliştirilmesi, </a:t>
            </a:r>
          </a:p>
          <a:p>
            <a:pPr algn="just"/>
            <a:endParaRPr lang="tr-T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Bölgede kilogram başına düşen ihracat değerinin artırılmasıdır.</a:t>
            </a:r>
          </a:p>
        </p:txBody>
      </p:sp>
      <p:pic>
        <p:nvPicPr>
          <p:cNvPr id="13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7" name="17 Dikdörtgen"/>
          <p:cNvSpPr/>
          <p:nvPr/>
        </p:nvSpPr>
        <p:spPr>
          <a:xfrm>
            <a:off x="395536" y="2135014"/>
            <a:ext cx="824729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/>
              <a:t>Genel Amaç; </a:t>
            </a:r>
          </a:p>
          <a:p>
            <a:pPr algn="just"/>
            <a:r>
              <a:rPr lang="tr-TR" dirty="0"/>
              <a:t>TR83 Bölgesi’nde hammadde, kaynakları, insan sermayesi, teknolojik düzey ve pazar imkânları itibariyle katma değeri yüksek ve yüksek faaliyet hacmi yaratma potansiyeli olan işletmelerin; ilgili paydaşların da (OKA, kamu kurumu niteliğinde meslek kuruluşu, kamu kurumu, teknopark, vb.) katkılarıyla birlikte katma değer yaklaşımıyla ihracatının geliştirilmesidir.</a:t>
            </a:r>
          </a:p>
        </p:txBody>
      </p:sp>
    </p:spTree>
    <p:extLst>
      <p:ext uri="{BB962C8B-B14F-4D97-AF65-F5344CB8AC3E}">
        <p14:creationId xmlns:p14="http://schemas.microsoft.com/office/powerpoint/2010/main" val="141492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763688" y="1044025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PROGRAMIN ÖNCELİKLERİ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517923" y="1819875"/>
            <a:ext cx="824729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u="sng" dirty="0">
                <a:solidFill>
                  <a:srgbClr val="FF0000"/>
                </a:solidFill>
              </a:rPr>
              <a:t>Öncelik 1: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Bölgede Yapılan Üretim Faaliyetlerinin Çeşitlendirilmesi ve Değer-Tedarik Zincirlerinin Geliştirilmesi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20914" y="2691707"/>
            <a:ext cx="8247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u="sng" dirty="0">
                <a:solidFill>
                  <a:srgbClr val="FF0000"/>
                </a:solidFill>
              </a:rPr>
              <a:t>Öncelik 2: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Yüksek Katma Değerli Ürün İhracatının Artırılması ve İhracata Yönelik Kurumsal Altyapının İyileştirilmesi </a:t>
            </a:r>
          </a:p>
        </p:txBody>
      </p:sp>
      <p:sp>
        <p:nvSpPr>
          <p:cNvPr id="10" name="10 Yuvarlatılmış Dikdörtgen"/>
          <p:cNvSpPr/>
          <p:nvPr/>
        </p:nvSpPr>
        <p:spPr>
          <a:xfrm>
            <a:off x="517923" y="3789040"/>
            <a:ext cx="8239711" cy="2808312"/>
          </a:xfrm>
          <a:prstGeom prst="round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ÖNEMLİ UYARI!!!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Yukarıda belirtilen önceliklerden en az biriyle doğrudan ilgili olmayan başvurular </a:t>
            </a:r>
            <a:r>
              <a:rPr lang="tr-TR" u="sng" dirty="0"/>
              <a:t>desteklenmeyecektir. </a:t>
            </a:r>
            <a:r>
              <a:rPr lang="tr-TR" dirty="0"/>
              <a:t>Teknik destek talebinin yukarıda yer alan önceliklerden hangisiyle ilgili olduğu, başvuru formunun  “Başvurunun Teknik Destek Kapsamıyla İlgililiği” başlığı altında belirtilmelidir.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Aynı konuda/alanlarda teknik destek almak isteyen kurumların ortaklıklar  kurarak yaptıkları başvurular, KOBİ vasfına sahip işletmeler tarafından sunulacak başvurular ve çatı kurum/kuruluşların üyesi niteliğindeki işletmelere danışmanlık hizmetlerini içeren başvurular öncelikli olarak desteklenecektir.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364846" y="1520041"/>
            <a:ext cx="824729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u="sng" dirty="0">
                <a:solidFill>
                  <a:srgbClr val="FF0000"/>
                </a:solidFill>
              </a:rPr>
              <a:t>Öncelik 1: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Bölgede Yapılan Üretim Faaliyetlerinin Çeşitlendirilmesi ve Değer-Tedarik Zincirlerinin Geliştirilmesi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Araştırma ve geliştirme 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Ürün ve süreç geliştirme 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Fikri mülkiyet hakları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Dijital dönüşüm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Kaynak verimliliği (Temiz üretim, atık yönetimi ve geri dönüşüm, vb.)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Yeşil Dönüşüm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Yalın Üretim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Tedarik zinciri yönetimi</a:t>
            </a:r>
            <a:endParaRPr lang="tr-TR" sz="1600" dirty="0"/>
          </a:p>
        </p:txBody>
      </p:sp>
      <p:sp>
        <p:nvSpPr>
          <p:cNvPr id="19" name="18 Dikdörtgen"/>
          <p:cNvSpPr/>
          <p:nvPr/>
        </p:nvSpPr>
        <p:spPr>
          <a:xfrm>
            <a:off x="364846" y="4505052"/>
            <a:ext cx="824729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u="sng" dirty="0">
                <a:solidFill>
                  <a:srgbClr val="FF0000"/>
                </a:solidFill>
              </a:rPr>
              <a:t>Öncelik 2: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Yüksek Katma Değerli Ürün İhracatının Artırılması ve İhracata Yönelik Kurumsal Altyapının İyileştirilmesi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Dış ticaret , E-ihracat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Turquality</a:t>
            </a:r>
            <a:r>
              <a:rPr lang="tr-TR" dirty="0"/>
              <a:t> / Marka destek danışmanlığı,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Lojistik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Dijital pazarlama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Endüstriyel tasarım ve markalaşma</a:t>
            </a:r>
            <a:endParaRPr lang="tr-TR" sz="16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İhracat odaklı yatırımlara ilişkin ön fizibilite çalışmaları</a:t>
            </a:r>
            <a:endParaRPr lang="tr-TR" sz="1600" dirty="0"/>
          </a:p>
        </p:txBody>
      </p:sp>
      <p:pic>
        <p:nvPicPr>
          <p:cNvPr id="13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763688" y="998677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ÖRNEK PROJE KONULARI</a:t>
            </a:r>
          </a:p>
        </p:txBody>
      </p:sp>
    </p:spTree>
    <p:extLst>
      <p:ext uri="{BB962C8B-B14F-4D97-AF65-F5344CB8AC3E}">
        <p14:creationId xmlns:p14="http://schemas.microsoft.com/office/powerpoint/2010/main" val="215963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tr-TR" sz="1400" b="1" dirty="0"/>
          </a:p>
        </p:txBody>
      </p:sp>
      <p:cxnSp>
        <p:nvCxnSpPr>
          <p:cNvPr id="15" name="14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AutoShape 6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2" name="AutoShape 8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4" name="AutoShape 10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22 Yuvarlatılmış Dikdörtgen"/>
          <p:cNvSpPr/>
          <p:nvPr/>
        </p:nvSpPr>
        <p:spPr>
          <a:xfrm>
            <a:off x="2527752" y="4294383"/>
            <a:ext cx="4088496" cy="11959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n w="11430"/>
                <a:solidFill>
                  <a:schemeClr val="tx1"/>
                </a:solidFill>
              </a:rPr>
              <a:t>Toplam Bütçe</a:t>
            </a:r>
          </a:p>
          <a:p>
            <a:pPr algn="ctr"/>
            <a:r>
              <a:rPr lang="tr-TR" sz="2800" b="1" dirty="0">
                <a:ln w="11430"/>
                <a:solidFill>
                  <a:srgbClr val="FF0000"/>
                </a:solidFill>
              </a:rPr>
              <a:t>1.000.000 TL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565970" y="1487294"/>
            <a:ext cx="8058792" cy="2589778"/>
          </a:xfrm>
          <a:prstGeom prst="round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u="sng" dirty="0">
                <a:ln w="11430"/>
                <a:solidFill>
                  <a:schemeClr val="tx1"/>
                </a:solidFill>
              </a:rPr>
              <a:t>Eğitim</a:t>
            </a:r>
            <a:r>
              <a:rPr lang="tr-TR" dirty="0">
                <a:ln w="11430"/>
                <a:solidFill>
                  <a:schemeClr val="tx1"/>
                </a:solidFill>
              </a:rPr>
              <a:t> talepleri için azami </a:t>
            </a:r>
            <a:r>
              <a:rPr lang="tr-TR" b="1" u="sng" dirty="0" smtClean="0">
                <a:ln w="11430"/>
                <a:solidFill>
                  <a:srgbClr val="FF0000"/>
                </a:solidFill>
              </a:rPr>
              <a:t>40.000 </a:t>
            </a:r>
            <a:r>
              <a:rPr lang="tr-TR" b="1" u="sng" dirty="0">
                <a:ln w="11430"/>
                <a:solidFill>
                  <a:srgbClr val="FF0000"/>
                </a:solidFill>
              </a:rPr>
              <a:t>TL (KDV dahil)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u="sng" dirty="0">
                <a:ln w="11430"/>
                <a:solidFill>
                  <a:schemeClr val="tx1"/>
                </a:solidFill>
              </a:rPr>
              <a:t>Danışmanlık*</a:t>
            </a:r>
            <a:r>
              <a:rPr lang="tr-TR" dirty="0">
                <a:ln w="11430"/>
                <a:solidFill>
                  <a:schemeClr val="tx1"/>
                </a:solidFill>
              </a:rPr>
              <a:t> ile program ve proje hazırlanmasına katkı sağlama talepleri için azami </a:t>
            </a:r>
            <a:r>
              <a:rPr lang="tr-TR" b="1" u="sng" dirty="0">
                <a:ln w="11430"/>
                <a:solidFill>
                  <a:srgbClr val="FF0000"/>
                </a:solidFill>
              </a:rPr>
              <a:t>80.000 TL (KDV dahil)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ln w="11430"/>
                <a:solidFill>
                  <a:schemeClr val="tx1"/>
                </a:solidFill>
              </a:rPr>
              <a:t>OSB, TSO, Teknoloji Geliştirme Bölgeleri, İş Geliştirme Merkezi, Sivil Toplum Kuruluşları vb. çatı kurum/kuruluşların başvuru sahibi olduğu ve bu kurum/kuruluşların üyesi niteliğindeki en az 3 (üç) kar amacı güden gerçek veya tüzel kişiliğe verilecek danışmanlık hizmetlerini içeren teknik destek talepleri için; azami </a:t>
            </a:r>
            <a:r>
              <a:rPr lang="tr-TR" b="1" u="sng" dirty="0">
                <a:ln w="11430"/>
                <a:solidFill>
                  <a:srgbClr val="FF0000"/>
                </a:solidFill>
              </a:rPr>
              <a:t>150.000 TL (KDV dahil) </a:t>
            </a:r>
            <a:endParaRPr lang="tr-TR" sz="2000" b="1" u="sng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1547664" y="971877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PROGRAM BÜTÇESİ ve DESTEK MİKTARI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23528" y="5528837"/>
            <a:ext cx="867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14" name="22 Yuvarlatılmış Dikdörtgen"/>
          <p:cNvSpPr/>
          <p:nvPr/>
        </p:nvSpPr>
        <p:spPr>
          <a:xfrm>
            <a:off x="155575" y="5584825"/>
            <a:ext cx="3696345" cy="8999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n w="11430"/>
                <a:solidFill>
                  <a:schemeClr val="bg1"/>
                </a:solidFill>
              </a:rPr>
              <a:t>Kar amacı </a:t>
            </a:r>
            <a:r>
              <a:rPr lang="tr-TR" sz="2000" b="1" dirty="0">
                <a:ln w="11430"/>
                <a:solidFill>
                  <a:schemeClr val="bg1"/>
                </a:solidFill>
              </a:rPr>
              <a:t>güden </a:t>
            </a:r>
            <a:r>
              <a:rPr lang="tr-TR" sz="2000" b="1" dirty="0" smtClean="0">
                <a:ln w="11430"/>
                <a:solidFill>
                  <a:schemeClr val="bg1"/>
                </a:solidFill>
              </a:rPr>
              <a:t>işletmeler</a:t>
            </a:r>
            <a:endParaRPr lang="tr-TR" sz="2000" b="1" dirty="0" smtClean="0">
              <a:ln w="11430"/>
              <a:solidFill>
                <a:schemeClr val="bg1"/>
              </a:solidFill>
            </a:endParaRPr>
          </a:p>
          <a:p>
            <a:pPr algn="ctr"/>
            <a:r>
              <a:rPr lang="tr-TR" sz="2800" b="1" dirty="0">
                <a:ln w="11430"/>
                <a:solidFill>
                  <a:srgbClr val="FF0000"/>
                </a:solidFill>
              </a:rPr>
              <a:t>4</a:t>
            </a:r>
            <a:r>
              <a:rPr lang="tr-TR" sz="2800" b="1" dirty="0" smtClean="0">
                <a:ln w="11430"/>
                <a:solidFill>
                  <a:srgbClr val="FF0000"/>
                </a:solidFill>
              </a:rPr>
              <a:t>00.000 TL</a:t>
            </a:r>
            <a:endParaRPr lang="tr-TR" sz="2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6" name="22 Yuvarlatılmış Dikdörtgen"/>
          <p:cNvSpPr/>
          <p:nvPr/>
        </p:nvSpPr>
        <p:spPr>
          <a:xfrm>
            <a:off x="4788024" y="5559739"/>
            <a:ext cx="3836738" cy="925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n w="11430"/>
                <a:solidFill>
                  <a:schemeClr val="bg1"/>
                </a:solidFill>
              </a:rPr>
              <a:t>Diğer </a:t>
            </a:r>
            <a:r>
              <a:rPr lang="tr-TR" sz="2000" b="1" dirty="0">
                <a:ln w="11430"/>
                <a:solidFill>
                  <a:schemeClr val="bg1"/>
                </a:solidFill>
              </a:rPr>
              <a:t>b</a:t>
            </a:r>
            <a:r>
              <a:rPr lang="tr-TR" sz="2000" b="1" dirty="0" smtClean="0">
                <a:ln w="11430"/>
                <a:solidFill>
                  <a:schemeClr val="bg1"/>
                </a:solidFill>
              </a:rPr>
              <a:t>aşvuru </a:t>
            </a:r>
            <a:r>
              <a:rPr lang="tr-TR" sz="2000" b="1" dirty="0">
                <a:ln w="11430"/>
                <a:solidFill>
                  <a:schemeClr val="bg1"/>
                </a:solidFill>
              </a:rPr>
              <a:t>s</a:t>
            </a:r>
            <a:r>
              <a:rPr lang="tr-TR" sz="2000" b="1" dirty="0" smtClean="0">
                <a:ln w="11430"/>
                <a:solidFill>
                  <a:schemeClr val="bg1"/>
                </a:solidFill>
              </a:rPr>
              <a:t>ahipleri</a:t>
            </a:r>
            <a:endParaRPr lang="tr-TR" sz="2000" b="1" dirty="0">
              <a:ln w="11430"/>
              <a:solidFill>
                <a:schemeClr val="bg1"/>
              </a:solidFill>
            </a:endParaRPr>
          </a:p>
          <a:p>
            <a:pPr algn="ctr"/>
            <a:r>
              <a:rPr lang="tr-TR" sz="2800" b="1" dirty="0">
                <a:ln w="11430"/>
                <a:solidFill>
                  <a:srgbClr val="FF0000"/>
                </a:solidFill>
              </a:rPr>
              <a:t>6</a:t>
            </a:r>
            <a:r>
              <a:rPr lang="tr-TR" sz="2800" b="1" dirty="0" smtClean="0">
                <a:ln w="11430"/>
                <a:solidFill>
                  <a:srgbClr val="FF0000"/>
                </a:solidFill>
              </a:rPr>
              <a:t>00.000 </a:t>
            </a:r>
            <a:r>
              <a:rPr lang="tr-TR" sz="2800" b="1" dirty="0">
                <a:ln w="11430"/>
                <a:solidFill>
                  <a:srgbClr val="FF0000"/>
                </a:solidFill>
              </a:rPr>
              <a:t>TL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004048" y="3840163"/>
            <a:ext cx="3179465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0" algn="just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defRPr/>
            </a:pPr>
            <a:r>
              <a:rPr lang="tr-TR" sz="2400" dirty="0"/>
              <a:t>Amasya, Çorum, Samsun ve Tokat ilinden gelen talepler desteklenebilecektir. </a:t>
            </a:r>
          </a:p>
          <a:p>
            <a:pPr marL="88900" lvl="0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defRPr/>
            </a:pPr>
            <a:r>
              <a:rPr lang="tr-TR" sz="2400" dirty="0"/>
              <a:t>         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53198" y="3840163"/>
            <a:ext cx="3474786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/>
              <a:t>Proje uygulama süresi en fazla </a:t>
            </a:r>
            <a:r>
              <a:rPr lang="tr-TR" sz="2400" b="1" dirty="0">
                <a:solidFill>
                  <a:schemeClr val="tx1"/>
                </a:solidFill>
              </a:rPr>
              <a:t>6 aydır. </a:t>
            </a:r>
            <a:r>
              <a:rPr lang="tr-TR" sz="2400" dirty="0"/>
              <a:t>Bu süre yüklenici firma ile Ajans arasında sözleşme imzalanması ile başlar.</a:t>
            </a:r>
          </a:p>
          <a:p>
            <a:pPr algn="ctr"/>
            <a:endParaRPr lang="tr-TR" sz="24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82713" y="1341438"/>
            <a:ext cx="72008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400" dirty="0"/>
              <a:t>Teknik destek başvuruları sürekli olarak alınır. Ancak, değerlendirmeler ikişer aylık dönemlerde yapılır.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Bu dönemler 2023 yılı için </a:t>
            </a:r>
            <a:r>
              <a:rPr lang="tr-TR" sz="2400" b="1" dirty="0">
                <a:solidFill>
                  <a:srgbClr val="FF0000"/>
                </a:solidFill>
              </a:rPr>
              <a:t>Temmuz-Ağustos ve Eylül-Ekim, Kasım-Aralık </a:t>
            </a:r>
            <a:r>
              <a:rPr lang="tr-TR" sz="2400" dirty="0"/>
              <a:t>dönemleridir. </a:t>
            </a:r>
          </a:p>
        </p:txBody>
      </p:sp>
      <p:pic>
        <p:nvPicPr>
          <p:cNvPr id="9" name="İçerik Yer Tutucus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79" y="117583"/>
            <a:ext cx="1345783" cy="7820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1668</Words>
  <Application>Microsoft Office PowerPoint</Application>
  <PresentationFormat>Ekran Gösterisi (4:3)</PresentationFormat>
  <Paragraphs>192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baris.sahin@oka.org.tr</dc:creator>
  <cp:lastModifiedBy>Ahmet Arif SARIOĞLU</cp:lastModifiedBy>
  <cp:revision>514</cp:revision>
  <cp:lastPrinted>2015-12-22T11:54:01Z</cp:lastPrinted>
  <dcterms:created xsi:type="dcterms:W3CDTF">2013-11-27T12:16:58Z</dcterms:created>
  <dcterms:modified xsi:type="dcterms:W3CDTF">2023-07-21T08:00:34Z</dcterms:modified>
</cp:coreProperties>
</file>