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67" r:id="rId2"/>
    <p:sldId id="269" r:id="rId3"/>
    <p:sldId id="270" r:id="rId4"/>
    <p:sldId id="273" r:id="rId5"/>
    <p:sldId id="272" r:id="rId6"/>
    <p:sldId id="288" r:id="rId7"/>
    <p:sldId id="287" r:id="rId8"/>
    <p:sldId id="286" r:id="rId9"/>
    <p:sldId id="285" r:id="rId10"/>
    <p:sldId id="284" r:id="rId11"/>
    <p:sldId id="283" r:id="rId12"/>
    <p:sldId id="282" r:id="rId13"/>
    <p:sldId id="281" r:id="rId14"/>
    <p:sldId id="280" r:id="rId15"/>
    <p:sldId id="279" r:id="rId16"/>
    <p:sldId id="278" r:id="rId17"/>
    <p:sldId id="275" r:id="rId18"/>
    <p:sldId id="277" r:id="rId19"/>
    <p:sldId id="276" r:id="rId20"/>
    <p:sldId id="274" r:id="rId21"/>
    <p:sldId id="291" r:id="rId22"/>
    <p:sldId id="290"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4" d="100"/>
          <a:sy n="64" d="100"/>
        </p:scale>
        <p:origin x="6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6C302-C761-47D8-A11E-B50C482EF2B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tr-TR"/>
        </a:p>
      </dgm:t>
    </dgm:pt>
    <dgm:pt modelId="{AA6BD991-FB3A-4568-9FCA-791659F21356}">
      <dgm:prSet phldrT="[Metin]" custT="1"/>
      <dgm:spPr>
        <a:solidFill>
          <a:schemeClr val="accent5"/>
        </a:solidFill>
      </dgm:spPr>
      <dgm:t>
        <a:bodyPr/>
        <a:lstStyle/>
        <a:p>
          <a:pPr>
            <a:lnSpc>
              <a:spcPct val="100000"/>
            </a:lnSpc>
          </a:pPr>
          <a:r>
            <a:rPr lang="tr-TR" sz="2400" b="1" dirty="0">
              <a:solidFill>
                <a:schemeClr val="bg1"/>
              </a:solidFill>
            </a:rPr>
            <a:t>Programın Amacı, Kapsamı, Öncelikleri  </a:t>
          </a:r>
        </a:p>
      </dgm:t>
    </dgm:pt>
    <dgm:pt modelId="{06088F04-69DD-4E00-B201-AC8619AD098C}" type="parTrans" cxnId="{474A4DE1-8A24-447F-8064-48D0FC1ED570}">
      <dgm:prSet/>
      <dgm:spPr/>
      <dgm:t>
        <a:bodyPr/>
        <a:lstStyle/>
        <a:p>
          <a:pPr algn="ctr"/>
          <a:endParaRPr lang="tr-TR" sz="3200"/>
        </a:p>
      </dgm:t>
    </dgm:pt>
    <dgm:pt modelId="{23A49859-729D-4363-A91C-F84CC1E807DE}" type="sibTrans" cxnId="{474A4DE1-8A24-447F-8064-48D0FC1ED570}">
      <dgm:prSet/>
      <dgm:spPr/>
      <dgm:t>
        <a:bodyPr/>
        <a:lstStyle/>
        <a:p>
          <a:pPr algn="ctr"/>
          <a:endParaRPr lang="tr-TR" sz="3200"/>
        </a:p>
      </dgm:t>
    </dgm:pt>
    <dgm:pt modelId="{F8DB0080-2E73-4DC0-8FB1-02898CE06223}">
      <dgm:prSet phldrT="[Metin]" custT="1"/>
      <dgm:spPr>
        <a:solidFill>
          <a:schemeClr val="accent5"/>
        </a:solidFill>
      </dgm:spPr>
      <dgm:t>
        <a:bodyPr/>
        <a:lstStyle/>
        <a:p>
          <a:pPr>
            <a:lnSpc>
              <a:spcPct val="100000"/>
            </a:lnSpc>
          </a:pPr>
          <a:r>
            <a:rPr lang="tr-TR" sz="2400" b="1" dirty="0">
              <a:solidFill>
                <a:schemeClr val="bg1"/>
              </a:solidFill>
            </a:rPr>
            <a:t>Program Bütçesi ve Destek Miktarı</a:t>
          </a:r>
        </a:p>
      </dgm:t>
    </dgm:pt>
    <dgm:pt modelId="{7B227E67-5E8F-4D6B-9EF0-0DDEB9578791}" type="parTrans" cxnId="{0FD4BE5B-13B5-42B3-916D-390839EFFB93}">
      <dgm:prSet/>
      <dgm:spPr/>
      <dgm:t>
        <a:bodyPr/>
        <a:lstStyle/>
        <a:p>
          <a:pPr algn="ctr"/>
          <a:endParaRPr lang="tr-TR" sz="3200"/>
        </a:p>
      </dgm:t>
    </dgm:pt>
    <dgm:pt modelId="{2FFD21C9-0685-4341-AA76-D146739811D5}" type="sibTrans" cxnId="{0FD4BE5B-13B5-42B3-916D-390839EFFB93}">
      <dgm:prSet/>
      <dgm:spPr/>
      <dgm:t>
        <a:bodyPr/>
        <a:lstStyle/>
        <a:p>
          <a:pPr algn="ctr"/>
          <a:endParaRPr lang="tr-TR" sz="3200"/>
        </a:p>
      </dgm:t>
    </dgm:pt>
    <dgm:pt modelId="{4152EFC1-8E33-454B-B7DE-2C871FFD0212}">
      <dgm:prSet phldrT="[Metin]" custT="1"/>
      <dgm:spPr>
        <a:solidFill>
          <a:schemeClr val="accent5"/>
        </a:solidFill>
      </dgm:spPr>
      <dgm:t>
        <a:bodyPr/>
        <a:lstStyle/>
        <a:p>
          <a:pPr>
            <a:lnSpc>
              <a:spcPct val="100000"/>
            </a:lnSpc>
          </a:pPr>
          <a:r>
            <a:rPr lang="tr-TR" sz="2400" b="1" dirty="0">
              <a:solidFill>
                <a:schemeClr val="bg1"/>
              </a:solidFill>
            </a:rPr>
            <a:t>Başvuru Sahipleri, Başvuru Sayısı</a:t>
          </a:r>
        </a:p>
      </dgm:t>
    </dgm:pt>
    <dgm:pt modelId="{755BC304-BA3F-4D3B-A19A-8148FEBE8C2D}" type="parTrans" cxnId="{764B8BE6-9EF3-4AFA-A2FE-42CBFE892E99}">
      <dgm:prSet/>
      <dgm:spPr/>
      <dgm:t>
        <a:bodyPr/>
        <a:lstStyle/>
        <a:p>
          <a:pPr algn="ctr"/>
          <a:endParaRPr lang="tr-TR" sz="3200"/>
        </a:p>
      </dgm:t>
    </dgm:pt>
    <dgm:pt modelId="{121B7E46-64A3-4585-8E56-D39DB2A8388A}" type="sibTrans" cxnId="{764B8BE6-9EF3-4AFA-A2FE-42CBFE892E99}">
      <dgm:prSet/>
      <dgm:spPr/>
      <dgm:t>
        <a:bodyPr/>
        <a:lstStyle/>
        <a:p>
          <a:pPr algn="ctr"/>
          <a:endParaRPr lang="tr-TR" sz="3200"/>
        </a:p>
      </dgm:t>
    </dgm:pt>
    <dgm:pt modelId="{76BF701A-383F-4B19-B704-39324CE7D7BE}">
      <dgm:prSet custT="1"/>
      <dgm:spPr>
        <a:solidFill>
          <a:schemeClr val="accent5"/>
        </a:solidFill>
      </dgm:spPr>
      <dgm:t>
        <a:bodyPr/>
        <a:lstStyle/>
        <a:p>
          <a:pPr>
            <a:lnSpc>
              <a:spcPct val="100000"/>
            </a:lnSpc>
          </a:pPr>
          <a:r>
            <a:rPr lang="tr-TR" sz="2400" b="1" dirty="0">
              <a:solidFill>
                <a:schemeClr val="bg1"/>
              </a:solidFill>
            </a:rPr>
            <a:t>Başvuru Şekli ve Yapılacak İşlemler </a:t>
          </a:r>
          <a:endParaRPr lang="tr-TR" sz="2400" dirty="0">
            <a:solidFill>
              <a:schemeClr val="bg1"/>
            </a:solidFill>
          </a:endParaRPr>
        </a:p>
      </dgm:t>
    </dgm:pt>
    <dgm:pt modelId="{B841DAAE-9D98-4981-921D-DAD4765642EE}" type="parTrans" cxnId="{CD9A22CB-9EB1-4351-A4AF-BF783E9B3087}">
      <dgm:prSet/>
      <dgm:spPr/>
      <dgm:t>
        <a:bodyPr/>
        <a:lstStyle/>
        <a:p>
          <a:pPr algn="ctr"/>
          <a:endParaRPr lang="tr-TR" sz="3200"/>
        </a:p>
      </dgm:t>
    </dgm:pt>
    <dgm:pt modelId="{EA1AFE2C-EDDA-4658-BD52-8203C6D7CC23}" type="sibTrans" cxnId="{CD9A22CB-9EB1-4351-A4AF-BF783E9B3087}">
      <dgm:prSet/>
      <dgm:spPr/>
      <dgm:t>
        <a:bodyPr/>
        <a:lstStyle/>
        <a:p>
          <a:pPr algn="ctr"/>
          <a:endParaRPr lang="tr-TR" sz="3200"/>
        </a:p>
      </dgm:t>
    </dgm:pt>
    <dgm:pt modelId="{09882C4F-B013-466E-9B3A-E926996A0A54}">
      <dgm:prSet custT="1"/>
      <dgm:spPr>
        <a:solidFill>
          <a:schemeClr val="accent5"/>
        </a:solidFill>
      </dgm:spPr>
      <dgm:t>
        <a:bodyPr/>
        <a:lstStyle/>
        <a:p>
          <a:pPr>
            <a:lnSpc>
              <a:spcPct val="100000"/>
            </a:lnSpc>
          </a:pPr>
          <a:r>
            <a:rPr lang="tr-TR" sz="2400" b="1" dirty="0">
              <a:solidFill>
                <a:schemeClr val="bg1"/>
              </a:solidFill>
            </a:rPr>
            <a:t>Değerlendirme Kriterleri, Program Takvimi </a:t>
          </a:r>
        </a:p>
      </dgm:t>
    </dgm:pt>
    <dgm:pt modelId="{5589C656-ADE7-4BBB-ADBD-7F53DB2F74AE}" type="parTrans" cxnId="{F8BC1842-240C-4F10-A0DC-446FBEE55EA4}">
      <dgm:prSet/>
      <dgm:spPr/>
      <dgm:t>
        <a:bodyPr/>
        <a:lstStyle/>
        <a:p>
          <a:pPr algn="ctr"/>
          <a:endParaRPr lang="tr-TR" sz="3200"/>
        </a:p>
      </dgm:t>
    </dgm:pt>
    <dgm:pt modelId="{1F3F3CDC-321C-415F-8D88-3BB19E63E058}" type="sibTrans" cxnId="{F8BC1842-240C-4F10-A0DC-446FBEE55EA4}">
      <dgm:prSet/>
      <dgm:spPr/>
      <dgm:t>
        <a:bodyPr/>
        <a:lstStyle/>
        <a:p>
          <a:pPr algn="ctr"/>
          <a:endParaRPr lang="tr-TR" sz="3200"/>
        </a:p>
      </dgm:t>
    </dgm:pt>
    <dgm:pt modelId="{9A916B99-42FD-4CCC-A1CB-63AD2B331798}" type="pres">
      <dgm:prSet presAssocID="{41D6C302-C761-47D8-A11E-B50C482EF2BF}" presName="root" presStyleCnt="0">
        <dgm:presLayoutVars>
          <dgm:dir/>
          <dgm:resizeHandles val="exact"/>
        </dgm:presLayoutVars>
      </dgm:prSet>
      <dgm:spPr/>
    </dgm:pt>
    <dgm:pt modelId="{39B6800B-2867-44AC-AA9F-44495B6ED88D}" type="pres">
      <dgm:prSet presAssocID="{AA6BD991-FB3A-4568-9FCA-791659F21356}" presName="compNode" presStyleCnt="0"/>
      <dgm:spPr/>
    </dgm:pt>
    <dgm:pt modelId="{6FB7E813-C941-42BB-AA18-8E143C40B1EF}" type="pres">
      <dgm:prSet presAssocID="{AA6BD991-FB3A-4568-9FCA-791659F21356}" presName="bgRect" presStyleLbl="bgShp" presStyleIdx="0" presStyleCnt="5"/>
      <dgm:spPr/>
    </dgm:pt>
    <dgm:pt modelId="{9BCB3651-4BA0-4879-9FBE-B613DA28BCC7}" type="pres">
      <dgm:prSet presAssocID="{AA6BD991-FB3A-4568-9FCA-791659F2135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österi Salonu"/>
        </a:ext>
      </dgm:extLst>
    </dgm:pt>
    <dgm:pt modelId="{E888E7BB-0488-4282-8707-00F61F988FC4}" type="pres">
      <dgm:prSet presAssocID="{AA6BD991-FB3A-4568-9FCA-791659F21356}" presName="spaceRect" presStyleCnt="0"/>
      <dgm:spPr/>
    </dgm:pt>
    <dgm:pt modelId="{E777C268-1CDF-447F-8A34-98F21B98412D}" type="pres">
      <dgm:prSet presAssocID="{AA6BD991-FB3A-4568-9FCA-791659F21356}" presName="parTx" presStyleLbl="revTx" presStyleIdx="0" presStyleCnt="5">
        <dgm:presLayoutVars>
          <dgm:chMax val="0"/>
          <dgm:chPref val="0"/>
        </dgm:presLayoutVars>
      </dgm:prSet>
      <dgm:spPr/>
    </dgm:pt>
    <dgm:pt modelId="{D30BF781-F039-42BF-B7BB-C365EA4B09B6}" type="pres">
      <dgm:prSet presAssocID="{23A49859-729D-4363-A91C-F84CC1E807DE}" presName="sibTrans" presStyleCnt="0"/>
      <dgm:spPr/>
    </dgm:pt>
    <dgm:pt modelId="{2E2479C2-9447-4697-9C31-E8E71E8D1BE9}" type="pres">
      <dgm:prSet presAssocID="{F8DB0080-2E73-4DC0-8FB1-02898CE06223}" presName="compNode" presStyleCnt="0"/>
      <dgm:spPr/>
    </dgm:pt>
    <dgm:pt modelId="{CCF17D3C-D121-47E1-A628-DD9144C89F11}" type="pres">
      <dgm:prSet presAssocID="{F8DB0080-2E73-4DC0-8FB1-02898CE06223}" presName="bgRect" presStyleLbl="bgShp" presStyleIdx="1" presStyleCnt="5"/>
      <dgm:spPr/>
    </dgm:pt>
    <dgm:pt modelId="{4A104F5E-6687-4A6B-BB72-79D6DB650223}" type="pres">
      <dgm:prSet presAssocID="{F8DB0080-2E73-4DC0-8FB1-02898CE0622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nay işareti"/>
        </a:ext>
      </dgm:extLst>
    </dgm:pt>
    <dgm:pt modelId="{3591551F-9677-4954-BB91-71B761CBA3E4}" type="pres">
      <dgm:prSet presAssocID="{F8DB0080-2E73-4DC0-8FB1-02898CE06223}" presName="spaceRect" presStyleCnt="0"/>
      <dgm:spPr/>
    </dgm:pt>
    <dgm:pt modelId="{9BEB85BA-18B7-477C-83E6-5AB7BE8FE54D}" type="pres">
      <dgm:prSet presAssocID="{F8DB0080-2E73-4DC0-8FB1-02898CE06223}" presName="parTx" presStyleLbl="revTx" presStyleIdx="1" presStyleCnt="5">
        <dgm:presLayoutVars>
          <dgm:chMax val="0"/>
          <dgm:chPref val="0"/>
        </dgm:presLayoutVars>
      </dgm:prSet>
      <dgm:spPr/>
    </dgm:pt>
    <dgm:pt modelId="{98A401DC-2D48-4736-9C3F-0EFB4310DC4D}" type="pres">
      <dgm:prSet presAssocID="{2FFD21C9-0685-4341-AA76-D146739811D5}" presName="sibTrans" presStyleCnt="0"/>
      <dgm:spPr/>
    </dgm:pt>
    <dgm:pt modelId="{29D03874-3018-4814-839B-4BFD3FE2EE03}" type="pres">
      <dgm:prSet presAssocID="{4152EFC1-8E33-454B-B7DE-2C871FFD0212}" presName="compNode" presStyleCnt="0"/>
      <dgm:spPr/>
    </dgm:pt>
    <dgm:pt modelId="{500EBEC1-27BE-4A6C-AB4B-3C60BF29FCDB}" type="pres">
      <dgm:prSet presAssocID="{4152EFC1-8E33-454B-B7DE-2C871FFD0212}" presName="bgRect" presStyleLbl="bgShp" presStyleIdx="2" presStyleCnt="5"/>
      <dgm:spPr/>
    </dgm:pt>
    <dgm:pt modelId="{8F1EAC0F-6AE3-4EF1-B752-F30294516E54}" type="pres">
      <dgm:prSet presAssocID="{4152EFC1-8E33-454B-B7DE-2C871FFD02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kış Çizelgesi"/>
        </a:ext>
      </dgm:extLst>
    </dgm:pt>
    <dgm:pt modelId="{6BA728B2-0BA9-423D-8461-1160B169ECDC}" type="pres">
      <dgm:prSet presAssocID="{4152EFC1-8E33-454B-B7DE-2C871FFD0212}" presName="spaceRect" presStyleCnt="0"/>
      <dgm:spPr/>
    </dgm:pt>
    <dgm:pt modelId="{92E63719-CEAE-498A-AC71-85456FB8ED9B}" type="pres">
      <dgm:prSet presAssocID="{4152EFC1-8E33-454B-B7DE-2C871FFD0212}" presName="parTx" presStyleLbl="revTx" presStyleIdx="2" presStyleCnt="5">
        <dgm:presLayoutVars>
          <dgm:chMax val="0"/>
          <dgm:chPref val="0"/>
        </dgm:presLayoutVars>
      </dgm:prSet>
      <dgm:spPr/>
    </dgm:pt>
    <dgm:pt modelId="{34158F30-6058-4149-AF0F-BF6492FD3AD2}" type="pres">
      <dgm:prSet presAssocID="{121B7E46-64A3-4585-8E56-D39DB2A8388A}" presName="sibTrans" presStyleCnt="0"/>
      <dgm:spPr/>
    </dgm:pt>
    <dgm:pt modelId="{C186DC06-B318-49E8-A962-6FA26FBFE56A}" type="pres">
      <dgm:prSet presAssocID="{76BF701A-383F-4B19-B704-39324CE7D7BE}" presName="compNode" presStyleCnt="0"/>
      <dgm:spPr/>
    </dgm:pt>
    <dgm:pt modelId="{98E3B6ED-F8E1-41BB-9105-A3795BB9F45E}" type="pres">
      <dgm:prSet presAssocID="{76BF701A-383F-4B19-B704-39324CE7D7BE}" presName="bgRect" presStyleLbl="bgShp" presStyleIdx="3" presStyleCnt="5"/>
      <dgm:spPr/>
    </dgm:pt>
    <dgm:pt modelId="{D1D7B721-1271-4358-A5AB-AF89CEE8CBF7}" type="pres">
      <dgm:prSet presAssocID="{76BF701A-383F-4B19-B704-39324CE7D7B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elge"/>
        </a:ext>
      </dgm:extLst>
    </dgm:pt>
    <dgm:pt modelId="{AD903245-B122-4A17-9BC5-CBF5A0DFE85E}" type="pres">
      <dgm:prSet presAssocID="{76BF701A-383F-4B19-B704-39324CE7D7BE}" presName="spaceRect" presStyleCnt="0"/>
      <dgm:spPr/>
    </dgm:pt>
    <dgm:pt modelId="{0976AE92-F5C3-4C60-8085-41CF3C60EAE5}" type="pres">
      <dgm:prSet presAssocID="{76BF701A-383F-4B19-B704-39324CE7D7BE}" presName="parTx" presStyleLbl="revTx" presStyleIdx="3" presStyleCnt="5">
        <dgm:presLayoutVars>
          <dgm:chMax val="0"/>
          <dgm:chPref val="0"/>
        </dgm:presLayoutVars>
      </dgm:prSet>
      <dgm:spPr/>
    </dgm:pt>
    <dgm:pt modelId="{3E6A57D1-D912-4437-A856-AB39A1F74945}" type="pres">
      <dgm:prSet presAssocID="{EA1AFE2C-EDDA-4658-BD52-8203C6D7CC23}" presName="sibTrans" presStyleCnt="0"/>
      <dgm:spPr/>
    </dgm:pt>
    <dgm:pt modelId="{7F4C4F25-7FEC-4F2B-B629-00E1095FB43A}" type="pres">
      <dgm:prSet presAssocID="{09882C4F-B013-466E-9B3A-E926996A0A54}" presName="compNode" presStyleCnt="0"/>
      <dgm:spPr/>
    </dgm:pt>
    <dgm:pt modelId="{91243328-799F-46B1-82EB-46D70169C75F}" type="pres">
      <dgm:prSet presAssocID="{09882C4F-B013-466E-9B3A-E926996A0A54}" presName="bgRect" presStyleLbl="bgShp" presStyleIdx="4" presStyleCnt="5"/>
      <dgm:spPr/>
    </dgm:pt>
    <dgm:pt modelId="{9542CC7C-DD4A-40FD-97F1-CD0DC1A0D24E}" type="pres">
      <dgm:prSet presAssocID="{09882C4F-B013-466E-9B3A-E926996A0A5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aily Calendar"/>
        </a:ext>
      </dgm:extLst>
    </dgm:pt>
    <dgm:pt modelId="{1FEBFC23-D3C8-4304-82BA-86B7BC7DF642}" type="pres">
      <dgm:prSet presAssocID="{09882C4F-B013-466E-9B3A-E926996A0A54}" presName="spaceRect" presStyleCnt="0"/>
      <dgm:spPr/>
    </dgm:pt>
    <dgm:pt modelId="{9C7B2567-B61D-4FB8-8749-F8CF244F3705}" type="pres">
      <dgm:prSet presAssocID="{09882C4F-B013-466E-9B3A-E926996A0A54}" presName="parTx" presStyleLbl="revTx" presStyleIdx="4" presStyleCnt="5">
        <dgm:presLayoutVars>
          <dgm:chMax val="0"/>
          <dgm:chPref val="0"/>
        </dgm:presLayoutVars>
      </dgm:prSet>
      <dgm:spPr/>
    </dgm:pt>
  </dgm:ptLst>
  <dgm:cxnLst>
    <dgm:cxn modelId="{2ED90F06-AE8D-4DD3-BB9A-ADEFC4B88AA7}" type="presOf" srcId="{09882C4F-B013-466E-9B3A-E926996A0A54}" destId="{9C7B2567-B61D-4FB8-8749-F8CF244F3705}" srcOrd="0" destOrd="0" presId="urn:microsoft.com/office/officeart/2018/2/layout/IconVerticalSolidList"/>
    <dgm:cxn modelId="{805CC80D-E598-4B53-A4D1-C50612055ACC}" type="presOf" srcId="{4152EFC1-8E33-454B-B7DE-2C871FFD0212}" destId="{92E63719-CEAE-498A-AC71-85456FB8ED9B}" srcOrd="0" destOrd="0" presId="urn:microsoft.com/office/officeart/2018/2/layout/IconVerticalSolidList"/>
    <dgm:cxn modelId="{0454F015-27B0-4AEB-9173-0FF035AE8FFA}" type="presOf" srcId="{41D6C302-C761-47D8-A11E-B50C482EF2BF}" destId="{9A916B99-42FD-4CCC-A1CB-63AD2B331798}" srcOrd="0" destOrd="0" presId="urn:microsoft.com/office/officeart/2018/2/layout/IconVerticalSolidList"/>
    <dgm:cxn modelId="{18A3A033-4C74-4E54-8566-8666FA463537}" type="presOf" srcId="{AA6BD991-FB3A-4568-9FCA-791659F21356}" destId="{E777C268-1CDF-447F-8A34-98F21B98412D}" srcOrd="0" destOrd="0" presId="urn:microsoft.com/office/officeart/2018/2/layout/IconVerticalSolidList"/>
    <dgm:cxn modelId="{37423834-607C-4F21-A4CE-D93457E3DF3F}" type="presOf" srcId="{F8DB0080-2E73-4DC0-8FB1-02898CE06223}" destId="{9BEB85BA-18B7-477C-83E6-5AB7BE8FE54D}" srcOrd="0" destOrd="0" presId="urn:microsoft.com/office/officeart/2018/2/layout/IconVerticalSolidList"/>
    <dgm:cxn modelId="{0FD4BE5B-13B5-42B3-916D-390839EFFB93}" srcId="{41D6C302-C761-47D8-A11E-B50C482EF2BF}" destId="{F8DB0080-2E73-4DC0-8FB1-02898CE06223}" srcOrd="1" destOrd="0" parTransId="{7B227E67-5E8F-4D6B-9EF0-0DDEB9578791}" sibTransId="{2FFD21C9-0685-4341-AA76-D146739811D5}"/>
    <dgm:cxn modelId="{F8BC1842-240C-4F10-A0DC-446FBEE55EA4}" srcId="{41D6C302-C761-47D8-A11E-B50C482EF2BF}" destId="{09882C4F-B013-466E-9B3A-E926996A0A54}" srcOrd="4" destOrd="0" parTransId="{5589C656-ADE7-4BBB-ADBD-7F53DB2F74AE}" sibTransId="{1F3F3CDC-321C-415F-8D88-3BB19E63E058}"/>
    <dgm:cxn modelId="{CC914EA1-1C6B-4365-89E7-682BECA1A3D1}" type="presOf" srcId="{76BF701A-383F-4B19-B704-39324CE7D7BE}" destId="{0976AE92-F5C3-4C60-8085-41CF3C60EAE5}" srcOrd="0" destOrd="0" presId="urn:microsoft.com/office/officeart/2018/2/layout/IconVerticalSolidList"/>
    <dgm:cxn modelId="{CD9A22CB-9EB1-4351-A4AF-BF783E9B3087}" srcId="{41D6C302-C761-47D8-A11E-B50C482EF2BF}" destId="{76BF701A-383F-4B19-B704-39324CE7D7BE}" srcOrd="3" destOrd="0" parTransId="{B841DAAE-9D98-4981-921D-DAD4765642EE}" sibTransId="{EA1AFE2C-EDDA-4658-BD52-8203C6D7CC23}"/>
    <dgm:cxn modelId="{474A4DE1-8A24-447F-8064-48D0FC1ED570}" srcId="{41D6C302-C761-47D8-A11E-B50C482EF2BF}" destId="{AA6BD991-FB3A-4568-9FCA-791659F21356}" srcOrd="0" destOrd="0" parTransId="{06088F04-69DD-4E00-B201-AC8619AD098C}" sibTransId="{23A49859-729D-4363-A91C-F84CC1E807DE}"/>
    <dgm:cxn modelId="{764B8BE6-9EF3-4AFA-A2FE-42CBFE892E99}" srcId="{41D6C302-C761-47D8-A11E-B50C482EF2BF}" destId="{4152EFC1-8E33-454B-B7DE-2C871FFD0212}" srcOrd="2" destOrd="0" parTransId="{755BC304-BA3F-4D3B-A19A-8148FEBE8C2D}" sibTransId="{121B7E46-64A3-4585-8E56-D39DB2A8388A}"/>
    <dgm:cxn modelId="{A22E646E-C5C5-4DED-B69B-EA3B26E0F55F}" type="presParOf" srcId="{9A916B99-42FD-4CCC-A1CB-63AD2B331798}" destId="{39B6800B-2867-44AC-AA9F-44495B6ED88D}" srcOrd="0" destOrd="0" presId="urn:microsoft.com/office/officeart/2018/2/layout/IconVerticalSolidList"/>
    <dgm:cxn modelId="{B5392E79-C112-400F-BD50-03DD3906812F}" type="presParOf" srcId="{39B6800B-2867-44AC-AA9F-44495B6ED88D}" destId="{6FB7E813-C941-42BB-AA18-8E143C40B1EF}" srcOrd="0" destOrd="0" presId="urn:microsoft.com/office/officeart/2018/2/layout/IconVerticalSolidList"/>
    <dgm:cxn modelId="{6ABF7782-E4DA-49A4-A7F1-4A3E1A7D36C5}" type="presParOf" srcId="{39B6800B-2867-44AC-AA9F-44495B6ED88D}" destId="{9BCB3651-4BA0-4879-9FBE-B613DA28BCC7}" srcOrd="1" destOrd="0" presId="urn:microsoft.com/office/officeart/2018/2/layout/IconVerticalSolidList"/>
    <dgm:cxn modelId="{D97DE742-E3A9-4084-8A48-C675EA4111A2}" type="presParOf" srcId="{39B6800B-2867-44AC-AA9F-44495B6ED88D}" destId="{E888E7BB-0488-4282-8707-00F61F988FC4}" srcOrd="2" destOrd="0" presId="urn:microsoft.com/office/officeart/2018/2/layout/IconVerticalSolidList"/>
    <dgm:cxn modelId="{FA9AFF98-435E-451D-956E-524664A9044B}" type="presParOf" srcId="{39B6800B-2867-44AC-AA9F-44495B6ED88D}" destId="{E777C268-1CDF-447F-8A34-98F21B98412D}" srcOrd="3" destOrd="0" presId="urn:microsoft.com/office/officeart/2018/2/layout/IconVerticalSolidList"/>
    <dgm:cxn modelId="{EF848D58-7E5A-4A01-9260-0EF6C0EF6394}" type="presParOf" srcId="{9A916B99-42FD-4CCC-A1CB-63AD2B331798}" destId="{D30BF781-F039-42BF-B7BB-C365EA4B09B6}" srcOrd="1" destOrd="0" presId="urn:microsoft.com/office/officeart/2018/2/layout/IconVerticalSolidList"/>
    <dgm:cxn modelId="{D0399D1C-2AE0-4114-A47E-6715C41D0DD1}" type="presParOf" srcId="{9A916B99-42FD-4CCC-A1CB-63AD2B331798}" destId="{2E2479C2-9447-4697-9C31-E8E71E8D1BE9}" srcOrd="2" destOrd="0" presId="urn:microsoft.com/office/officeart/2018/2/layout/IconVerticalSolidList"/>
    <dgm:cxn modelId="{C4FE7D70-9FCF-4A8C-9606-11C5A3D3746F}" type="presParOf" srcId="{2E2479C2-9447-4697-9C31-E8E71E8D1BE9}" destId="{CCF17D3C-D121-47E1-A628-DD9144C89F11}" srcOrd="0" destOrd="0" presId="urn:microsoft.com/office/officeart/2018/2/layout/IconVerticalSolidList"/>
    <dgm:cxn modelId="{F474073E-B397-410C-BC88-400F43A52E65}" type="presParOf" srcId="{2E2479C2-9447-4697-9C31-E8E71E8D1BE9}" destId="{4A104F5E-6687-4A6B-BB72-79D6DB650223}" srcOrd="1" destOrd="0" presId="urn:microsoft.com/office/officeart/2018/2/layout/IconVerticalSolidList"/>
    <dgm:cxn modelId="{3E3456E1-9E8C-47FC-8DFD-7FE910D8E477}" type="presParOf" srcId="{2E2479C2-9447-4697-9C31-E8E71E8D1BE9}" destId="{3591551F-9677-4954-BB91-71B761CBA3E4}" srcOrd="2" destOrd="0" presId="urn:microsoft.com/office/officeart/2018/2/layout/IconVerticalSolidList"/>
    <dgm:cxn modelId="{5C510910-9236-44A7-9BB8-03156DF568D6}" type="presParOf" srcId="{2E2479C2-9447-4697-9C31-E8E71E8D1BE9}" destId="{9BEB85BA-18B7-477C-83E6-5AB7BE8FE54D}" srcOrd="3" destOrd="0" presId="urn:microsoft.com/office/officeart/2018/2/layout/IconVerticalSolidList"/>
    <dgm:cxn modelId="{805416E6-E3D6-493D-945B-D0CFAA8EE1D4}" type="presParOf" srcId="{9A916B99-42FD-4CCC-A1CB-63AD2B331798}" destId="{98A401DC-2D48-4736-9C3F-0EFB4310DC4D}" srcOrd="3" destOrd="0" presId="urn:microsoft.com/office/officeart/2018/2/layout/IconVerticalSolidList"/>
    <dgm:cxn modelId="{1401CE50-A92B-4ECE-B38E-5ACD21A77E8A}" type="presParOf" srcId="{9A916B99-42FD-4CCC-A1CB-63AD2B331798}" destId="{29D03874-3018-4814-839B-4BFD3FE2EE03}" srcOrd="4" destOrd="0" presId="urn:microsoft.com/office/officeart/2018/2/layout/IconVerticalSolidList"/>
    <dgm:cxn modelId="{B986B7B4-39FE-4773-A2A0-F54228ACA8D4}" type="presParOf" srcId="{29D03874-3018-4814-839B-4BFD3FE2EE03}" destId="{500EBEC1-27BE-4A6C-AB4B-3C60BF29FCDB}" srcOrd="0" destOrd="0" presId="urn:microsoft.com/office/officeart/2018/2/layout/IconVerticalSolidList"/>
    <dgm:cxn modelId="{BA9297BD-3CAE-460A-9866-C72195BB782E}" type="presParOf" srcId="{29D03874-3018-4814-839B-4BFD3FE2EE03}" destId="{8F1EAC0F-6AE3-4EF1-B752-F30294516E54}" srcOrd="1" destOrd="0" presId="urn:microsoft.com/office/officeart/2018/2/layout/IconVerticalSolidList"/>
    <dgm:cxn modelId="{AAB835C3-8912-4A35-ADF8-0D48194305DA}" type="presParOf" srcId="{29D03874-3018-4814-839B-4BFD3FE2EE03}" destId="{6BA728B2-0BA9-423D-8461-1160B169ECDC}" srcOrd="2" destOrd="0" presId="urn:microsoft.com/office/officeart/2018/2/layout/IconVerticalSolidList"/>
    <dgm:cxn modelId="{1C95C558-CB76-4474-8090-EFBBE1F89046}" type="presParOf" srcId="{29D03874-3018-4814-839B-4BFD3FE2EE03}" destId="{92E63719-CEAE-498A-AC71-85456FB8ED9B}" srcOrd="3" destOrd="0" presId="urn:microsoft.com/office/officeart/2018/2/layout/IconVerticalSolidList"/>
    <dgm:cxn modelId="{AE9BF4FA-01B8-4876-8383-CA5B8834C52B}" type="presParOf" srcId="{9A916B99-42FD-4CCC-A1CB-63AD2B331798}" destId="{34158F30-6058-4149-AF0F-BF6492FD3AD2}" srcOrd="5" destOrd="0" presId="urn:microsoft.com/office/officeart/2018/2/layout/IconVerticalSolidList"/>
    <dgm:cxn modelId="{DF9D24DA-CD9E-47C6-85FD-F9FBDA07060B}" type="presParOf" srcId="{9A916B99-42FD-4CCC-A1CB-63AD2B331798}" destId="{C186DC06-B318-49E8-A962-6FA26FBFE56A}" srcOrd="6" destOrd="0" presId="urn:microsoft.com/office/officeart/2018/2/layout/IconVerticalSolidList"/>
    <dgm:cxn modelId="{94A9D207-94FD-4BD7-9070-16E5852431B4}" type="presParOf" srcId="{C186DC06-B318-49E8-A962-6FA26FBFE56A}" destId="{98E3B6ED-F8E1-41BB-9105-A3795BB9F45E}" srcOrd="0" destOrd="0" presId="urn:microsoft.com/office/officeart/2018/2/layout/IconVerticalSolidList"/>
    <dgm:cxn modelId="{9B16E04C-2E38-4288-A011-D94BCC545728}" type="presParOf" srcId="{C186DC06-B318-49E8-A962-6FA26FBFE56A}" destId="{D1D7B721-1271-4358-A5AB-AF89CEE8CBF7}" srcOrd="1" destOrd="0" presId="urn:microsoft.com/office/officeart/2018/2/layout/IconVerticalSolidList"/>
    <dgm:cxn modelId="{80997DAC-5749-45BF-A95E-CC739C8E582C}" type="presParOf" srcId="{C186DC06-B318-49E8-A962-6FA26FBFE56A}" destId="{AD903245-B122-4A17-9BC5-CBF5A0DFE85E}" srcOrd="2" destOrd="0" presId="urn:microsoft.com/office/officeart/2018/2/layout/IconVerticalSolidList"/>
    <dgm:cxn modelId="{DE18712F-32DC-46D0-925A-D699D3756AEF}" type="presParOf" srcId="{C186DC06-B318-49E8-A962-6FA26FBFE56A}" destId="{0976AE92-F5C3-4C60-8085-41CF3C60EAE5}" srcOrd="3" destOrd="0" presId="urn:microsoft.com/office/officeart/2018/2/layout/IconVerticalSolidList"/>
    <dgm:cxn modelId="{A993D4EC-D692-4F91-BE3F-A662388E117F}" type="presParOf" srcId="{9A916B99-42FD-4CCC-A1CB-63AD2B331798}" destId="{3E6A57D1-D912-4437-A856-AB39A1F74945}" srcOrd="7" destOrd="0" presId="urn:microsoft.com/office/officeart/2018/2/layout/IconVerticalSolidList"/>
    <dgm:cxn modelId="{8566000E-88E4-42F2-8666-41FDFB29C983}" type="presParOf" srcId="{9A916B99-42FD-4CCC-A1CB-63AD2B331798}" destId="{7F4C4F25-7FEC-4F2B-B629-00E1095FB43A}" srcOrd="8" destOrd="0" presId="urn:microsoft.com/office/officeart/2018/2/layout/IconVerticalSolidList"/>
    <dgm:cxn modelId="{07AF696C-F9C3-496D-A7AC-F48C67A31A7A}" type="presParOf" srcId="{7F4C4F25-7FEC-4F2B-B629-00E1095FB43A}" destId="{91243328-799F-46B1-82EB-46D70169C75F}" srcOrd="0" destOrd="0" presId="urn:microsoft.com/office/officeart/2018/2/layout/IconVerticalSolidList"/>
    <dgm:cxn modelId="{FDDE8021-6A00-4C52-A412-E5794E172F03}" type="presParOf" srcId="{7F4C4F25-7FEC-4F2B-B629-00E1095FB43A}" destId="{9542CC7C-DD4A-40FD-97F1-CD0DC1A0D24E}" srcOrd="1" destOrd="0" presId="urn:microsoft.com/office/officeart/2018/2/layout/IconVerticalSolidList"/>
    <dgm:cxn modelId="{69602C17-B580-4216-A80D-5B07F28D688C}" type="presParOf" srcId="{7F4C4F25-7FEC-4F2B-B629-00E1095FB43A}" destId="{1FEBFC23-D3C8-4304-82BA-86B7BC7DF642}" srcOrd="2" destOrd="0" presId="urn:microsoft.com/office/officeart/2018/2/layout/IconVerticalSolidList"/>
    <dgm:cxn modelId="{548C7961-223D-4972-9353-F926781F516D}" type="presParOf" srcId="{7F4C4F25-7FEC-4F2B-B629-00E1095FB43A}" destId="{9C7B2567-B61D-4FB8-8749-F8CF244F37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7E813-C941-42BB-AA18-8E143C40B1EF}">
      <dsp:nvSpPr>
        <dsp:cNvPr id="0" name=""/>
        <dsp:cNvSpPr/>
      </dsp:nvSpPr>
      <dsp:spPr>
        <a:xfrm>
          <a:off x="0" y="3175"/>
          <a:ext cx="6392826" cy="676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B3651-4BA0-4879-9FBE-B613DA28BCC7}">
      <dsp:nvSpPr>
        <dsp:cNvPr id="0" name=""/>
        <dsp:cNvSpPr/>
      </dsp:nvSpPr>
      <dsp:spPr>
        <a:xfrm>
          <a:off x="204573" y="155336"/>
          <a:ext cx="371951" cy="371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7C268-1CDF-447F-8A34-98F21B98412D}">
      <dsp:nvSpPr>
        <dsp:cNvPr id="0" name=""/>
        <dsp:cNvSpPr/>
      </dsp:nvSpPr>
      <dsp:spPr>
        <a:xfrm>
          <a:off x="781097" y="3175"/>
          <a:ext cx="5611728" cy="676275"/>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71572" tIns="71572" rIns="71572" bIns="71572" numCol="1" spcCol="1270" anchor="ctr" anchorCtr="0">
          <a:noAutofit/>
        </a:bodyPr>
        <a:lstStyle/>
        <a:p>
          <a:pPr marL="0" lvl="0" indent="0" algn="l" defTabSz="1066800">
            <a:lnSpc>
              <a:spcPct val="100000"/>
            </a:lnSpc>
            <a:spcBef>
              <a:spcPct val="0"/>
            </a:spcBef>
            <a:spcAft>
              <a:spcPct val="35000"/>
            </a:spcAft>
            <a:buNone/>
          </a:pPr>
          <a:r>
            <a:rPr lang="tr-TR" sz="2400" b="1" kern="1200" dirty="0">
              <a:solidFill>
                <a:schemeClr val="bg1"/>
              </a:solidFill>
            </a:rPr>
            <a:t>Programın Amacı, Kapsamı, Öncelikleri  </a:t>
          </a:r>
        </a:p>
      </dsp:txBody>
      <dsp:txXfrm>
        <a:off x="781097" y="3175"/>
        <a:ext cx="5611728" cy="676275"/>
      </dsp:txXfrm>
    </dsp:sp>
    <dsp:sp modelId="{CCF17D3C-D121-47E1-A628-DD9144C89F11}">
      <dsp:nvSpPr>
        <dsp:cNvPr id="0" name=""/>
        <dsp:cNvSpPr/>
      </dsp:nvSpPr>
      <dsp:spPr>
        <a:xfrm>
          <a:off x="0" y="848518"/>
          <a:ext cx="6392826" cy="676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04F5E-6687-4A6B-BB72-79D6DB650223}">
      <dsp:nvSpPr>
        <dsp:cNvPr id="0" name=""/>
        <dsp:cNvSpPr/>
      </dsp:nvSpPr>
      <dsp:spPr>
        <a:xfrm>
          <a:off x="204573" y="1000680"/>
          <a:ext cx="371951" cy="371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B85BA-18B7-477C-83E6-5AB7BE8FE54D}">
      <dsp:nvSpPr>
        <dsp:cNvPr id="0" name=""/>
        <dsp:cNvSpPr/>
      </dsp:nvSpPr>
      <dsp:spPr>
        <a:xfrm>
          <a:off x="781097" y="848518"/>
          <a:ext cx="5611728" cy="676275"/>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71572" tIns="71572" rIns="71572" bIns="71572" numCol="1" spcCol="1270" anchor="ctr" anchorCtr="0">
          <a:noAutofit/>
        </a:bodyPr>
        <a:lstStyle/>
        <a:p>
          <a:pPr marL="0" lvl="0" indent="0" algn="l" defTabSz="1066800">
            <a:lnSpc>
              <a:spcPct val="100000"/>
            </a:lnSpc>
            <a:spcBef>
              <a:spcPct val="0"/>
            </a:spcBef>
            <a:spcAft>
              <a:spcPct val="35000"/>
            </a:spcAft>
            <a:buNone/>
          </a:pPr>
          <a:r>
            <a:rPr lang="tr-TR" sz="2400" b="1" kern="1200" dirty="0">
              <a:solidFill>
                <a:schemeClr val="bg1"/>
              </a:solidFill>
            </a:rPr>
            <a:t>Program Bütçesi ve Destek Miktarı</a:t>
          </a:r>
        </a:p>
      </dsp:txBody>
      <dsp:txXfrm>
        <a:off x="781097" y="848518"/>
        <a:ext cx="5611728" cy="676275"/>
      </dsp:txXfrm>
    </dsp:sp>
    <dsp:sp modelId="{500EBEC1-27BE-4A6C-AB4B-3C60BF29FCDB}">
      <dsp:nvSpPr>
        <dsp:cNvPr id="0" name=""/>
        <dsp:cNvSpPr/>
      </dsp:nvSpPr>
      <dsp:spPr>
        <a:xfrm>
          <a:off x="0" y="1693862"/>
          <a:ext cx="6392826" cy="676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EAC0F-6AE3-4EF1-B752-F30294516E54}">
      <dsp:nvSpPr>
        <dsp:cNvPr id="0" name=""/>
        <dsp:cNvSpPr/>
      </dsp:nvSpPr>
      <dsp:spPr>
        <a:xfrm>
          <a:off x="204573" y="1846024"/>
          <a:ext cx="371951" cy="371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63719-CEAE-498A-AC71-85456FB8ED9B}">
      <dsp:nvSpPr>
        <dsp:cNvPr id="0" name=""/>
        <dsp:cNvSpPr/>
      </dsp:nvSpPr>
      <dsp:spPr>
        <a:xfrm>
          <a:off x="781097" y="1693862"/>
          <a:ext cx="5611728" cy="676275"/>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71572" tIns="71572" rIns="71572" bIns="71572" numCol="1" spcCol="1270" anchor="ctr" anchorCtr="0">
          <a:noAutofit/>
        </a:bodyPr>
        <a:lstStyle/>
        <a:p>
          <a:pPr marL="0" lvl="0" indent="0" algn="l" defTabSz="1066800">
            <a:lnSpc>
              <a:spcPct val="100000"/>
            </a:lnSpc>
            <a:spcBef>
              <a:spcPct val="0"/>
            </a:spcBef>
            <a:spcAft>
              <a:spcPct val="35000"/>
            </a:spcAft>
            <a:buNone/>
          </a:pPr>
          <a:r>
            <a:rPr lang="tr-TR" sz="2400" b="1" kern="1200" dirty="0">
              <a:solidFill>
                <a:schemeClr val="bg1"/>
              </a:solidFill>
            </a:rPr>
            <a:t>Başvuru Sahipleri, Başvuru Sayısı</a:t>
          </a:r>
        </a:p>
      </dsp:txBody>
      <dsp:txXfrm>
        <a:off x="781097" y="1693862"/>
        <a:ext cx="5611728" cy="676275"/>
      </dsp:txXfrm>
    </dsp:sp>
    <dsp:sp modelId="{98E3B6ED-F8E1-41BB-9105-A3795BB9F45E}">
      <dsp:nvSpPr>
        <dsp:cNvPr id="0" name=""/>
        <dsp:cNvSpPr/>
      </dsp:nvSpPr>
      <dsp:spPr>
        <a:xfrm>
          <a:off x="0" y="2539206"/>
          <a:ext cx="6392826" cy="676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7B721-1271-4358-A5AB-AF89CEE8CBF7}">
      <dsp:nvSpPr>
        <dsp:cNvPr id="0" name=""/>
        <dsp:cNvSpPr/>
      </dsp:nvSpPr>
      <dsp:spPr>
        <a:xfrm>
          <a:off x="204573" y="2691368"/>
          <a:ext cx="371951" cy="3719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6AE92-F5C3-4C60-8085-41CF3C60EAE5}">
      <dsp:nvSpPr>
        <dsp:cNvPr id="0" name=""/>
        <dsp:cNvSpPr/>
      </dsp:nvSpPr>
      <dsp:spPr>
        <a:xfrm>
          <a:off x="781097" y="2539206"/>
          <a:ext cx="5611728" cy="676275"/>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71572" tIns="71572" rIns="71572" bIns="71572" numCol="1" spcCol="1270" anchor="ctr" anchorCtr="0">
          <a:noAutofit/>
        </a:bodyPr>
        <a:lstStyle/>
        <a:p>
          <a:pPr marL="0" lvl="0" indent="0" algn="l" defTabSz="1066800">
            <a:lnSpc>
              <a:spcPct val="100000"/>
            </a:lnSpc>
            <a:spcBef>
              <a:spcPct val="0"/>
            </a:spcBef>
            <a:spcAft>
              <a:spcPct val="35000"/>
            </a:spcAft>
            <a:buNone/>
          </a:pPr>
          <a:r>
            <a:rPr lang="tr-TR" sz="2400" b="1" kern="1200" dirty="0">
              <a:solidFill>
                <a:schemeClr val="bg1"/>
              </a:solidFill>
            </a:rPr>
            <a:t>Başvuru Şekli ve Yapılacak İşlemler </a:t>
          </a:r>
          <a:endParaRPr lang="tr-TR" sz="2400" kern="1200" dirty="0">
            <a:solidFill>
              <a:schemeClr val="bg1"/>
            </a:solidFill>
          </a:endParaRPr>
        </a:p>
      </dsp:txBody>
      <dsp:txXfrm>
        <a:off x="781097" y="2539206"/>
        <a:ext cx="5611728" cy="676275"/>
      </dsp:txXfrm>
    </dsp:sp>
    <dsp:sp modelId="{91243328-799F-46B1-82EB-46D70169C75F}">
      <dsp:nvSpPr>
        <dsp:cNvPr id="0" name=""/>
        <dsp:cNvSpPr/>
      </dsp:nvSpPr>
      <dsp:spPr>
        <a:xfrm>
          <a:off x="0" y="3384550"/>
          <a:ext cx="6392826" cy="676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2CC7C-DD4A-40FD-97F1-CD0DC1A0D24E}">
      <dsp:nvSpPr>
        <dsp:cNvPr id="0" name=""/>
        <dsp:cNvSpPr/>
      </dsp:nvSpPr>
      <dsp:spPr>
        <a:xfrm>
          <a:off x="204573" y="3536711"/>
          <a:ext cx="371951" cy="3719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B2567-B61D-4FB8-8749-F8CF244F3705}">
      <dsp:nvSpPr>
        <dsp:cNvPr id="0" name=""/>
        <dsp:cNvSpPr/>
      </dsp:nvSpPr>
      <dsp:spPr>
        <a:xfrm>
          <a:off x="781097" y="3384550"/>
          <a:ext cx="5611728" cy="676275"/>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71572" tIns="71572" rIns="71572" bIns="71572" numCol="1" spcCol="1270" anchor="ctr" anchorCtr="0">
          <a:noAutofit/>
        </a:bodyPr>
        <a:lstStyle/>
        <a:p>
          <a:pPr marL="0" lvl="0" indent="0" algn="l" defTabSz="1066800">
            <a:lnSpc>
              <a:spcPct val="100000"/>
            </a:lnSpc>
            <a:spcBef>
              <a:spcPct val="0"/>
            </a:spcBef>
            <a:spcAft>
              <a:spcPct val="35000"/>
            </a:spcAft>
            <a:buNone/>
          </a:pPr>
          <a:r>
            <a:rPr lang="tr-TR" sz="2400" b="1" kern="1200" dirty="0">
              <a:solidFill>
                <a:schemeClr val="bg1"/>
              </a:solidFill>
            </a:rPr>
            <a:t>Değerlendirme Kriterleri, Program Takvimi </a:t>
          </a:r>
        </a:p>
      </dsp:txBody>
      <dsp:txXfrm>
        <a:off x="781097" y="3384550"/>
        <a:ext cx="5611728" cy="6762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738D1-5264-458C-AC9A-E4D0F16CBB4F}" type="datetimeFigureOut">
              <a:rPr lang="tr-TR" smtClean="0"/>
              <a:t>21 Mar 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43190-8E97-451B-ADCC-4A24B25E5152}" type="slidenum">
              <a:rPr lang="tr-TR" smtClean="0"/>
              <a:t>‹#›</a:t>
            </a:fld>
            <a:endParaRPr lang="tr-TR"/>
          </a:p>
        </p:txBody>
      </p:sp>
    </p:spTree>
    <p:extLst>
      <p:ext uri="{BB962C8B-B14F-4D97-AF65-F5344CB8AC3E}">
        <p14:creationId xmlns:p14="http://schemas.microsoft.com/office/powerpoint/2010/main" val="199438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D55FB17-C956-470A-B87F-E68477C8BC4C}" type="datetimeFigureOut">
              <a:rPr lang="tr-TR" smtClean="0"/>
              <a:t>21 Mar 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297899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55FB17-C956-470A-B87F-E68477C8BC4C}" type="datetimeFigureOut">
              <a:rPr lang="tr-TR" smtClean="0"/>
              <a:t>21 Mar 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59271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55FB17-C956-470A-B87F-E68477C8BC4C}" type="datetimeFigureOut">
              <a:rPr lang="tr-TR" smtClean="0"/>
              <a:t>21 Mar 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8573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55FB17-C956-470A-B87F-E68477C8BC4C}" type="datetimeFigureOut">
              <a:rPr lang="tr-TR" smtClean="0"/>
              <a:t>21 Mar 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332729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D55FB17-C956-470A-B87F-E68477C8BC4C}" type="datetimeFigureOut">
              <a:rPr lang="tr-TR" smtClean="0"/>
              <a:t>21 Mar 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84266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D55FB17-C956-470A-B87F-E68477C8BC4C}" type="datetimeFigureOut">
              <a:rPr lang="tr-TR" smtClean="0"/>
              <a:t>21 Mar 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265192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D55FB17-C956-470A-B87F-E68477C8BC4C}" type="datetimeFigureOut">
              <a:rPr lang="tr-TR" smtClean="0"/>
              <a:t>21 Mar 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77345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D55FB17-C956-470A-B87F-E68477C8BC4C}" type="datetimeFigureOut">
              <a:rPr lang="tr-TR" smtClean="0"/>
              <a:t>21 Mar 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82924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5FB17-C956-470A-B87F-E68477C8BC4C}" type="datetimeFigureOut">
              <a:rPr lang="tr-TR" smtClean="0"/>
              <a:t>21 Mar 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156053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D55FB17-C956-470A-B87F-E68477C8BC4C}" type="datetimeFigureOut">
              <a:rPr lang="tr-TR" smtClean="0"/>
              <a:t>21 Mar 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299030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D55FB17-C956-470A-B87F-E68477C8BC4C}" type="datetimeFigureOut">
              <a:rPr lang="tr-TR" smtClean="0"/>
              <a:t>21 Mar 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F204A-6DCD-4BF3-9EC3-B60716EB3A37}" type="slidenum">
              <a:rPr lang="tr-TR" smtClean="0"/>
              <a:t>‹#›</a:t>
            </a:fld>
            <a:endParaRPr lang="tr-TR"/>
          </a:p>
        </p:txBody>
      </p:sp>
    </p:spTree>
    <p:extLst>
      <p:ext uri="{BB962C8B-B14F-4D97-AF65-F5344CB8AC3E}">
        <p14:creationId xmlns:p14="http://schemas.microsoft.com/office/powerpoint/2010/main" val="242219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5FB17-C956-470A-B87F-E68477C8BC4C}" type="datetimeFigureOut">
              <a:rPr lang="tr-TR" smtClean="0"/>
              <a:t>21 Mar 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F204A-6DCD-4BF3-9EC3-B60716EB3A37}" type="slidenum">
              <a:rPr lang="tr-TR" smtClean="0"/>
              <a:t>‹#›</a:t>
            </a:fld>
            <a:endParaRPr lang="tr-TR"/>
          </a:p>
        </p:txBody>
      </p:sp>
    </p:spTree>
    <p:extLst>
      <p:ext uri="{BB962C8B-B14F-4D97-AF65-F5344CB8AC3E}">
        <p14:creationId xmlns:p14="http://schemas.microsoft.com/office/powerpoint/2010/main" val="3566709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metin, ekran görüntüsü içeren bir resim&#10;&#10;Açıklama otomatik olarak oluşturuldu">
            <a:extLst>
              <a:ext uri="{FF2B5EF4-FFF2-40B4-BE49-F238E27FC236}">
                <a16:creationId xmlns:a16="http://schemas.microsoft.com/office/drawing/2014/main" id="{B911E25E-CCFB-220E-B5C0-1DE814139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467" y="643467"/>
            <a:ext cx="557106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01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5CC0F7F0-E598-F019-DC11-D83B01AB2C3F}"/>
              </a:ext>
            </a:extLst>
          </p:cNvPr>
          <p:cNvSpPr txBox="1">
            <a:spLocks/>
          </p:cNvSpPr>
          <p:nvPr/>
        </p:nvSpPr>
        <p:spPr>
          <a:xfrm>
            <a:off x="2665714" y="1567467"/>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5 Dikdörtgen">
            <a:extLst>
              <a:ext uri="{FF2B5EF4-FFF2-40B4-BE49-F238E27FC236}">
                <a16:creationId xmlns:a16="http://schemas.microsoft.com/office/drawing/2014/main" id="{C32F9BAB-F4D0-959C-DD6B-2EBA7BF23D7D}"/>
              </a:ext>
            </a:extLst>
          </p:cNvPr>
          <p:cNvSpPr/>
          <p:nvPr/>
        </p:nvSpPr>
        <p:spPr>
          <a:xfrm>
            <a:off x="2460341" y="1527035"/>
            <a:ext cx="5904656" cy="5078313"/>
          </a:xfrm>
          <a:prstGeom prst="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tr-TR" b="1" u="sng" dirty="0"/>
              <a:t>Uygun Başvuru Sahipleri</a:t>
            </a:r>
            <a:endParaRPr lang="tr-TR" dirty="0"/>
          </a:p>
          <a:p>
            <a:pPr marL="285750" lvl="0" indent="-285750">
              <a:buFont typeface="Arial" panose="020B0604020202020204" pitchFamily="34" charset="0"/>
              <a:buChar char="•"/>
            </a:pPr>
            <a:r>
              <a:rPr lang="tr-TR" dirty="0"/>
              <a:t>Kamu Kurum ve Kuruluşları</a:t>
            </a:r>
          </a:p>
          <a:p>
            <a:pPr marL="285750" lvl="0" indent="-285750">
              <a:buFont typeface="Arial" panose="020B0604020202020204" pitchFamily="34" charset="0"/>
              <a:buChar char="•"/>
            </a:pPr>
            <a:r>
              <a:rPr lang="tr-TR" dirty="0"/>
              <a:t>Kamu Kurumu Niteliğindeki Meslek Kuruluşları</a:t>
            </a:r>
          </a:p>
          <a:p>
            <a:pPr marL="285750" indent="-285750">
              <a:buFont typeface="Arial" panose="020B0604020202020204" pitchFamily="34" charset="0"/>
              <a:buChar char="•"/>
            </a:pPr>
            <a:r>
              <a:rPr lang="tr-TR" dirty="0"/>
              <a:t>Yerel Yönetimler (İl Özel İdareleri, Belediye Başkanlıkları, Büyükşehir Belediyesi Daire Başkanlıkları, Köy Muhtarlıkları) </a:t>
            </a:r>
          </a:p>
          <a:p>
            <a:pPr marL="285750" lvl="0" indent="-285750">
              <a:buFont typeface="Arial" panose="020B0604020202020204" pitchFamily="34" charset="0"/>
              <a:buChar char="•"/>
            </a:pPr>
            <a:r>
              <a:rPr lang="tr-TR" dirty="0"/>
              <a:t>Birlikler (Tarımsal Üretici Birlikleri, Mahalli İdare Birlikleri vb.)</a:t>
            </a:r>
          </a:p>
          <a:p>
            <a:pPr marL="285750" lvl="0" indent="-285750">
              <a:buFont typeface="Arial" panose="020B0604020202020204" pitchFamily="34" charset="0"/>
              <a:buChar char="•"/>
            </a:pPr>
            <a:r>
              <a:rPr lang="tr-TR" dirty="0"/>
              <a:t>Kooperatifler</a:t>
            </a:r>
          </a:p>
          <a:p>
            <a:pPr marL="285750" lvl="0" indent="-285750">
              <a:buFont typeface="Arial" panose="020B0604020202020204" pitchFamily="34" charset="0"/>
              <a:buChar char="•"/>
            </a:pPr>
            <a:r>
              <a:rPr lang="tr-TR" dirty="0"/>
              <a:t>Sivil Toplum Kuruluşları</a:t>
            </a:r>
          </a:p>
          <a:p>
            <a:pPr marL="285750" lvl="0" indent="-285750">
              <a:buFont typeface="Arial" panose="020B0604020202020204" pitchFamily="34" charset="0"/>
              <a:buChar char="•"/>
            </a:pPr>
            <a:r>
              <a:rPr lang="tr-TR" dirty="0"/>
              <a:t>Organize Sanayi Bölgeleri</a:t>
            </a:r>
          </a:p>
          <a:p>
            <a:pPr marL="285750" lvl="0" indent="-285750">
              <a:buFont typeface="Arial" panose="020B0604020202020204" pitchFamily="34" charset="0"/>
              <a:buChar char="•"/>
            </a:pPr>
            <a:r>
              <a:rPr lang="tr-TR" dirty="0"/>
              <a:t>Sanayi Siteleri</a:t>
            </a:r>
          </a:p>
          <a:p>
            <a:pPr marL="285750" lvl="0" indent="-285750">
              <a:buFont typeface="Arial" panose="020B0604020202020204" pitchFamily="34" charset="0"/>
              <a:buChar char="•"/>
            </a:pPr>
            <a:r>
              <a:rPr lang="tr-TR" dirty="0"/>
              <a:t>Serbest Bölge İşleticileri</a:t>
            </a:r>
          </a:p>
          <a:p>
            <a:pPr marL="285750" lvl="0" indent="-285750">
              <a:buFont typeface="Arial" panose="020B0604020202020204" pitchFamily="34" charset="0"/>
              <a:buChar char="•"/>
            </a:pPr>
            <a:r>
              <a:rPr lang="tr-TR" dirty="0"/>
              <a:t>Teknoloji Transfer Ofisi Şirketleri</a:t>
            </a:r>
          </a:p>
          <a:p>
            <a:pPr marL="285750" lvl="0" indent="-285750">
              <a:buFont typeface="Arial" panose="020B0604020202020204" pitchFamily="34" charset="0"/>
              <a:buChar char="•"/>
            </a:pPr>
            <a:r>
              <a:rPr lang="tr-TR" dirty="0"/>
              <a:t>Teknoloji Geliştirme Bölgesi Yönetici Şirketi</a:t>
            </a:r>
          </a:p>
          <a:p>
            <a:pPr marL="285750" lvl="0" indent="-285750">
              <a:buFont typeface="Arial" panose="020B0604020202020204" pitchFamily="34" charset="0"/>
              <a:buChar char="•"/>
            </a:pPr>
            <a:r>
              <a:rPr lang="tr-TR" dirty="0"/>
              <a:t>Endüstri Bölgesi Yönetici Şirketi</a:t>
            </a:r>
          </a:p>
          <a:p>
            <a:pPr marL="285750" lvl="0" indent="-285750">
              <a:buFont typeface="Arial" panose="020B0604020202020204" pitchFamily="34" charset="0"/>
              <a:buChar char="•"/>
            </a:pPr>
            <a:r>
              <a:rPr lang="tr-TR" dirty="0"/>
              <a:t>İş Geliştirme Merkezi Yönetici Şirketi </a:t>
            </a:r>
          </a:p>
          <a:p>
            <a:pPr marL="285750" lvl="0" indent="-285750">
              <a:buFont typeface="Arial" panose="020B0604020202020204" pitchFamily="34" charset="0"/>
              <a:buChar char="•"/>
            </a:pPr>
            <a:r>
              <a:rPr lang="tr-TR" b="1" dirty="0">
                <a:solidFill>
                  <a:srgbClr val="FF0000"/>
                </a:solidFill>
              </a:rPr>
              <a:t>Kar amacı güden diğer gerçek veya tüzel kişiler</a:t>
            </a:r>
          </a:p>
        </p:txBody>
      </p:sp>
      <p:sp>
        <p:nvSpPr>
          <p:cNvPr id="5" name="9 Dikdörtgen">
            <a:extLst>
              <a:ext uri="{FF2B5EF4-FFF2-40B4-BE49-F238E27FC236}">
                <a16:creationId xmlns:a16="http://schemas.microsoft.com/office/drawing/2014/main" id="{7D442AC9-671B-D82D-9A1A-9B6E8A5D6332}"/>
              </a:ext>
            </a:extLst>
          </p:cNvPr>
          <p:cNvSpPr/>
          <p:nvPr/>
        </p:nvSpPr>
        <p:spPr>
          <a:xfrm>
            <a:off x="8596974" y="2256966"/>
            <a:ext cx="2448272" cy="1200329"/>
          </a:xfrm>
          <a:prstGeom prst="rect">
            <a:avLst/>
          </a:prstGeom>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dirty="0"/>
              <a:t>Tüm başvuru sahipleri her başvuru döneminde </a:t>
            </a:r>
            <a:r>
              <a:rPr lang="tr-TR" b="1" dirty="0">
                <a:solidFill>
                  <a:srgbClr val="FF0000"/>
                </a:solidFill>
              </a:rPr>
              <a:t>en fazla 2 adet proje sunabilir.</a:t>
            </a:r>
            <a:endParaRPr lang="tr-TR" dirty="0"/>
          </a:p>
        </p:txBody>
      </p:sp>
      <p:sp>
        <p:nvSpPr>
          <p:cNvPr id="6" name="9 Dikdörtgen">
            <a:extLst>
              <a:ext uri="{FF2B5EF4-FFF2-40B4-BE49-F238E27FC236}">
                <a16:creationId xmlns:a16="http://schemas.microsoft.com/office/drawing/2014/main" id="{8F97F6AF-EFE7-71D1-7D20-64E74576F622}"/>
              </a:ext>
            </a:extLst>
          </p:cNvPr>
          <p:cNvSpPr/>
          <p:nvPr/>
        </p:nvSpPr>
        <p:spPr>
          <a:xfrm>
            <a:off x="8622230" y="4272442"/>
            <a:ext cx="2448272" cy="1477328"/>
          </a:xfrm>
          <a:prstGeom prst="rect">
            <a:avLst/>
          </a:prstGeom>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ts val="1800"/>
              </a:lnSpc>
              <a:spcBef>
                <a:spcPts val="600"/>
              </a:spcBef>
              <a:spcAft>
                <a:spcPts val="600"/>
              </a:spcAft>
            </a:pPr>
            <a:r>
              <a:rPr lang="tr-TR" dirty="0"/>
              <a:t>Başvuru sahipleri 2023 Yılı Teknik Destek Programı kapsamında </a:t>
            </a:r>
            <a:r>
              <a:rPr lang="tr-TR" b="1" dirty="0">
                <a:solidFill>
                  <a:srgbClr val="FF0000"/>
                </a:solidFill>
              </a:rPr>
              <a:t>toplamda en fazla 1 (bir)  projesi için destek alabilir. </a:t>
            </a:r>
          </a:p>
        </p:txBody>
      </p:sp>
    </p:spTree>
    <p:extLst>
      <p:ext uri="{BB962C8B-B14F-4D97-AF65-F5344CB8AC3E}">
        <p14:creationId xmlns:p14="http://schemas.microsoft.com/office/powerpoint/2010/main" val="323328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6CB25A28-59EB-0C18-1046-1503B8B35DF0}"/>
              </a:ext>
            </a:extLst>
          </p:cNvPr>
          <p:cNvSpPr txBox="1">
            <a:spLocks/>
          </p:cNvSpPr>
          <p:nvPr/>
        </p:nvSpPr>
        <p:spPr>
          <a:xfrm>
            <a:off x="2098331" y="1649547"/>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4" name="Text Box 1">
            <a:extLst>
              <a:ext uri="{FF2B5EF4-FFF2-40B4-BE49-F238E27FC236}">
                <a16:creationId xmlns:a16="http://schemas.microsoft.com/office/drawing/2014/main" id="{6C11E542-BF18-D31C-09B2-BFC67EBB26E6}"/>
              </a:ext>
            </a:extLst>
          </p:cNvPr>
          <p:cNvSpPr txBox="1">
            <a:spLocks noChangeArrowheads="1"/>
          </p:cNvSpPr>
          <p:nvPr/>
        </p:nvSpPr>
        <p:spPr bwMode="auto">
          <a:xfrm>
            <a:off x="2768399" y="2076593"/>
            <a:ext cx="7056158" cy="747383"/>
          </a:xfrm>
          <a:prstGeom prst="rect">
            <a:avLst/>
          </a:prstGeom>
          <a:solidFill>
            <a:schemeClr val="accent5">
              <a:lumMod val="60000"/>
              <a:lumOff val="40000"/>
            </a:schemeClr>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a:t>Teknik Destek Programı kapsamında yararlanıcı kuruluşa </a:t>
            </a:r>
            <a:r>
              <a:rPr lang="tr-TR" b="1" dirty="0"/>
              <a:t>herhangi bir doğrudan mali destek verilmeyecektir.</a:t>
            </a:r>
            <a:endParaRPr lang="tr-TR" b="1" u="sng" dirty="0"/>
          </a:p>
          <a:p>
            <a:endParaRPr lang="tr-TR" dirty="0"/>
          </a:p>
        </p:txBody>
      </p:sp>
      <p:sp>
        <p:nvSpPr>
          <p:cNvPr id="5" name="Text Box 1">
            <a:extLst>
              <a:ext uri="{FF2B5EF4-FFF2-40B4-BE49-F238E27FC236}">
                <a16:creationId xmlns:a16="http://schemas.microsoft.com/office/drawing/2014/main" id="{E868D47A-9973-3558-A692-717B32C476D1}"/>
              </a:ext>
            </a:extLst>
          </p:cNvPr>
          <p:cNvSpPr txBox="1">
            <a:spLocks noChangeArrowheads="1"/>
          </p:cNvSpPr>
          <p:nvPr/>
        </p:nvSpPr>
        <p:spPr bwMode="auto">
          <a:xfrm>
            <a:off x="2745633" y="3071005"/>
            <a:ext cx="7056157" cy="1024704"/>
          </a:xfrm>
          <a:prstGeom prst="rect">
            <a:avLst/>
          </a:prstGeom>
          <a:solidFill>
            <a:schemeClr val="bg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a:t>Teknik desteğin hizmet alımı yoluyla karşılandığı durumda sadece uzman giderleri </a:t>
            </a:r>
            <a:r>
              <a:rPr lang="tr-TR" b="1" dirty="0">
                <a:solidFill>
                  <a:srgbClr val="FF0000"/>
                </a:solidFill>
              </a:rPr>
              <a:t>(uzman temini, yol ve konaklama) </a:t>
            </a:r>
            <a:r>
              <a:rPr lang="tr-TR" dirty="0"/>
              <a:t>hizmet alımı çerçevesinde Ajans tarafından uygun maliyet olarak kabul edilir ve karşılanır. </a:t>
            </a:r>
          </a:p>
        </p:txBody>
      </p:sp>
      <p:sp>
        <p:nvSpPr>
          <p:cNvPr id="6" name="Text Box 1">
            <a:extLst>
              <a:ext uri="{FF2B5EF4-FFF2-40B4-BE49-F238E27FC236}">
                <a16:creationId xmlns:a16="http://schemas.microsoft.com/office/drawing/2014/main" id="{CDEAE282-A00C-EB5F-8CAF-9F88348147F0}"/>
              </a:ext>
            </a:extLst>
          </p:cNvPr>
          <p:cNvSpPr txBox="1">
            <a:spLocks noChangeArrowheads="1"/>
          </p:cNvSpPr>
          <p:nvPr/>
        </p:nvSpPr>
        <p:spPr bwMode="auto">
          <a:xfrm>
            <a:off x="2768764" y="5321285"/>
            <a:ext cx="7055793" cy="1080120"/>
          </a:xfrm>
          <a:prstGeom prst="rect">
            <a:avLst/>
          </a:prstGeom>
          <a:solidFill>
            <a:schemeClr val="accent2">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a:t>Hizmet alımı gerektiren talepler için sunulacak </a:t>
            </a:r>
            <a:r>
              <a:rPr lang="tr-TR" b="1" dirty="0">
                <a:solidFill>
                  <a:srgbClr val="FF0000"/>
                </a:solidFill>
              </a:rPr>
              <a:t>2 adet proforma faturanın</a:t>
            </a:r>
            <a:r>
              <a:rPr lang="tr-TR" dirty="0"/>
              <a:t>, hizmet alımı konusu ile aynı veya benzer alanda faaliyet gösteren firma veya kurumlardan alınmış olması gerekmektedir.</a:t>
            </a:r>
          </a:p>
          <a:p>
            <a:endParaRPr lang="tr-TR" dirty="0"/>
          </a:p>
        </p:txBody>
      </p:sp>
      <p:sp>
        <p:nvSpPr>
          <p:cNvPr id="7" name="Text Box 1">
            <a:extLst>
              <a:ext uri="{FF2B5EF4-FFF2-40B4-BE49-F238E27FC236}">
                <a16:creationId xmlns:a16="http://schemas.microsoft.com/office/drawing/2014/main" id="{04583AB0-9419-A889-55E4-96D17FF0E2E8}"/>
              </a:ext>
            </a:extLst>
          </p:cNvPr>
          <p:cNvSpPr txBox="1">
            <a:spLocks noChangeArrowheads="1"/>
          </p:cNvSpPr>
          <p:nvPr/>
        </p:nvSpPr>
        <p:spPr bwMode="auto">
          <a:xfrm>
            <a:off x="2745634" y="4396307"/>
            <a:ext cx="7056157" cy="656280"/>
          </a:xfrm>
          <a:prstGeom prst="rect">
            <a:avLst/>
          </a:prstGeom>
          <a:solidFill>
            <a:schemeClr val="tx2">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a:t>Danışmanlık hizmetleri kapsamında </a:t>
            </a:r>
            <a:r>
              <a:rPr lang="tr-TR" b="1" dirty="0">
                <a:solidFill>
                  <a:schemeClr val="tx1"/>
                </a:solidFill>
              </a:rPr>
              <a:t>tescil, test, belgelendirme vb. giderler desteklenmeyecektir.</a:t>
            </a:r>
          </a:p>
          <a:p>
            <a:endParaRPr lang="tr-TR" dirty="0"/>
          </a:p>
        </p:txBody>
      </p:sp>
      <p:sp>
        <p:nvSpPr>
          <p:cNvPr id="8" name="13 Dikdörtgen">
            <a:extLst>
              <a:ext uri="{FF2B5EF4-FFF2-40B4-BE49-F238E27FC236}">
                <a16:creationId xmlns:a16="http://schemas.microsoft.com/office/drawing/2014/main" id="{0B5E1963-2CCB-1B72-6FE8-F7D73A8770C3}"/>
              </a:ext>
            </a:extLst>
          </p:cNvPr>
          <p:cNvSpPr/>
          <p:nvPr/>
        </p:nvSpPr>
        <p:spPr>
          <a:xfrm>
            <a:off x="3393706" y="1403074"/>
            <a:ext cx="6048672" cy="523220"/>
          </a:xfrm>
          <a:prstGeom prst="rect">
            <a:avLst/>
          </a:prstGeom>
          <a:noFill/>
        </p:spPr>
        <p:txBody>
          <a:bodyPr wrap="square">
            <a:spAutoFit/>
          </a:bodyPr>
          <a:lstStyle/>
          <a:p>
            <a:pPr algn="ctr"/>
            <a:r>
              <a:rPr lang="tr-TR" sz="2800" b="1" dirty="0"/>
              <a:t>ÖNEMLİ UYARILAR !!!</a:t>
            </a:r>
          </a:p>
        </p:txBody>
      </p:sp>
    </p:spTree>
    <p:extLst>
      <p:ext uri="{BB962C8B-B14F-4D97-AF65-F5344CB8AC3E}">
        <p14:creationId xmlns:p14="http://schemas.microsoft.com/office/powerpoint/2010/main" val="27695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9B800400-AB76-BDE1-028C-8FA7096E5059}"/>
              </a:ext>
            </a:extLst>
          </p:cNvPr>
          <p:cNvSpPr txBox="1">
            <a:spLocks/>
          </p:cNvSpPr>
          <p:nvPr/>
        </p:nvSpPr>
        <p:spPr>
          <a:xfrm>
            <a:off x="2495896" y="1868213"/>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4" name="Text Box 1">
            <a:extLst>
              <a:ext uri="{FF2B5EF4-FFF2-40B4-BE49-F238E27FC236}">
                <a16:creationId xmlns:a16="http://schemas.microsoft.com/office/drawing/2014/main" id="{515EC36D-DC6A-1656-5B15-B07EC127B15A}"/>
              </a:ext>
            </a:extLst>
          </p:cNvPr>
          <p:cNvSpPr txBox="1">
            <a:spLocks noChangeArrowheads="1"/>
          </p:cNvSpPr>
          <p:nvPr/>
        </p:nvSpPr>
        <p:spPr bwMode="auto">
          <a:xfrm>
            <a:off x="1466504" y="2299591"/>
            <a:ext cx="9943618" cy="3744416"/>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ctr"/>
            <a:endParaRPr lang="tr-TR" b="1" u="sng" dirty="0"/>
          </a:p>
          <a:p>
            <a:pPr algn="ctr"/>
            <a:endParaRPr lang="tr-TR" b="1" u="sng" dirty="0"/>
          </a:p>
          <a:p>
            <a:pPr algn="ctr"/>
            <a:r>
              <a:rPr lang="tr-TR" sz="2400" b="1" dirty="0">
                <a:solidFill>
                  <a:schemeClr val="tx1"/>
                </a:solidFill>
              </a:rPr>
              <a:t>BAŞVURUNUZU HAZIRLARKEN LÜTFEN </a:t>
            </a:r>
            <a:r>
              <a:rPr lang="tr-TR" sz="3200" b="1" u="sng" dirty="0">
                <a:solidFill>
                  <a:srgbClr val="FF0000"/>
                </a:solidFill>
              </a:rPr>
              <a:t>BAŞVURU REHBERİNİ</a:t>
            </a:r>
            <a:r>
              <a:rPr lang="tr-TR" sz="3200" b="1" dirty="0">
                <a:solidFill>
                  <a:srgbClr val="FF0000"/>
                </a:solidFill>
              </a:rPr>
              <a:t> </a:t>
            </a:r>
            <a:r>
              <a:rPr lang="tr-TR" sz="2400" b="1" dirty="0">
                <a:solidFill>
                  <a:schemeClr val="tx1"/>
                </a:solidFill>
              </a:rPr>
              <a:t>VE AJANS İNTERNET SİTESİNDEKİ </a:t>
            </a:r>
            <a:r>
              <a:rPr lang="tr-TR" sz="2400" b="1" u="sng" dirty="0">
                <a:solidFill>
                  <a:srgbClr val="FF0000"/>
                </a:solidFill>
              </a:rPr>
              <a:t>PROGRAM SAYFASINI</a:t>
            </a:r>
            <a:r>
              <a:rPr lang="tr-TR" sz="2400" b="1" dirty="0">
                <a:solidFill>
                  <a:srgbClr val="FF0000"/>
                </a:solidFill>
              </a:rPr>
              <a:t> </a:t>
            </a:r>
            <a:r>
              <a:rPr lang="tr-TR" sz="2400" b="1" dirty="0">
                <a:solidFill>
                  <a:schemeClr val="tx1"/>
                </a:solidFill>
              </a:rPr>
              <a:t>DETAYLI OLARAK İNCELEYİNİZ. </a:t>
            </a:r>
          </a:p>
          <a:p>
            <a:pPr algn="ctr"/>
            <a:endParaRPr lang="tr-TR" sz="2400" b="1" dirty="0">
              <a:solidFill>
                <a:srgbClr val="FF0000"/>
              </a:solidFill>
            </a:endParaRPr>
          </a:p>
          <a:p>
            <a:pPr algn="ctr"/>
            <a:r>
              <a:rPr lang="tr-TR" sz="2400" b="1" dirty="0">
                <a:solidFill>
                  <a:schemeClr val="tx1"/>
                </a:solidFill>
              </a:rPr>
              <a:t>BAŞVURU REHBERİNDE PROJENİZİN TABİ OLDUĞU </a:t>
            </a:r>
            <a:r>
              <a:rPr lang="tr-TR" sz="2400" b="1" dirty="0">
                <a:solidFill>
                  <a:srgbClr val="FF0000"/>
                </a:solidFill>
              </a:rPr>
              <a:t>ÖN İNCELEME KRİTERLERİ VE TEKNİK DEĞERLENDİRME TABLOSU</a:t>
            </a:r>
            <a:r>
              <a:rPr lang="tr-TR" sz="2400" b="1" dirty="0">
                <a:solidFill>
                  <a:schemeClr val="tx1"/>
                </a:solidFill>
              </a:rPr>
              <a:t> BULUNMAKTADIR. </a:t>
            </a:r>
          </a:p>
          <a:p>
            <a:endParaRPr lang="tr-TR" b="1" u="sng" dirty="0"/>
          </a:p>
          <a:p>
            <a:endParaRPr lang="tr-TR" b="1" u="sng" dirty="0"/>
          </a:p>
          <a:p>
            <a:endParaRPr lang="tr-TR" b="1" u="sng" dirty="0"/>
          </a:p>
          <a:p>
            <a:endParaRPr lang="tr-TR" dirty="0"/>
          </a:p>
        </p:txBody>
      </p:sp>
      <p:sp>
        <p:nvSpPr>
          <p:cNvPr id="5" name="6 Dikdörtgen">
            <a:extLst>
              <a:ext uri="{FF2B5EF4-FFF2-40B4-BE49-F238E27FC236}">
                <a16:creationId xmlns:a16="http://schemas.microsoft.com/office/drawing/2014/main" id="{45229528-29EB-D031-3CE7-5A317CEAA439}"/>
              </a:ext>
            </a:extLst>
          </p:cNvPr>
          <p:cNvSpPr/>
          <p:nvPr/>
        </p:nvSpPr>
        <p:spPr>
          <a:xfrm>
            <a:off x="3251211" y="1529141"/>
            <a:ext cx="6336704" cy="523220"/>
          </a:xfrm>
          <a:prstGeom prst="rect">
            <a:avLst/>
          </a:prstGeom>
          <a:noFill/>
        </p:spPr>
        <p:txBody>
          <a:bodyPr wrap="square">
            <a:spAutoFit/>
          </a:bodyPr>
          <a:lstStyle/>
          <a:p>
            <a:pPr algn="ctr"/>
            <a:r>
              <a:rPr lang="tr-TR" sz="2800" b="1" dirty="0"/>
              <a:t>ÖNEMLİ UYARILAR !!!</a:t>
            </a:r>
          </a:p>
        </p:txBody>
      </p:sp>
    </p:spTree>
    <p:extLst>
      <p:ext uri="{BB962C8B-B14F-4D97-AF65-F5344CB8AC3E}">
        <p14:creationId xmlns:p14="http://schemas.microsoft.com/office/powerpoint/2010/main" val="279520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477E0966-06D7-8022-C087-24F7C65CDBBF}"/>
              </a:ext>
            </a:extLst>
          </p:cNvPr>
          <p:cNvSpPr txBox="1">
            <a:spLocks/>
          </p:cNvSpPr>
          <p:nvPr/>
        </p:nvSpPr>
        <p:spPr>
          <a:xfrm>
            <a:off x="2217599" y="1619732"/>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14 Metin kutusu">
            <a:extLst>
              <a:ext uri="{FF2B5EF4-FFF2-40B4-BE49-F238E27FC236}">
                <a16:creationId xmlns:a16="http://schemas.microsoft.com/office/drawing/2014/main" id="{78321F09-B266-2C11-6979-21CCE8E943D1}"/>
              </a:ext>
            </a:extLst>
          </p:cNvPr>
          <p:cNvSpPr txBox="1"/>
          <p:nvPr/>
        </p:nvSpPr>
        <p:spPr>
          <a:xfrm>
            <a:off x="2749386" y="2278534"/>
            <a:ext cx="7429552" cy="400110"/>
          </a:xfrm>
          <a:prstGeom prst="rect">
            <a:avLst/>
          </a:prstGeom>
          <a:noFill/>
        </p:spPr>
        <p:txBody>
          <a:bodyPr wrap="square" rtlCol="0">
            <a:spAutoFit/>
          </a:bodyPr>
          <a:lstStyle/>
          <a:p>
            <a:pPr algn="just"/>
            <a:endParaRPr lang="tr-TR" sz="2000" dirty="0"/>
          </a:p>
        </p:txBody>
      </p:sp>
      <p:sp>
        <p:nvSpPr>
          <p:cNvPr id="4" name="8 Dikdörtgen">
            <a:extLst>
              <a:ext uri="{FF2B5EF4-FFF2-40B4-BE49-F238E27FC236}">
                <a16:creationId xmlns:a16="http://schemas.microsoft.com/office/drawing/2014/main" id="{0656FB94-B085-C3F1-76E4-5AC0BFC9E2E6}"/>
              </a:ext>
            </a:extLst>
          </p:cNvPr>
          <p:cNvSpPr/>
          <p:nvPr/>
        </p:nvSpPr>
        <p:spPr>
          <a:xfrm>
            <a:off x="2432854" y="2184800"/>
            <a:ext cx="7704856" cy="1477328"/>
          </a:xfrm>
          <a:prstGeom prst="rect">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marL="0" lvl="1" algn="just">
              <a:buFont typeface="Arial" charset="0"/>
              <a:buNone/>
            </a:pPr>
            <a:r>
              <a:rPr lang="tr-TR" dirty="0"/>
              <a:t>Başvurular, internet ortamında Kalkınma Ajansları Yönetim Sistemi (KAYS)</a:t>
            </a:r>
            <a:r>
              <a:rPr lang="tr-TR" dirty="0">
                <a:solidFill>
                  <a:srgbClr val="C00000"/>
                </a:solidFill>
              </a:rPr>
              <a:t> </a:t>
            </a:r>
            <a:r>
              <a:rPr lang="tr-TR" dirty="0"/>
              <a:t>üzerinden </a:t>
            </a:r>
            <a:r>
              <a:rPr lang="tr-TR" b="1" dirty="0">
                <a:solidFill>
                  <a:srgbClr val="FF0000"/>
                </a:solidFill>
              </a:rPr>
              <a:t>(https://kaysuygulama.sanayi.gov.tr/) </a:t>
            </a:r>
            <a:r>
              <a:rPr lang="tr-TR" dirty="0"/>
              <a:t>çevrimiçi olarak yapılacaktır. </a:t>
            </a:r>
          </a:p>
          <a:p>
            <a:pPr marL="0" lvl="1" algn="just">
              <a:buFont typeface="Arial" charset="0"/>
              <a:buNone/>
            </a:pPr>
            <a:endParaRPr lang="tr-TR" dirty="0"/>
          </a:p>
          <a:p>
            <a:pPr marL="0" lvl="1" algn="just">
              <a:buFont typeface="Arial" charset="0"/>
              <a:buNone/>
            </a:pPr>
            <a:r>
              <a:rPr lang="tr-TR" dirty="0"/>
              <a:t>Başvuru yapabilmek için KAYS’a E-Devlet Kapısı Kimlik Doğrulama Sistemi kullanılarak giriş yapılması gerekmektedir. </a:t>
            </a:r>
          </a:p>
        </p:txBody>
      </p:sp>
      <p:sp>
        <p:nvSpPr>
          <p:cNvPr id="5" name="11 Dikdörtgen">
            <a:extLst>
              <a:ext uri="{FF2B5EF4-FFF2-40B4-BE49-F238E27FC236}">
                <a16:creationId xmlns:a16="http://schemas.microsoft.com/office/drawing/2014/main" id="{25928EBC-5A3F-9BDA-2846-AAB24D183644}"/>
              </a:ext>
            </a:extLst>
          </p:cNvPr>
          <p:cNvSpPr/>
          <p:nvPr/>
        </p:nvSpPr>
        <p:spPr>
          <a:xfrm>
            <a:off x="2864902" y="1408018"/>
            <a:ext cx="6336704" cy="523220"/>
          </a:xfrm>
          <a:prstGeom prst="rect">
            <a:avLst/>
          </a:prstGeom>
          <a:noFill/>
        </p:spPr>
        <p:txBody>
          <a:bodyPr wrap="square">
            <a:spAutoFit/>
          </a:bodyPr>
          <a:lstStyle/>
          <a:p>
            <a:pPr algn="ctr"/>
            <a:r>
              <a:rPr lang="tr-TR" sz="2800" b="1" dirty="0"/>
              <a:t>BAŞVURU ŞEKLİ ve YAPILACAK İŞLEMLER</a:t>
            </a:r>
          </a:p>
        </p:txBody>
      </p:sp>
      <p:sp>
        <p:nvSpPr>
          <p:cNvPr id="6" name="12 Metin kutusu">
            <a:extLst>
              <a:ext uri="{FF2B5EF4-FFF2-40B4-BE49-F238E27FC236}">
                <a16:creationId xmlns:a16="http://schemas.microsoft.com/office/drawing/2014/main" id="{6A3FD68B-1CF7-1D87-49DC-5733C9BF981A}"/>
              </a:ext>
            </a:extLst>
          </p:cNvPr>
          <p:cNvSpPr txBox="1"/>
          <p:nvPr/>
        </p:nvSpPr>
        <p:spPr>
          <a:xfrm>
            <a:off x="2432854" y="4101753"/>
            <a:ext cx="7728336" cy="2308324"/>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tr-TR" dirty="0"/>
              <a:t>KAYS’a giriş yaptıktan sonra;</a:t>
            </a:r>
          </a:p>
          <a:p>
            <a:pPr algn="just"/>
            <a:endParaRPr lang="tr-TR" dirty="0"/>
          </a:p>
          <a:p>
            <a:pPr marL="342900" indent="-342900" algn="just">
              <a:buFont typeface="Arial" pitchFamily="34" charset="0"/>
              <a:buChar char="•"/>
            </a:pPr>
            <a:r>
              <a:rPr lang="tr-TR" dirty="0"/>
              <a:t>Kullanıcı işlemlerinden kaydı yok ise kurumunuzu “tüzel paydaş” olarak ekleyiniz. </a:t>
            </a:r>
          </a:p>
          <a:p>
            <a:pPr marL="342900" indent="-342900" algn="just">
              <a:buFont typeface="Arial" pitchFamily="34" charset="0"/>
              <a:buChar char="•"/>
            </a:pPr>
            <a:r>
              <a:rPr lang="tr-TR" dirty="0"/>
              <a:t>Tüzel paydaş onaylama, kurum ile kullanıcı olarak eşleştirme gibi talepler veya sorularınız için </a:t>
            </a:r>
            <a:r>
              <a:rPr lang="tr-TR" b="1" dirty="0"/>
              <a:t>kdb@oka.org.tr</a:t>
            </a:r>
            <a:r>
              <a:rPr lang="tr-TR" dirty="0"/>
              <a:t> e-posta adresinden bize ulaşabilirsiniz.</a:t>
            </a:r>
          </a:p>
          <a:p>
            <a:pPr marL="342900" indent="-342900" algn="just">
              <a:buFont typeface="Arial" pitchFamily="34" charset="0"/>
              <a:buChar char="•"/>
            </a:pPr>
            <a:r>
              <a:rPr lang="tr-TR" dirty="0"/>
              <a:t>E-posta içeriğinde kullanıcının TC Kimlik numarası, kurum adı, kurum iletişim bilgileri, faaliyete geçtiği tarih ve kurum vergi numarasına yer verilmelidir.</a:t>
            </a:r>
          </a:p>
        </p:txBody>
      </p:sp>
    </p:spTree>
    <p:extLst>
      <p:ext uri="{BB962C8B-B14F-4D97-AF65-F5344CB8AC3E}">
        <p14:creationId xmlns:p14="http://schemas.microsoft.com/office/powerpoint/2010/main" val="91771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FFE90938-1ED8-2F0C-5EB7-4E385131F719}"/>
              </a:ext>
            </a:extLst>
          </p:cNvPr>
          <p:cNvSpPr txBox="1">
            <a:spLocks/>
          </p:cNvSpPr>
          <p:nvPr/>
        </p:nvSpPr>
        <p:spPr>
          <a:xfrm>
            <a:off x="2217599" y="1689306"/>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14 Metin kutusu">
            <a:extLst>
              <a:ext uri="{FF2B5EF4-FFF2-40B4-BE49-F238E27FC236}">
                <a16:creationId xmlns:a16="http://schemas.microsoft.com/office/drawing/2014/main" id="{6383387A-6F18-8D4D-6252-9238FE05BB26}"/>
              </a:ext>
            </a:extLst>
          </p:cNvPr>
          <p:cNvSpPr txBox="1"/>
          <p:nvPr/>
        </p:nvSpPr>
        <p:spPr>
          <a:xfrm>
            <a:off x="2749386" y="2348108"/>
            <a:ext cx="7429552" cy="400110"/>
          </a:xfrm>
          <a:prstGeom prst="rect">
            <a:avLst/>
          </a:prstGeom>
          <a:noFill/>
        </p:spPr>
        <p:txBody>
          <a:bodyPr wrap="square" rtlCol="0">
            <a:spAutoFit/>
          </a:bodyPr>
          <a:lstStyle/>
          <a:p>
            <a:pPr algn="just"/>
            <a:endParaRPr lang="tr-TR" sz="2000" dirty="0"/>
          </a:p>
        </p:txBody>
      </p:sp>
      <p:sp>
        <p:nvSpPr>
          <p:cNvPr id="4" name="Dikdörtgen 3">
            <a:extLst>
              <a:ext uri="{FF2B5EF4-FFF2-40B4-BE49-F238E27FC236}">
                <a16:creationId xmlns:a16="http://schemas.microsoft.com/office/drawing/2014/main" id="{4D75C8A5-1213-204D-BE1D-CE6194BA7B18}"/>
              </a:ext>
            </a:extLst>
          </p:cNvPr>
          <p:cNvSpPr/>
          <p:nvPr/>
        </p:nvSpPr>
        <p:spPr>
          <a:xfrm>
            <a:off x="2432854" y="2788384"/>
            <a:ext cx="2520280" cy="2585323"/>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endParaRPr lang="tr-TR" dirty="0"/>
          </a:p>
          <a:p>
            <a:pPr algn="just"/>
            <a:r>
              <a:rPr lang="tr-TR" dirty="0"/>
              <a:t>KAYS kullanımına dair detaylar için Program Sayfasındaki </a:t>
            </a:r>
            <a:r>
              <a:rPr lang="tr-TR" b="1" dirty="0"/>
              <a:t>Başvuru Hazırlama Sunumu </a:t>
            </a:r>
            <a:r>
              <a:rPr lang="tr-TR" dirty="0"/>
              <a:t>ile </a:t>
            </a:r>
            <a:r>
              <a:rPr lang="tr-TR" b="1" dirty="0"/>
              <a:t>KAYS Kılavuzları </a:t>
            </a:r>
            <a:r>
              <a:rPr lang="tr-TR" dirty="0"/>
              <a:t>incelenebilir.</a:t>
            </a:r>
          </a:p>
          <a:p>
            <a:endParaRPr lang="tr-TR" dirty="0"/>
          </a:p>
          <a:p>
            <a:endParaRPr lang="tr-TR" dirty="0"/>
          </a:p>
        </p:txBody>
      </p:sp>
      <p:sp>
        <p:nvSpPr>
          <p:cNvPr id="5" name="15 Dikdörtgen">
            <a:extLst>
              <a:ext uri="{FF2B5EF4-FFF2-40B4-BE49-F238E27FC236}">
                <a16:creationId xmlns:a16="http://schemas.microsoft.com/office/drawing/2014/main" id="{2416B3CA-2ED9-901D-B0CD-C8DAF9D30D11}"/>
              </a:ext>
            </a:extLst>
          </p:cNvPr>
          <p:cNvSpPr/>
          <p:nvPr/>
        </p:nvSpPr>
        <p:spPr>
          <a:xfrm>
            <a:off x="3044922" y="1408299"/>
            <a:ext cx="6336704" cy="523220"/>
          </a:xfrm>
          <a:prstGeom prst="rect">
            <a:avLst/>
          </a:prstGeom>
          <a:noFill/>
        </p:spPr>
        <p:txBody>
          <a:bodyPr wrap="square">
            <a:spAutoFit/>
          </a:bodyPr>
          <a:lstStyle/>
          <a:p>
            <a:pPr algn="ctr"/>
            <a:r>
              <a:rPr lang="tr-TR" sz="2800" b="1" dirty="0"/>
              <a:t>BAŞVURU ŞEKLİ ve YAPILACAK İŞLEMLER</a:t>
            </a:r>
          </a:p>
        </p:txBody>
      </p:sp>
      <p:pic>
        <p:nvPicPr>
          <p:cNvPr id="6" name="Resim 5">
            <a:extLst>
              <a:ext uri="{FF2B5EF4-FFF2-40B4-BE49-F238E27FC236}">
                <a16:creationId xmlns:a16="http://schemas.microsoft.com/office/drawing/2014/main" id="{1ABA259D-DD9F-DCCE-7E8B-821F3B72EC70}"/>
              </a:ext>
            </a:extLst>
          </p:cNvPr>
          <p:cNvPicPr>
            <a:picLocks noChangeAspect="1"/>
          </p:cNvPicPr>
          <p:nvPr/>
        </p:nvPicPr>
        <p:blipFill>
          <a:blip r:embed="rId3"/>
          <a:stretch>
            <a:fillRect/>
          </a:stretch>
        </p:blipFill>
        <p:spPr>
          <a:xfrm>
            <a:off x="4017030" y="2005829"/>
            <a:ext cx="6446603" cy="584492"/>
          </a:xfrm>
          <a:prstGeom prst="rect">
            <a:avLst/>
          </a:prstGeom>
        </p:spPr>
      </p:pic>
      <p:pic>
        <p:nvPicPr>
          <p:cNvPr id="7" name="Resim 6">
            <a:extLst>
              <a:ext uri="{FF2B5EF4-FFF2-40B4-BE49-F238E27FC236}">
                <a16:creationId xmlns:a16="http://schemas.microsoft.com/office/drawing/2014/main" id="{285E256E-EF9B-5154-C5CA-572707C66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262" y="2744298"/>
            <a:ext cx="3724275" cy="3352800"/>
          </a:xfrm>
          <a:prstGeom prst="rect">
            <a:avLst/>
          </a:prstGeom>
        </p:spPr>
      </p:pic>
    </p:spTree>
    <p:extLst>
      <p:ext uri="{BB962C8B-B14F-4D97-AF65-F5344CB8AC3E}">
        <p14:creationId xmlns:p14="http://schemas.microsoft.com/office/powerpoint/2010/main" val="96227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0B51081F-3321-D326-BC45-4E2010B6487C}"/>
              </a:ext>
            </a:extLst>
          </p:cNvPr>
          <p:cNvSpPr txBox="1">
            <a:spLocks/>
          </p:cNvSpPr>
          <p:nvPr/>
        </p:nvSpPr>
        <p:spPr>
          <a:xfrm>
            <a:off x="2765105" y="1617161"/>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5 Dikdörtgen">
            <a:extLst>
              <a:ext uri="{FF2B5EF4-FFF2-40B4-BE49-F238E27FC236}">
                <a16:creationId xmlns:a16="http://schemas.microsoft.com/office/drawing/2014/main" id="{30F7765B-DA7D-4C15-7956-0AFF62E7B5AE}"/>
              </a:ext>
            </a:extLst>
          </p:cNvPr>
          <p:cNvSpPr/>
          <p:nvPr/>
        </p:nvSpPr>
        <p:spPr>
          <a:xfrm>
            <a:off x="1938129" y="1350906"/>
            <a:ext cx="9720471" cy="738664"/>
          </a:xfrm>
          <a:prstGeom prst="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ctr"/>
            <a:r>
              <a:rPr lang="tr-TR" dirty="0"/>
              <a:t>	</a:t>
            </a:r>
            <a:r>
              <a:rPr lang="tr-TR" sz="2400" b="1" dirty="0">
                <a:solidFill>
                  <a:srgbClr val="FF0000"/>
                </a:solidFill>
              </a:rPr>
              <a:t>Bu kısım teknik destek başvurunuzun en kritik kısmıdır!!!</a:t>
            </a:r>
            <a:endParaRPr lang="tr-TR" b="1" dirty="0">
              <a:solidFill>
                <a:srgbClr val="FF0000"/>
              </a:solidFill>
            </a:endParaRPr>
          </a:p>
          <a:p>
            <a:pPr marL="342900" indent="-342900"/>
            <a:r>
              <a:rPr lang="tr-TR" dirty="0"/>
              <a:t>	</a:t>
            </a:r>
          </a:p>
        </p:txBody>
      </p:sp>
      <p:sp>
        <p:nvSpPr>
          <p:cNvPr id="5" name="9 Dikdörtgen">
            <a:extLst>
              <a:ext uri="{FF2B5EF4-FFF2-40B4-BE49-F238E27FC236}">
                <a16:creationId xmlns:a16="http://schemas.microsoft.com/office/drawing/2014/main" id="{A2A824CF-5E47-6336-BA17-5658FB1CDE12}"/>
              </a:ext>
            </a:extLst>
          </p:cNvPr>
          <p:cNvSpPr/>
          <p:nvPr/>
        </p:nvSpPr>
        <p:spPr>
          <a:xfrm>
            <a:off x="2569769" y="2215002"/>
            <a:ext cx="8208912" cy="923330"/>
          </a:xfrm>
          <a:prstGeom prst="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a:solidFill>
                  <a:schemeClr val="tx1"/>
                </a:solidFill>
              </a:rPr>
              <a:t>Hedef gruplar: </a:t>
            </a:r>
            <a:r>
              <a:rPr lang="tr-TR" dirty="0"/>
              <a:t>Projenin uygulama süreci içerisinde veya tamamlanması ile birlikte proje sonuçlarından doğrudan olumlu fayda sağlayacak olan kişi, grup, kurum ve kuruluşların adları, tahmini sayıları ve seçilme gerekçeleri belirtilir. </a:t>
            </a:r>
            <a:endParaRPr lang="tr-TR" b="1" dirty="0">
              <a:solidFill>
                <a:schemeClr val="tx1"/>
              </a:solidFill>
            </a:endParaRPr>
          </a:p>
        </p:txBody>
      </p:sp>
      <p:sp>
        <p:nvSpPr>
          <p:cNvPr id="6" name="9 Dikdörtgen">
            <a:extLst>
              <a:ext uri="{FF2B5EF4-FFF2-40B4-BE49-F238E27FC236}">
                <a16:creationId xmlns:a16="http://schemas.microsoft.com/office/drawing/2014/main" id="{33442F70-1ACF-EBF9-D2DC-430926AF977D}"/>
              </a:ext>
            </a:extLst>
          </p:cNvPr>
          <p:cNvSpPr/>
          <p:nvPr/>
        </p:nvSpPr>
        <p:spPr>
          <a:xfrm>
            <a:off x="2569769" y="3223114"/>
            <a:ext cx="8208912" cy="923330"/>
          </a:xfrm>
          <a:prstGeom prst="rect">
            <a:avLst/>
          </a:prstGeom>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a:solidFill>
                  <a:schemeClr val="tx1"/>
                </a:solidFill>
              </a:rPr>
              <a:t>Nihai yararlanıcılar: </a:t>
            </a:r>
            <a:r>
              <a:rPr lang="tr-TR" dirty="0"/>
              <a:t>Projenin tamamlanması ile birlikte orta-uzun vadede proje sonuçlarından doğrudan ya da dolaylı fayda sağlayacak olan kişi, grup, kurum ve kuruluşlar belirtilir. </a:t>
            </a:r>
            <a:endParaRPr lang="tr-TR" b="1" dirty="0">
              <a:solidFill>
                <a:schemeClr val="tx1"/>
              </a:solidFill>
            </a:endParaRPr>
          </a:p>
        </p:txBody>
      </p:sp>
      <p:sp>
        <p:nvSpPr>
          <p:cNvPr id="7" name="9 Dikdörtgen">
            <a:extLst>
              <a:ext uri="{FF2B5EF4-FFF2-40B4-BE49-F238E27FC236}">
                <a16:creationId xmlns:a16="http://schemas.microsoft.com/office/drawing/2014/main" id="{F94FAB56-2F26-5A7B-3E8C-EEA53B7D1564}"/>
              </a:ext>
            </a:extLst>
          </p:cNvPr>
          <p:cNvSpPr/>
          <p:nvPr/>
        </p:nvSpPr>
        <p:spPr>
          <a:xfrm>
            <a:off x="2569769" y="4231227"/>
            <a:ext cx="8208912" cy="1200329"/>
          </a:xfrm>
          <a:prstGeom prst="rect">
            <a:avLst/>
          </a:prstGeom>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a:solidFill>
                  <a:schemeClr val="tx1"/>
                </a:solidFill>
              </a:rPr>
              <a:t>Beklenen sonuçlar: </a:t>
            </a:r>
            <a:r>
              <a:rPr lang="tr-TR" dirty="0"/>
              <a:t>Projenin çıktıları ve nihayetinde elde edilecek sonuçlar ayrıntılarıyla açıklanacaktır. Beklenen sonuçlar ile tahmini maliyet arasındaki oranın uyumlu ve tutarlı olması beklenmektedir. </a:t>
            </a:r>
          </a:p>
          <a:p>
            <a:endParaRPr lang="tr-TR" b="1" dirty="0">
              <a:solidFill>
                <a:schemeClr val="tx1"/>
              </a:solidFill>
            </a:endParaRPr>
          </a:p>
        </p:txBody>
      </p:sp>
      <p:sp>
        <p:nvSpPr>
          <p:cNvPr id="8" name="9 Dikdörtgen">
            <a:extLst>
              <a:ext uri="{FF2B5EF4-FFF2-40B4-BE49-F238E27FC236}">
                <a16:creationId xmlns:a16="http://schemas.microsoft.com/office/drawing/2014/main" id="{CE5BAC48-0FD7-CF8F-3CC5-492A9DF4760B}"/>
              </a:ext>
            </a:extLst>
          </p:cNvPr>
          <p:cNvSpPr/>
          <p:nvPr/>
        </p:nvSpPr>
        <p:spPr>
          <a:xfrm>
            <a:off x="2569769" y="5527370"/>
            <a:ext cx="8208912" cy="1200329"/>
          </a:xfrm>
          <a:prstGeom prst="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tr-TR" b="1" dirty="0">
                <a:solidFill>
                  <a:schemeClr val="tx1"/>
                </a:solidFill>
              </a:rPr>
              <a:t>İhtiyacın ortaya çıkmasını sağlayan temel gerekçe: </a:t>
            </a:r>
            <a:r>
              <a:rPr lang="tr-TR" dirty="0"/>
              <a:t>Projenin, hangi sorunu çözmeye yönelik olarak tasarlandığı ve projeye neden ihtiyaç duyulduğu açıklanır. Hedef kitlenin ihtiyaç ve sorunları somut veriler  kullanılarak belirtilir. </a:t>
            </a:r>
          </a:p>
          <a:p>
            <a:r>
              <a:rPr lang="tr-TR" b="1" dirty="0">
                <a:solidFill>
                  <a:schemeClr val="tx1"/>
                </a:solidFill>
              </a:rPr>
              <a:t> </a:t>
            </a:r>
          </a:p>
        </p:txBody>
      </p:sp>
    </p:spTree>
    <p:extLst>
      <p:ext uri="{BB962C8B-B14F-4D97-AF65-F5344CB8AC3E}">
        <p14:creationId xmlns:p14="http://schemas.microsoft.com/office/powerpoint/2010/main" val="72536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C680E316-7D1A-8025-78C9-911797FBEACA}"/>
              </a:ext>
            </a:extLst>
          </p:cNvPr>
          <p:cNvSpPr txBox="1">
            <a:spLocks/>
          </p:cNvSpPr>
          <p:nvPr/>
        </p:nvSpPr>
        <p:spPr>
          <a:xfrm>
            <a:off x="2566323" y="1587346"/>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5 Dikdörtgen">
            <a:extLst>
              <a:ext uri="{FF2B5EF4-FFF2-40B4-BE49-F238E27FC236}">
                <a16:creationId xmlns:a16="http://schemas.microsoft.com/office/drawing/2014/main" id="{7CD8553C-4DD4-EA4A-5CC7-45F6354BE227}"/>
              </a:ext>
            </a:extLst>
          </p:cNvPr>
          <p:cNvSpPr/>
          <p:nvPr/>
        </p:nvSpPr>
        <p:spPr>
          <a:xfrm>
            <a:off x="1789043" y="1393099"/>
            <a:ext cx="9362662" cy="738664"/>
          </a:xfrm>
          <a:prstGeom prst="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ctr"/>
            <a:r>
              <a:rPr lang="tr-TR" sz="2400" b="1" dirty="0">
                <a:solidFill>
                  <a:srgbClr val="FF0000"/>
                </a:solidFill>
              </a:rPr>
              <a:t>Bu kısım teknik destek başvurunuzun en kritik kısmıdır!!!</a:t>
            </a:r>
          </a:p>
          <a:p>
            <a:pPr marL="342900" indent="-342900"/>
            <a:r>
              <a:rPr lang="tr-TR" dirty="0"/>
              <a:t>	</a:t>
            </a:r>
          </a:p>
        </p:txBody>
      </p:sp>
      <p:sp>
        <p:nvSpPr>
          <p:cNvPr id="5" name="9 Dikdörtgen">
            <a:extLst>
              <a:ext uri="{FF2B5EF4-FFF2-40B4-BE49-F238E27FC236}">
                <a16:creationId xmlns:a16="http://schemas.microsoft.com/office/drawing/2014/main" id="{88B6A281-5A13-C186-9CD1-1B6928C519C8}"/>
              </a:ext>
            </a:extLst>
          </p:cNvPr>
          <p:cNvSpPr/>
          <p:nvPr/>
        </p:nvSpPr>
        <p:spPr>
          <a:xfrm>
            <a:off x="2370987" y="2257195"/>
            <a:ext cx="8208912" cy="646331"/>
          </a:xfrm>
          <a:prstGeom prst="rect">
            <a:avLst/>
          </a:prstGeom>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a:solidFill>
                  <a:schemeClr val="tx1"/>
                </a:solidFill>
              </a:rPr>
              <a:t>Başvurunun teknik destek kapsamı ile ilgililiği: </a:t>
            </a:r>
            <a:r>
              <a:rPr lang="tr-TR" dirty="0">
                <a:solidFill>
                  <a:schemeClr val="tx1"/>
                </a:solidFill>
              </a:rPr>
              <a:t>Başvurunun teknik destek programının amacı, kapsamı ve öncelikleri ile ilişkisi kurulur. </a:t>
            </a:r>
          </a:p>
        </p:txBody>
      </p:sp>
      <p:sp>
        <p:nvSpPr>
          <p:cNvPr id="6" name="9 Dikdörtgen">
            <a:extLst>
              <a:ext uri="{FF2B5EF4-FFF2-40B4-BE49-F238E27FC236}">
                <a16:creationId xmlns:a16="http://schemas.microsoft.com/office/drawing/2014/main" id="{3DB0B83B-2184-C2F8-4102-44B0ED7FB818}"/>
              </a:ext>
            </a:extLst>
          </p:cNvPr>
          <p:cNvSpPr/>
          <p:nvPr/>
        </p:nvSpPr>
        <p:spPr>
          <a:xfrm>
            <a:off x="2370987" y="3049283"/>
            <a:ext cx="8208912" cy="923330"/>
          </a:xfrm>
          <a:prstGeom prst="rect">
            <a:avLst/>
          </a:prstGeom>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b="1" dirty="0">
                <a:solidFill>
                  <a:schemeClr val="tx1"/>
                </a:solidFill>
              </a:rPr>
              <a:t>Başvurunun katma değer yaratacak unsurları: </a:t>
            </a:r>
            <a:r>
              <a:rPr lang="tr-TR" dirty="0"/>
              <a:t>Talep edilen teknik desteğin; başvuru sahibi ve (varsa) ortakların kurumsal kapasitesine, bölge kalkınmasına ve diğer ilgili kurumlara katkısı açıklanır. </a:t>
            </a:r>
            <a:endParaRPr lang="tr-TR" b="1" dirty="0">
              <a:solidFill>
                <a:schemeClr val="tx1"/>
              </a:solidFill>
            </a:endParaRPr>
          </a:p>
        </p:txBody>
      </p:sp>
      <p:sp>
        <p:nvSpPr>
          <p:cNvPr id="7" name="9 Dikdörtgen">
            <a:extLst>
              <a:ext uri="{FF2B5EF4-FFF2-40B4-BE49-F238E27FC236}">
                <a16:creationId xmlns:a16="http://schemas.microsoft.com/office/drawing/2014/main" id="{2A785725-C01B-BEA6-C639-850A0296A1AC}"/>
              </a:ext>
            </a:extLst>
          </p:cNvPr>
          <p:cNvSpPr/>
          <p:nvPr/>
        </p:nvSpPr>
        <p:spPr>
          <a:xfrm>
            <a:off x="2370987" y="4057395"/>
            <a:ext cx="8208912" cy="1200329"/>
          </a:xfrm>
          <a:prstGeom prst="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a:solidFill>
                  <a:schemeClr val="tx1"/>
                </a:solidFill>
              </a:rPr>
              <a:t>Beklenen sonuçların hedef gruplar üzerinde sürdürülebilir etkisi ve çarpan etkileri:</a:t>
            </a:r>
          </a:p>
          <a:p>
            <a:pPr algn="just"/>
            <a:r>
              <a:rPr lang="tr-TR" dirty="0"/>
              <a:t>Proje sona erdikten sonra faaliyetlerin kurumsal düzeydeki sürdürülebilirliğinin nasıl sağlanacağı,  proje sonuçlarının tekrarlanma ve yayılma olasılığı anlatılır. </a:t>
            </a:r>
          </a:p>
          <a:p>
            <a:r>
              <a:rPr lang="tr-TR" b="1" dirty="0">
                <a:solidFill>
                  <a:schemeClr val="tx1"/>
                </a:solidFill>
              </a:rPr>
              <a:t>   </a:t>
            </a:r>
          </a:p>
        </p:txBody>
      </p:sp>
      <p:sp>
        <p:nvSpPr>
          <p:cNvPr id="8" name="9 Dikdörtgen">
            <a:extLst>
              <a:ext uri="{FF2B5EF4-FFF2-40B4-BE49-F238E27FC236}">
                <a16:creationId xmlns:a16="http://schemas.microsoft.com/office/drawing/2014/main" id="{6512EC6F-3988-3738-471F-A0EBD713E206}"/>
              </a:ext>
            </a:extLst>
          </p:cNvPr>
          <p:cNvSpPr/>
          <p:nvPr/>
        </p:nvSpPr>
        <p:spPr>
          <a:xfrm>
            <a:off x="2370987" y="5353539"/>
            <a:ext cx="8208912" cy="1477328"/>
          </a:xfrm>
          <a:prstGeom prst="rect">
            <a:avLst/>
          </a:prstGeom>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a:solidFill>
                  <a:schemeClr val="tx1"/>
                </a:solidFill>
              </a:rPr>
              <a:t>Ayni katkılar: </a:t>
            </a:r>
            <a:r>
              <a:rPr lang="tr-TR" dirty="0"/>
              <a:t>Başvuru sahibi veya proje ortağının, teknik destek faaliyetlerinin gerçekleştirilebilmesi için</a:t>
            </a:r>
            <a:r>
              <a:rPr lang="tr-TR" b="1" dirty="0"/>
              <a:t>  </a:t>
            </a:r>
            <a:r>
              <a:rPr lang="tr-TR" dirty="0"/>
              <a:t>sağlayacağı çalışma materyalleri ile eğitim, </a:t>
            </a:r>
            <a:r>
              <a:rPr lang="tr-TR" dirty="0" err="1"/>
              <a:t>çalıştay</a:t>
            </a:r>
            <a:r>
              <a:rPr lang="tr-TR" dirty="0"/>
              <a:t> vb. çalışmaların organizasyonuna ait harcamalar ve gereklilikler gibi ayni katkıların belirtilmesi gerekir. </a:t>
            </a:r>
          </a:p>
          <a:p>
            <a:r>
              <a:rPr lang="tr-TR" b="1" dirty="0">
                <a:solidFill>
                  <a:schemeClr val="tx1"/>
                </a:solidFill>
              </a:rPr>
              <a:t>  </a:t>
            </a:r>
          </a:p>
        </p:txBody>
      </p:sp>
    </p:spTree>
    <p:extLst>
      <p:ext uri="{BB962C8B-B14F-4D97-AF65-F5344CB8AC3E}">
        <p14:creationId xmlns:p14="http://schemas.microsoft.com/office/powerpoint/2010/main" val="61598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330AD280-E672-B48C-A0C9-904025B65B31}"/>
              </a:ext>
            </a:extLst>
          </p:cNvPr>
          <p:cNvSpPr txBox="1">
            <a:spLocks/>
          </p:cNvSpPr>
          <p:nvPr/>
        </p:nvSpPr>
        <p:spPr>
          <a:xfrm>
            <a:off x="2346807" y="1480584"/>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14 Metin kutusu">
            <a:extLst>
              <a:ext uri="{FF2B5EF4-FFF2-40B4-BE49-F238E27FC236}">
                <a16:creationId xmlns:a16="http://schemas.microsoft.com/office/drawing/2014/main" id="{6B45E1D6-3CDD-DF6B-9FA2-17A8CCBFEDFF}"/>
              </a:ext>
            </a:extLst>
          </p:cNvPr>
          <p:cNvSpPr txBox="1"/>
          <p:nvPr/>
        </p:nvSpPr>
        <p:spPr>
          <a:xfrm>
            <a:off x="2922102" y="2199994"/>
            <a:ext cx="7429552" cy="400110"/>
          </a:xfrm>
          <a:prstGeom prst="rect">
            <a:avLst/>
          </a:prstGeom>
          <a:noFill/>
        </p:spPr>
        <p:txBody>
          <a:bodyPr wrap="square" rtlCol="0">
            <a:spAutoFit/>
          </a:bodyPr>
          <a:lstStyle/>
          <a:p>
            <a:pPr algn="just"/>
            <a:endParaRPr lang="tr-TR" sz="2000" dirty="0"/>
          </a:p>
        </p:txBody>
      </p:sp>
      <p:sp>
        <p:nvSpPr>
          <p:cNvPr id="4" name="23 Dikdörtgen">
            <a:extLst>
              <a:ext uri="{FF2B5EF4-FFF2-40B4-BE49-F238E27FC236}">
                <a16:creationId xmlns:a16="http://schemas.microsoft.com/office/drawing/2014/main" id="{D2FCBFFD-A221-8C74-F541-24533ABC5064}"/>
              </a:ext>
            </a:extLst>
          </p:cNvPr>
          <p:cNvSpPr/>
          <p:nvPr/>
        </p:nvSpPr>
        <p:spPr>
          <a:xfrm>
            <a:off x="775252" y="1480584"/>
            <a:ext cx="11052313" cy="646331"/>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dirty="0">
                <a:solidFill>
                  <a:schemeClr val="tx1"/>
                </a:solidFill>
              </a:rPr>
              <a:t>Teknik değerlendirmenin sonunda </a:t>
            </a:r>
            <a:r>
              <a:rPr lang="tr-TR" b="1" dirty="0">
                <a:solidFill>
                  <a:srgbClr val="FF0000"/>
                </a:solidFill>
              </a:rPr>
              <a:t>ilgililik</a:t>
            </a:r>
            <a:r>
              <a:rPr lang="tr-TR" dirty="0">
                <a:solidFill>
                  <a:schemeClr val="tx1"/>
                </a:solidFill>
              </a:rPr>
              <a:t> bölümünden 30 (otuz) üzerinden </a:t>
            </a:r>
            <a:r>
              <a:rPr lang="tr-TR" b="1" dirty="0">
                <a:solidFill>
                  <a:srgbClr val="FF0000"/>
                </a:solidFill>
              </a:rPr>
              <a:t>en az 20 (yirmi)</a:t>
            </a:r>
            <a:r>
              <a:rPr lang="tr-TR" dirty="0">
                <a:solidFill>
                  <a:srgbClr val="FF0000"/>
                </a:solidFill>
              </a:rPr>
              <a:t> </a:t>
            </a:r>
            <a:r>
              <a:rPr lang="tr-TR" dirty="0">
                <a:solidFill>
                  <a:schemeClr val="tx1"/>
                </a:solidFill>
              </a:rPr>
              <a:t>puan , </a:t>
            </a:r>
            <a:r>
              <a:rPr lang="tr-TR" b="1" dirty="0">
                <a:solidFill>
                  <a:srgbClr val="FF0000"/>
                </a:solidFill>
              </a:rPr>
              <a:t>toplamda</a:t>
            </a:r>
            <a:r>
              <a:rPr lang="tr-TR" dirty="0">
                <a:solidFill>
                  <a:schemeClr val="tx1"/>
                </a:solidFill>
              </a:rPr>
              <a:t> ise 100 (yüz) üzerinden </a:t>
            </a:r>
            <a:r>
              <a:rPr lang="tr-TR" b="1" dirty="0">
                <a:solidFill>
                  <a:srgbClr val="FF0000"/>
                </a:solidFill>
              </a:rPr>
              <a:t>70 (yetmiş)</a:t>
            </a:r>
            <a:r>
              <a:rPr lang="tr-TR" dirty="0">
                <a:solidFill>
                  <a:srgbClr val="FF0000"/>
                </a:solidFill>
              </a:rPr>
              <a:t> </a:t>
            </a:r>
            <a:r>
              <a:rPr lang="tr-TR" dirty="0">
                <a:solidFill>
                  <a:schemeClr val="tx1"/>
                </a:solidFill>
              </a:rPr>
              <a:t>ve üzerinde puan alan başvurular başarılı kabul edilecektir. </a:t>
            </a:r>
          </a:p>
        </p:txBody>
      </p:sp>
      <p:graphicFrame>
        <p:nvGraphicFramePr>
          <p:cNvPr id="5" name="Tablo 4">
            <a:extLst>
              <a:ext uri="{FF2B5EF4-FFF2-40B4-BE49-F238E27FC236}">
                <a16:creationId xmlns:a16="http://schemas.microsoft.com/office/drawing/2014/main" id="{64D6DF3D-160F-A296-D7C6-D2A01E8870B0}"/>
              </a:ext>
            </a:extLst>
          </p:cNvPr>
          <p:cNvGraphicFramePr>
            <a:graphicFrameLocks noGrp="1"/>
          </p:cNvGraphicFramePr>
          <p:nvPr>
            <p:extLst>
              <p:ext uri="{D42A27DB-BD31-4B8C-83A1-F6EECF244321}">
                <p14:modId xmlns:p14="http://schemas.microsoft.com/office/powerpoint/2010/main" val="3053988948"/>
              </p:ext>
            </p:extLst>
          </p:nvPr>
        </p:nvGraphicFramePr>
        <p:xfrm>
          <a:off x="775252" y="2298990"/>
          <a:ext cx="11052313" cy="4160919"/>
        </p:xfrm>
        <a:graphic>
          <a:graphicData uri="http://schemas.openxmlformats.org/drawingml/2006/table">
            <a:tbl>
              <a:tblPr firstRow="1" firstCol="1" bandRow="1">
                <a:tableStyleId>{5C22544A-7EE6-4342-B048-85BDC9FD1C3A}</a:tableStyleId>
              </a:tblPr>
              <a:tblGrid>
                <a:gridCol w="1708084">
                  <a:extLst>
                    <a:ext uri="{9D8B030D-6E8A-4147-A177-3AD203B41FA5}">
                      <a16:colId xmlns:a16="http://schemas.microsoft.com/office/drawing/2014/main" val="2076154472"/>
                    </a:ext>
                  </a:extLst>
                </a:gridCol>
                <a:gridCol w="8582569">
                  <a:extLst>
                    <a:ext uri="{9D8B030D-6E8A-4147-A177-3AD203B41FA5}">
                      <a16:colId xmlns:a16="http://schemas.microsoft.com/office/drawing/2014/main" val="2038033043"/>
                    </a:ext>
                  </a:extLst>
                </a:gridCol>
                <a:gridCol w="761660">
                  <a:extLst>
                    <a:ext uri="{9D8B030D-6E8A-4147-A177-3AD203B41FA5}">
                      <a16:colId xmlns:a16="http://schemas.microsoft.com/office/drawing/2014/main" val="3683318488"/>
                    </a:ext>
                  </a:extLst>
                </a:gridCol>
              </a:tblGrid>
              <a:tr h="279485">
                <a:tc>
                  <a:txBody>
                    <a:bodyPr/>
                    <a:lstStyle/>
                    <a:p>
                      <a:pPr algn="just">
                        <a:lnSpc>
                          <a:spcPct val="115000"/>
                        </a:lnSpc>
                        <a:spcAft>
                          <a:spcPts val="0"/>
                        </a:spcAft>
                        <a:tabLst>
                          <a:tab pos="180340" algn="l"/>
                        </a:tabLst>
                      </a:pPr>
                      <a:r>
                        <a:rPr lang="tr-TR" sz="1200">
                          <a:effectLst/>
                        </a:rPr>
                        <a:t>Ölçütler</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tabLst>
                          <a:tab pos="180340" algn="l"/>
                        </a:tabLs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tabLst>
                          <a:tab pos="180340" algn="l"/>
                        </a:tabLst>
                      </a:pPr>
                      <a:r>
                        <a:rPr lang="tr-TR" sz="1200">
                          <a:effectLst/>
                        </a:rPr>
                        <a:t>Puan</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651231"/>
                  </a:ext>
                </a:extLst>
              </a:tr>
              <a:tr h="969936">
                <a:tc>
                  <a:txBody>
                    <a:bodyPr/>
                    <a:lstStyle/>
                    <a:p>
                      <a:pPr algn="just">
                        <a:lnSpc>
                          <a:spcPct val="115000"/>
                        </a:lnSpc>
                        <a:spcAft>
                          <a:spcPts val="0"/>
                        </a:spcAft>
                        <a:tabLst>
                          <a:tab pos="180340" algn="l"/>
                        </a:tabLst>
                      </a:pPr>
                      <a:r>
                        <a:rPr lang="tr-TR" sz="1400">
                          <a:effectLst/>
                        </a:rPr>
                        <a:t>1. İlgililik</a:t>
                      </a:r>
                      <a:endParaRPr lang="tr-T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400" dirty="0">
                          <a:effectLst/>
                        </a:rPr>
                        <a:t>Başvuru, programın amacı ile ne kadar ilgili?</a:t>
                      </a:r>
                    </a:p>
                    <a:p>
                      <a:pPr marL="342900" lvl="0" indent="-342900" algn="just">
                        <a:lnSpc>
                          <a:spcPct val="115000"/>
                        </a:lnSpc>
                        <a:spcAft>
                          <a:spcPts val="0"/>
                        </a:spcAft>
                        <a:buFont typeface="Symbol" panose="05050102010706020507" pitchFamily="18" charset="2"/>
                        <a:buChar char=""/>
                        <a:tabLst>
                          <a:tab pos="180340" algn="l"/>
                        </a:tabLst>
                      </a:pPr>
                      <a:r>
                        <a:rPr lang="tr-TR" sz="1400" dirty="0">
                          <a:effectLst/>
                        </a:rPr>
                        <a:t>Başvuru, programın öncelikleri ile ne kadar ilgili?</a:t>
                      </a:r>
                    </a:p>
                    <a:p>
                      <a:pPr marL="342900" lvl="0" indent="-342900" algn="just">
                        <a:lnSpc>
                          <a:spcPct val="115000"/>
                        </a:lnSpc>
                        <a:spcAft>
                          <a:spcPts val="0"/>
                        </a:spcAft>
                        <a:buFont typeface="Symbol" panose="05050102010706020507" pitchFamily="18" charset="2"/>
                        <a:buChar char=""/>
                        <a:tabLst>
                          <a:tab pos="180340" algn="l"/>
                        </a:tabLst>
                      </a:pPr>
                      <a:r>
                        <a:rPr lang="tr-TR" sz="1400" dirty="0">
                          <a:effectLst/>
                        </a:rPr>
                        <a:t>Başvuruda teklif edilen faaliyetler programın kapsamına uygun mu?</a:t>
                      </a:r>
                    </a:p>
                    <a:p>
                      <a:pPr marL="342900" lvl="0" indent="-342900" algn="just">
                        <a:lnSpc>
                          <a:spcPct val="115000"/>
                        </a:lnSpc>
                        <a:spcAft>
                          <a:spcPts val="0"/>
                        </a:spcAft>
                        <a:buFont typeface="Symbol" panose="05050102010706020507" pitchFamily="18" charset="2"/>
                        <a:buChar char=""/>
                        <a:tabLst>
                          <a:tab pos="180340" algn="l"/>
                        </a:tabLst>
                      </a:pPr>
                      <a:r>
                        <a:rPr lang="tr-TR" sz="1400" dirty="0">
                          <a:effectLst/>
                        </a:rPr>
                        <a:t>Talep edilen teknik destek ile başvuru sahibi ve (varsa) ortakların amaç ve hedefleri ne kadar ilgili?</a:t>
                      </a:r>
                      <a:endParaRPr lang="tr-T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400" b="1" dirty="0">
                          <a:effectLst/>
                        </a:rPr>
                        <a:t>30</a:t>
                      </a:r>
                      <a:endParaRPr lang="tr-TR"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0876226"/>
                  </a:ext>
                </a:extLst>
              </a:tr>
              <a:tr h="974066">
                <a:tc>
                  <a:txBody>
                    <a:bodyPr/>
                    <a:lstStyle/>
                    <a:p>
                      <a:pPr algn="just">
                        <a:lnSpc>
                          <a:spcPct val="115000"/>
                        </a:lnSpc>
                        <a:spcAft>
                          <a:spcPts val="0"/>
                        </a:spcAft>
                        <a:tabLst>
                          <a:tab pos="180340" algn="l"/>
                        </a:tabLst>
                      </a:pPr>
                      <a:r>
                        <a:rPr lang="tr-TR" sz="1400" dirty="0">
                          <a:effectLst/>
                        </a:rPr>
                        <a:t>2. Katma Değer</a:t>
                      </a:r>
                      <a:endParaRPr lang="tr-T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400" dirty="0">
                          <a:effectLst/>
                        </a:rPr>
                        <a:t>Talep edilen teknik desteğin; başvuru sahibi ve (varsa) ortakların kurumsal kapasitesine katkısı ne düzeydedir?</a:t>
                      </a:r>
                    </a:p>
                    <a:p>
                      <a:pPr marL="342900" lvl="0" indent="-342900" algn="just">
                        <a:lnSpc>
                          <a:spcPct val="115000"/>
                        </a:lnSpc>
                        <a:spcAft>
                          <a:spcPts val="0"/>
                        </a:spcAft>
                        <a:buFont typeface="Symbol" panose="05050102010706020507" pitchFamily="18" charset="2"/>
                        <a:buChar char=""/>
                        <a:tabLst>
                          <a:tab pos="180340" algn="l"/>
                        </a:tabLst>
                      </a:pPr>
                      <a:r>
                        <a:rPr lang="tr-TR" sz="1400" dirty="0">
                          <a:effectLst/>
                        </a:rPr>
                        <a:t>Talep edilen teknik desteğin bölge kalkınmasına ve diğer ilgili kurumlara katkısı ne düzeydedir?</a:t>
                      </a:r>
                    </a:p>
                    <a:p>
                      <a:pPr marL="342900" lvl="0" indent="-342900" algn="just">
                        <a:lnSpc>
                          <a:spcPct val="115000"/>
                        </a:lnSpc>
                        <a:spcAft>
                          <a:spcPts val="0"/>
                        </a:spcAft>
                        <a:buFont typeface="Symbol" panose="05050102010706020507" pitchFamily="18" charset="2"/>
                        <a:buChar char=""/>
                        <a:tabLst>
                          <a:tab pos="180340" algn="l"/>
                        </a:tabLst>
                      </a:pPr>
                      <a:r>
                        <a:rPr lang="tr-TR" sz="1400" dirty="0">
                          <a:effectLst/>
                        </a:rPr>
                        <a:t>Beklenen sonuçlar ile tahmini maliyet arasındaki oran yeterli mi? </a:t>
                      </a:r>
                      <a:endParaRPr lang="tr-T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400" b="1" dirty="0">
                          <a:effectLst/>
                        </a:rPr>
                        <a:t>30</a:t>
                      </a:r>
                      <a:endParaRPr lang="tr-TR"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2934935"/>
                  </a:ext>
                </a:extLst>
              </a:tr>
              <a:tr h="1164060">
                <a:tc>
                  <a:txBody>
                    <a:bodyPr/>
                    <a:lstStyle/>
                    <a:p>
                      <a:pPr algn="just">
                        <a:lnSpc>
                          <a:spcPct val="115000"/>
                        </a:lnSpc>
                        <a:spcAft>
                          <a:spcPts val="0"/>
                        </a:spcAft>
                        <a:tabLst>
                          <a:tab pos="180340" algn="l"/>
                        </a:tabLst>
                      </a:pPr>
                      <a:r>
                        <a:rPr lang="tr-TR" sz="1400">
                          <a:effectLst/>
                        </a:rPr>
                        <a:t>3. İhtiyaç ve Sorunlar</a:t>
                      </a:r>
                      <a:endParaRPr lang="tr-T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400">
                          <a:effectLst/>
                        </a:rPr>
                        <a:t>Başvuru sahibi ve (varsa) ortakların teknik desteğe ilişkin taleplerinin ihtiyaç analizi yapılmış mıdır?</a:t>
                      </a:r>
                    </a:p>
                    <a:p>
                      <a:pPr marL="342900" lvl="0" indent="-342900" algn="just">
                        <a:lnSpc>
                          <a:spcPct val="115000"/>
                        </a:lnSpc>
                        <a:spcAft>
                          <a:spcPts val="0"/>
                        </a:spcAft>
                        <a:buFont typeface="Symbol" panose="05050102010706020507" pitchFamily="18" charset="2"/>
                        <a:buChar char=""/>
                        <a:tabLst>
                          <a:tab pos="180340" algn="l"/>
                        </a:tabLst>
                      </a:pPr>
                      <a:r>
                        <a:rPr lang="tr-TR" sz="1400">
                          <a:effectLst/>
                        </a:rPr>
                        <a:t>İhtiyaç ve sorunların mevcut durumu ve talep edilen destekle ilişkisi somut bir şekilde tanımlanmış mıdır?</a:t>
                      </a:r>
                    </a:p>
                    <a:p>
                      <a:pPr marL="342900" lvl="0" indent="-342900" algn="just">
                        <a:lnSpc>
                          <a:spcPct val="115000"/>
                        </a:lnSpc>
                        <a:spcAft>
                          <a:spcPts val="0"/>
                        </a:spcAft>
                        <a:buFont typeface="Symbol" panose="05050102010706020507" pitchFamily="18" charset="2"/>
                        <a:buChar char=""/>
                        <a:tabLst>
                          <a:tab pos="180340" algn="l"/>
                        </a:tabLst>
                      </a:pPr>
                      <a:r>
                        <a:rPr lang="tr-TR" sz="1400">
                          <a:effectLst/>
                        </a:rPr>
                        <a:t>Geliştirilmesi planlanan müdahaleler ve yetenekler hedef gruplar ve nihai yararlanıcıların ihtiyaçlarıyla ne kadar uyumlu?</a:t>
                      </a:r>
                      <a:endParaRPr lang="tr-T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400" b="1" dirty="0">
                          <a:effectLst/>
                        </a:rPr>
                        <a:t>20</a:t>
                      </a:r>
                      <a:endParaRPr lang="tr-TR"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5558470"/>
                  </a:ext>
                </a:extLst>
              </a:tr>
              <a:tr h="509032">
                <a:tc>
                  <a:txBody>
                    <a:bodyPr/>
                    <a:lstStyle/>
                    <a:p>
                      <a:pPr algn="just">
                        <a:lnSpc>
                          <a:spcPct val="115000"/>
                        </a:lnSpc>
                        <a:spcAft>
                          <a:spcPts val="0"/>
                        </a:spcAft>
                        <a:tabLst>
                          <a:tab pos="180340" algn="l"/>
                        </a:tabLst>
                      </a:pPr>
                      <a:r>
                        <a:rPr lang="tr-TR" sz="1400">
                          <a:effectLst/>
                        </a:rPr>
                        <a:t>4. Sürdürülebilirlik ve Çarpan Etkisi</a:t>
                      </a:r>
                      <a:endParaRPr lang="tr-T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400">
                          <a:effectLst/>
                        </a:rPr>
                        <a:t>Talep edilen teknik desteğin kurumsal sürdürülebilirliği nasıl sağlanacak?</a:t>
                      </a:r>
                    </a:p>
                    <a:p>
                      <a:pPr marL="342900" lvl="0" indent="-342900" algn="just">
                        <a:lnSpc>
                          <a:spcPct val="115000"/>
                        </a:lnSpc>
                        <a:spcAft>
                          <a:spcPts val="0"/>
                        </a:spcAft>
                        <a:buFont typeface="Symbol" panose="05050102010706020507" pitchFamily="18" charset="2"/>
                        <a:buChar char=""/>
                        <a:tabLst>
                          <a:tab pos="180340" algn="l"/>
                        </a:tabLst>
                      </a:pPr>
                      <a:r>
                        <a:rPr lang="tr-TR" sz="1400">
                          <a:effectLst/>
                        </a:rPr>
                        <a:t>Talep edilen desteğin çarpan etkisi ne düzeyde gerçekleşecektir?</a:t>
                      </a:r>
                      <a:endParaRPr lang="tr-T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400" b="1" dirty="0">
                          <a:effectLst/>
                        </a:rPr>
                        <a:t>20</a:t>
                      </a:r>
                      <a:endParaRPr lang="tr-TR"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5919549"/>
                  </a:ext>
                </a:extLst>
              </a:tr>
              <a:tr h="264340">
                <a:tc>
                  <a:txBody>
                    <a:bodyPr/>
                    <a:lstStyle/>
                    <a:p>
                      <a:pPr algn="just">
                        <a:lnSpc>
                          <a:spcPct val="115000"/>
                        </a:lnSpc>
                        <a:spcAft>
                          <a:spcPts val="0"/>
                        </a:spcAft>
                        <a:tabLst>
                          <a:tab pos="180340" algn="l"/>
                        </a:tabLst>
                      </a:pPr>
                      <a:r>
                        <a:rPr lang="tr-TR" sz="1400">
                          <a:effectLst/>
                        </a:rPr>
                        <a:t> </a:t>
                      </a:r>
                      <a:endParaRPr lang="tr-T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180340" algn="l"/>
                        </a:tabLst>
                      </a:pPr>
                      <a:r>
                        <a:rPr lang="tr-TR" sz="1400" b="1">
                          <a:effectLst/>
                        </a:rPr>
                        <a:t>Toplam</a:t>
                      </a:r>
                      <a:endParaRPr lang="tr-TR"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400" b="1" dirty="0">
                          <a:effectLst/>
                        </a:rPr>
                        <a:t>100</a:t>
                      </a:r>
                      <a:endParaRPr lang="tr-TR"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5703328"/>
                  </a:ext>
                </a:extLst>
              </a:tr>
            </a:tbl>
          </a:graphicData>
        </a:graphic>
      </p:graphicFrame>
    </p:spTree>
    <p:extLst>
      <p:ext uri="{BB962C8B-B14F-4D97-AF65-F5344CB8AC3E}">
        <p14:creationId xmlns:p14="http://schemas.microsoft.com/office/powerpoint/2010/main" val="162174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2B1D1B6F-329F-444A-0A6A-FEDBA5EE0EC3}"/>
              </a:ext>
            </a:extLst>
          </p:cNvPr>
          <p:cNvSpPr txBox="1">
            <a:spLocks/>
          </p:cNvSpPr>
          <p:nvPr/>
        </p:nvSpPr>
        <p:spPr>
          <a:xfrm>
            <a:off x="2476015" y="1401072"/>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9 Dikdörtgen">
            <a:extLst>
              <a:ext uri="{FF2B5EF4-FFF2-40B4-BE49-F238E27FC236}">
                <a16:creationId xmlns:a16="http://schemas.microsoft.com/office/drawing/2014/main" id="{5EF41BD8-B643-BB62-9F27-A7C0FA0E7941}"/>
              </a:ext>
            </a:extLst>
          </p:cNvPr>
          <p:cNvSpPr/>
          <p:nvPr/>
        </p:nvSpPr>
        <p:spPr>
          <a:xfrm>
            <a:off x="2476015" y="1891149"/>
            <a:ext cx="8207760" cy="4524315"/>
          </a:xfrm>
          <a:prstGeom prst="rect">
            <a:avLst/>
          </a:prstGeom>
          <a:solidFill>
            <a:schemeClr val="accent5">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fontAlgn="base">
              <a:buFont typeface="Arial" pitchFamily="34" charset="0"/>
              <a:buChar char="•"/>
            </a:pPr>
            <a:r>
              <a:rPr lang="tr-TR" dirty="0"/>
              <a:t>Başvuru çevrimiçi olarak onaylandıktan sonra, taahhütname e-imza ile imzalanabilmektedir. </a:t>
            </a:r>
          </a:p>
          <a:p>
            <a:pPr algn="just" fontAlgn="base"/>
            <a:endParaRPr lang="tr-TR" dirty="0"/>
          </a:p>
          <a:p>
            <a:pPr marL="285750" indent="-285750" algn="just" fontAlgn="base">
              <a:buFont typeface="Arial" pitchFamily="34" charset="0"/>
              <a:buChar char="•"/>
            </a:pPr>
            <a:r>
              <a:rPr lang="tr-TR" dirty="0"/>
              <a:t>Taahhütnamenin e-imza ile imzalanamadığı hallerde, taahhütnamenin başvuru sahibi tarafından ıslak imzalı olarak </a:t>
            </a:r>
            <a:r>
              <a:rPr lang="tr-TR" b="1" dirty="0"/>
              <a:t>elden teslim veya posta yoluyla</a:t>
            </a:r>
            <a:r>
              <a:rPr lang="tr-TR" dirty="0"/>
              <a:t> teslim edilmesi gereklidir. </a:t>
            </a:r>
          </a:p>
          <a:p>
            <a:pPr algn="just" fontAlgn="base"/>
            <a:endParaRPr lang="tr-TR" dirty="0"/>
          </a:p>
          <a:p>
            <a:pPr marL="285750" indent="-285750" algn="just" fontAlgn="base">
              <a:buFont typeface="Arial" pitchFamily="34" charset="0"/>
              <a:buChar char="•"/>
            </a:pPr>
            <a:r>
              <a:rPr lang="tr-TR" dirty="0"/>
              <a:t>Taahhütname, başvuru tarihinden itibaren </a:t>
            </a:r>
            <a:r>
              <a:rPr lang="tr-TR" b="1" dirty="0">
                <a:solidFill>
                  <a:schemeClr val="bg1"/>
                </a:solidFill>
              </a:rPr>
              <a:t>en geç 3 iş günü</a:t>
            </a:r>
            <a:r>
              <a:rPr lang="tr-TR" dirty="0">
                <a:solidFill>
                  <a:schemeClr val="bg1"/>
                </a:solidFill>
              </a:rPr>
              <a:t> </a:t>
            </a:r>
            <a:r>
              <a:rPr lang="tr-TR" dirty="0"/>
              <a:t>içerisinde Ajans Genel Sekreterliğine veya Yatırım Destek Ofislerine teslim edilmelidir. </a:t>
            </a:r>
          </a:p>
          <a:p>
            <a:pPr algn="just" fontAlgn="base"/>
            <a:endParaRPr lang="tr-TR" dirty="0"/>
          </a:p>
          <a:p>
            <a:pPr marL="285750" indent="-285750" algn="just" fontAlgn="base">
              <a:buFont typeface="Arial" pitchFamily="34" charset="0"/>
              <a:buChar char="•"/>
            </a:pPr>
            <a:r>
              <a:rPr lang="tr-TR" dirty="0"/>
              <a:t>Zamanında taahhütnamesi iletilmeyen projeler için mazeret kabul edilmez ve bu projeler değerlendirmeye alınmadan reddedilir. </a:t>
            </a:r>
          </a:p>
          <a:p>
            <a:pPr algn="just" fontAlgn="base"/>
            <a:endParaRPr lang="tr-TR" dirty="0"/>
          </a:p>
          <a:p>
            <a:pPr marL="285750" indent="-285750" algn="just" fontAlgn="base">
              <a:buFont typeface="Arial" pitchFamily="34" charset="0"/>
              <a:buChar char="•"/>
            </a:pPr>
            <a:r>
              <a:rPr lang="tr-TR" dirty="0"/>
              <a:t>Başvuru rehberinde detayları verilen destekleyici belgelerin imzalı/kaşeli hallerinin taranarak </a:t>
            </a:r>
            <a:r>
              <a:rPr lang="tr-TR" dirty="0" err="1"/>
              <a:t>KAYS’a</a:t>
            </a:r>
            <a:r>
              <a:rPr lang="tr-TR" dirty="0"/>
              <a:t> yüklenmesi gerekmektedir. </a:t>
            </a:r>
          </a:p>
          <a:p>
            <a:pPr algn="just" fontAlgn="base"/>
            <a:endParaRPr lang="tr-TR" dirty="0"/>
          </a:p>
        </p:txBody>
      </p:sp>
      <p:sp>
        <p:nvSpPr>
          <p:cNvPr id="4" name="7 Dikdörtgen">
            <a:extLst>
              <a:ext uri="{FF2B5EF4-FFF2-40B4-BE49-F238E27FC236}">
                <a16:creationId xmlns:a16="http://schemas.microsoft.com/office/drawing/2014/main" id="{6D41F5E7-E6E8-720B-E64C-9C3CCD3FC579}"/>
              </a:ext>
            </a:extLst>
          </p:cNvPr>
          <p:cNvSpPr/>
          <p:nvPr/>
        </p:nvSpPr>
        <p:spPr>
          <a:xfrm>
            <a:off x="3422463" y="1243831"/>
            <a:ext cx="6336704" cy="523220"/>
          </a:xfrm>
          <a:prstGeom prst="rect">
            <a:avLst/>
          </a:prstGeom>
          <a:noFill/>
        </p:spPr>
        <p:txBody>
          <a:bodyPr wrap="square">
            <a:spAutoFit/>
          </a:bodyPr>
          <a:lstStyle/>
          <a:p>
            <a:r>
              <a:rPr lang="tr-TR" sz="2800" b="1" dirty="0"/>
              <a:t>BAŞVURU ŞEKLİ ve YAPILACAK İŞLEMLER</a:t>
            </a:r>
          </a:p>
        </p:txBody>
      </p:sp>
    </p:spTree>
    <p:extLst>
      <p:ext uri="{BB962C8B-B14F-4D97-AF65-F5344CB8AC3E}">
        <p14:creationId xmlns:p14="http://schemas.microsoft.com/office/powerpoint/2010/main" val="3175603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A87A96FA-7BDE-EA61-845D-51DB974ABC3F}"/>
              </a:ext>
            </a:extLst>
          </p:cNvPr>
          <p:cNvSpPr txBox="1">
            <a:spLocks/>
          </p:cNvSpPr>
          <p:nvPr/>
        </p:nvSpPr>
        <p:spPr>
          <a:xfrm>
            <a:off x="2416381" y="1858273"/>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14 Metin kutusu">
            <a:extLst>
              <a:ext uri="{FF2B5EF4-FFF2-40B4-BE49-F238E27FC236}">
                <a16:creationId xmlns:a16="http://schemas.microsoft.com/office/drawing/2014/main" id="{CDAD07A7-6FEE-89B2-936F-082065AF463D}"/>
              </a:ext>
            </a:extLst>
          </p:cNvPr>
          <p:cNvSpPr txBox="1"/>
          <p:nvPr/>
        </p:nvSpPr>
        <p:spPr>
          <a:xfrm>
            <a:off x="2948168" y="2517075"/>
            <a:ext cx="7429552" cy="400110"/>
          </a:xfrm>
          <a:prstGeom prst="rect">
            <a:avLst/>
          </a:prstGeom>
          <a:noFill/>
        </p:spPr>
        <p:txBody>
          <a:bodyPr wrap="square" rtlCol="0">
            <a:spAutoFit/>
          </a:bodyPr>
          <a:lstStyle/>
          <a:p>
            <a:pPr algn="just"/>
            <a:endParaRPr lang="tr-TR" sz="2000" dirty="0"/>
          </a:p>
        </p:txBody>
      </p:sp>
      <p:sp>
        <p:nvSpPr>
          <p:cNvPr id="4" name="8 Dikdörtgen">
            <a:extLst>
              <a:ext uri="{FF2B5EF4-FFF2-40B4-BE49-F238E27FC236}">
                <a16:creationId xmlns:a16="http://schemas.microsoft.com/office/drawing/2014/main" id="{78FD4828-A91F-1D4B-A2AA-71AC3FFEBF37}"/>
              </a:ext>
            </a:extLst>
          </p:cNvPr>
          <p:cNvSpPr/>
          <p:nvPr/>
        </p:nvSpPr>
        <p:spPr>
          <a:xfrm>
            <a:off x="2534192" y="5674027"/>
            <a:ext cx="8136904" cy="707886"/>
          </a:xfrm>
          <a:prstGeom prst="rect">
            <a:avLst/>
          </a:prstGeom>
          <a:solidFill>
            <a:schemeClr val="bg2">
              <a:lumMod val="75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000" dirty="0"/>
              <a:t>Proje başvuruları teslim alındığı tarihten sonraki iki aylık dönemin </a:t>
            </a:r>
            <a:r>
              <a:rPr lang="tr-TR" sz="2000" b="1" dirty="0"/>
              <a:t>ilk ayı içerisinde </a:t>
            </a:r>
            <a:r>
              <a:rPr lang="tr-TR" sz="2000" dirty="0"/>
              <a:t>değerlendirilir ve ajans web sitesi üzerinden duyurulur.</a:t>
            </a:r>
          </a:p>
        </p:txBody>
      </p:sp>
      <p:sp>
        <p:nvSpPr>
          <p:cNvPr id="5" name="9 Dikdörtgen">
            <a:extLst>
              <a:ext uri="{FF2B5EF4-FFF2-40B4-BE49-F238E27FC236}">
                <a16:creationId xmlns:a16="http://schemas.microsoft.com/office/drawing/2014/main" id="{18A14FBD-25D5-AEB7-6329-51C76DE0AD03}"/>
              </a:ext>
            </a:extLst>
          </p:cNvPr>
          <p:cNvSpPr/>
          <p:nvPr/>
        </p:nvSpPr>
        <p:spPr>
          <a:xfrm>
            <a:off x="2521635" y="2373110"/>
            <a:ext cx="8136904" cy="2554545"/>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2000" dirty="0"/>
              <a:t>Başvuruların KAYS üzerinden onaylanması için son tarih </a:t>
            </a:r>
            <a:r>
              <a:rPr lang="tr-TR" sz="2000" b="1" u="sng" dirty="0">
                <a:solidFill>
                  <a:srgbClr val="FF0000"/>
                </a:solidFill>
              </a:rPr>
              <a:t>31.12.2024 Cuma Saat 23:59</a:t>
            </a:r>
            <a:r>
              <a:rPr lang="tr-TR" sz="2000" dirty="0">
                <a:solidFill>
                  <a:srgbClr val="FF0000"/>
                </a:solidFill>
              </a:rPr>
              <a:t>’</a:t>
            </a:r>
            <a:r>
              <a:rPr lang="tr-TR" sz="2000" dirty="0">
                <a:solidFill>
                  <a:schemeClr val="tx1"/>
                </a:solidFill>
              </a:rPr>
              <a:t>dur</a:t>
            </a:r>
            <a:r>
              <a:rPr lang="tr-TR" sz="2000" dirty="0"/>
              <a:t>. Bu tarih ve saat itibari ile KAYS sistemi başvurulara kapatılacak ve sonrasında herhangi bir değişiklik veya onaylama işlemi yapılamayacaktır. </a:t>
            </a:r>
          </a:p>
          <a:p>
            <a:pPr algn="just"/>
            <a:endParaRPr lang="tr-TR" sz="2000" dirty="0"/>
          </a:p>
          <a:p>
            <a:pPr algn="just"/>
            <a:r>
              <a:rPr lang="tr-TR" sz="2000" dirty="0"/>
              <a:t>Yapılan başvuruya ilişkin taahhütnamenin sistem üzerinde elektronik olarak imzalanması veya ıslak imzalı taahhütnamenin Ajansa gönderilmesi </a:t>
            </a:r>
            <a:r>
              <a:rPr lang="tr-TR" sz="2000" b="1" u="sng" dirty="0">
                <a:solidFill>
                  <a:srgbClr val="FF0000"/>
                </a:solidFill>
              </a:rPr>
              <a:t>06.01.2025 saat 17:00</a:t>
            </a:r>
            <a:r>
              <a:rPr lang="tr-TR" sz="2000" dirty="0">
                <a:solidFill>
                  <a:srgbClr val="FF0000"/>
                </a:solidFill>
              </a:rPr>
              <a:t>’</a:t>
            </a:r>
            <a:r>
              <a:rPr lang="tr-TR" sz="2000" dirty="0">
                <a:solidFill>
                  <a:schemeClr val="tx1"/>
                </a:solidFill>
              </a:rPr>
              <a:t>a</a:t>
            </a:r>
            <a:r>
              <a:rPr lang="tr-TR" sz="2000" dirty="0">
                <a:solidFill>
                  <a:srgbClr val="FF0000"/>
                </a:solidFill>
              </a:rPr>
              <a:t> </a:t>
            </a:r>
            <a:r>
              <a:rPr lang="tr-TR" sz="2000" dirty="0"/>
              <a:t>kadar yapılabilecektir. </a:t>
            </a:r>
          </a:p>
        </p:txBody>
      </p:sp>
      <p:sp>
        <p:nvSpPr>
          <p:cNvPr id="6" name="11 Dikdörtgen">
            <a:extLst>
              <a:ext uri="{FF2B5EF4-FFF2-40B4-BE49-F238E27FC236}">
                <a16:creationId xmlns:a16="http://schemas.microsoft.com/office/drawing/2014/main" id="{916D16A3-7A2D-15D8-18BA-EEACA2B023D0}"/>
              </a:ext>
            </a:extLst>
          </p:cNvPr>
          <p:cNvSpPr/>
          <p:nvPr/>
        </p:nvSpPr>
        <p:spPr>
          <a:xfrm>
            <a:off x="3170582" y="1628967"/>
            <a:ext cx="6341165" cy="523220"/>
          </a:xfrm>
          <a:prstGeom prst="rect">
            <a:avLst/>
          </a:prstGeom>
          <a:noFill/>
        </p:spPr>
        <p:txBody>
          <a:bodyPr wrap="square">
            <a:spAutoFit/>
          </a:bodyPr>
          <a:lstStyle/>
          <a:p>
            <a:pPr algn="ctr"/>
            <a:r>
              <a:rPr lang="tr-TR" sz="2800" b="1" dirty="0"/>
              <a:t>BAŞVURU ŞEKLİ ve YAPILACAK İŞLEMLER</a:t>
            </a:r>
          </a:p>
        </p:txBody>
      </p:sp>
    </p:spTree>
    <p:extLst>
      <p:ext uri="{BB962C8B-B14F-4D97-AF65-F5344CB8AC3E}">
        <p14:creationId xmlns:p14="http://schemas.microsoft.com/office/powerpoint/2010/main" val="421342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EE4B92EB-1C50-55ED-BF3E-62AFE87FE4C4}"/>
              </a:ext>
            </a:extLst>
          </p:cNvPr>
          <p:cNvGraphicFramePr/>
          <p:nvPr>
            <p:extLst>
              <p:ext uri="{D42A27DB-BD31-4B8C-83A1-F6EECF244321}">
                <p14:modId xmlns:p14="http://schemas.microsoft.com/office/powerpoint/2010/main" val="619564028"/>
              </p:ext>
            </p:extLst>
          </p:nvPr>
        </p:nvGraphicFramePr>
        <p:xfrm>
          <a:off x="2795126" y="1845027"/>
          <a:ext cx="639282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058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71C96049-6576-91DB-9BB6-59F19A774174}"/>
              </a:ext>
            </a:extLst>
          </p:cNvPr>
          <p:cNvSpPr txBox="1">
            <a:spLocks/>
          </p:cNvSpPr>
          <p:nvPr/>
        </p:nvSpPr>
        <p:spPr>
          <a:xfrm>
            <a:off x="2587352" y="1690757"/>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14 Metin kutusu">
            <a:extLst>
              <a:ext uri="{FF2B5EF4-FFF2-40B4-BE49-F238E27FC236}">
                <a16:creationId xmlns:a16="http://schemas.microsoft.com/office/drawing/2014/main" id="{4338D0C7-4B79-6153-A4F9-FCC2C7D8A196}"/>
              </a:ext>
            </a:extLst>
          </p:cNvPr>
          <p:cNvSpPr txBox="1"/>
          <p:nvPr/>
        </p:nvSpPr>
        <p:spPr>
          <a:xfrm>
            <a:off x="3119139" y="2349559"/>
            <a:ext cx="7429552" cy="400110"/>
          </a:xfrm>
          <a:prstGeom prst="rect">
            <a:avLst/>
          </a:prstGeom>
          <a:noFill/>
        </p:spPr>
        <p:txBody>
          <a:bodyPr wrap="square" rtlCol="0">
            <a:spAutoFit/>
          </a:bodyPr>
          <a:lstStyle/>
          <a:p>
            <a:pPr algn="just"/>
            <a:endParaRPr lang="tr-TR" sz="2000" dirty="0"/>
          </a:p>
        </p:txBody>
      </p:sp>
      <p:sp>
        <p:nvSpPr>
          <p:cNvPr id="4" name="7 Dikdörtgen">
            <a:extLst>
              <a:ext uri="{FF2B5EF4-FFF2-40B4-BE49-F238E27FC236}">
                <a16:creationId xmlns:a16="http://schemas.microsoft.com/office/drawing/2014/main" id="{F44A8559-2431-8730-8177-492DE93248A2}"/>
              </a:ext>
            </a:extLst>
          </p:cNvPr>
          <p:cNvSpPr/>
          <p:nvPr/>
        </p:nvSpPr>
        <p:spPr>
          <a:xfrm>
            <a:off x="3119139" y="1455822"/>
            <a:ext cx="6336704" cy="523220"/>
          </a:xfrm>
          <a:prstGeom prst="rect">
            <a:avLst/>
          </a:prstGeom>
          <a:noFill/>
        </p:spPr>
        <p:txBody>
          <a:bodyPr wrap="square">
            <a:spAutoFit/>
          </a:bodyPr>
          <a:lstStyle/>
          <a:p>
            <a:pPr algn="ctr"/>
            <a:r>
              <a:rPr lang="tr-TR" sz="2800" b="1" dirty="0"/>
              <a:t>PROGRAM TAKVİMİ </a:t>
            </a:r>
          </a:p>
        </p:txBody>
      </p:sp>
      <p:pic>
        <p:nvPicPr>
          <p:cNvPr id="6" name="Resim 5" descr="metin, ekran görüntüsü, renklilik, çizgi içeren bir resim&#10;&#10;Açıklama otomatik olarak oluşturuldu">
            <a:extLst>
              <a:ext uri="{FF2B5EF4-FFF2-40B4-BE49-F238E27FC236}">
                <a16:creationId xmlns:a16="http://schemas.microsoft.com/office/drawing/2014/main" id="{C5F2E6BF-2BED-88D0-82DB-B2A57D92DD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8644" y="1979042"/>
            <a:ext cx="7867015" cy="4589145"/>
          </a:xfrm>
          <a:prstGeom prst="rect">
            <a:avLst/>
          </a:prstGeom>
          <a:noFill/>
          <a:ln>
            <a:noFill/>
          </a:ln>
        </p:spPr>
      </p:pic>
    </p:spTree>
    <p:extLst>
      <p:ext uri="{BB962C8B-B14F-4D97-AF65-F5344CB8AC3E}">
        <p14:creationId xmlns:p14="http://schemas.microsoft.com/office/powerpoint/2010/main" val="3613481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71C96049-6576-91DB-9BB6-59F19A774174}"/>
              </a:ext>
            </a:extLst>
          </p:cNvPr>
          <p:cNvSpPr txBox="1">
            <a:spLocks/>
          </p:cNvSpPr>
          <p:nvPr/>
        </p:nvSpPr>
        <p:spPr>
          <a:xfrm>
            <a:off x="2587352" y="1690757"/>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14 Metin kutusu">
            <a:extLst>
              <a:ext uri="{FF2B5EF4-FFF2-40B4-BE49-F238E27FC236}">
                <a16:creationId xmlns:a16="http://schemas.microsoft.com/office/drawing/2014/main" id="{4338D0C7-4B79-6153-A4F9-FCC2C7D8A196}"/>
              </a:ext>
            </a:extLst>
          </p:cNvPr>
          <p:cNvSpPr txBox="1"/>
          <p:nvPr/>
        </p:nvSpPr>
        <p:spPr>
          <a:xfrm>
            <a:off x="3119139" y="2349559"/>
            <a:ext cx="7429552" cy="400110"/>
          </a:xfrm>
          <a:prstGeom prst="rect">
            <a:avLst/>
          </a:prstGeom>
          <a:noFill/>
        </p:spPr>
        <p:txBody>
          <a:bodyPr wrap="square" rtlCol="0">
            <a:spAutoFit/>
          </a:bodyPr>
          <a:lstStyle/>
          <a:p>
            <a:pPr algn="just"/>
            <a:endParaRPr lang="tr-TR" sz="2000" dirty="0"/>
          </a:p>
        </p:txBody>
      </p:sp>
      <p:sp>
        <p:nvSpPr>
          <p:cNvPr id="5" name="İçerik Yer Tutucusu 2">
            <a:extLst>
              <a:ext uri="{FF2B5EF4-FFF2-40B4-BE49-F238E27FC236}">
                <a16:creationId xmlns:a16="http://schemas.microsoft.com/office/drawing/2014/main" id="{1A4CA5FA-E436-A208-8DCF-AA534CD00D10}"/>
              </a:ext>
            </a:extLst>
          </p:cNvPr>
          <p:cNvSpPr txBox="1">
            <a:spLocks/>
          </p:cNvSpPr>
          <p:nvPr/>
        </p:nvSpPr>
        <p:spPr>
          <a:xfrm>
            <a:off x="2118208" y="1917908"/>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7" name="14 Metin kutusu">
            <a:extLst>
              <a:ext uri="{FF2B5EF4-FFF2-40B4-BE49-F238E27FC236}">
                <a16:creationId xmlns:a16="http://schemas.microsoft.com/office/drawing/2014/main" id="{EE567EC4-921C-E768-EDAE-AD2B92D852E3}"/>
              </a:ext>
            </a:extLst>
          </p:cNvPr>
          <p:cNvSpPr txBox="1"/>
          <p:nvPr/>
        </p:nvSpPr>
        <p:spPr>
          <a:xfrm>
            <a:off x="2435681" y="2648148"/>
            <a:ext cx="7429552" cy="400110"/>
          </a:xfrm>
          <a:prstGeom prst="rect">
            <a:avLst/>
          </a:prstGeom>
          <a:noFill/>
        </p:spPr>
        <p:txBody>
          <a:bodyPr wrap="square" rtlCol="0">
            <a:spAutoFit/>
          </a:bodyPr>
          <a:lstStyle/>
          <a:p>
            <a:pPr algn="just"/>
            <a:endParaRPr lang="tr-TR" sz="2000" dirty="0"/>
          </a:p>
        </p:txBody>
      </p:sp>
      <p:sp>
        <p:nvSpPr>
          <p:cNvPr id="8" name="AutoShape 2"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a:extLst>
              <a:ext uri="{FF2B5EF4-FFF2-40B4-BE49-F238E27FC236}">
                <a16:creationId xmlns:a16="http://schemas.microsoft.com/office/drawing/2014/main" id="{DA55F014-D9C4-6826-1DD3-B23CE02DF634}"/>
              </a:ext>
            </a:extLst>
          </p:cNvPr>
          <p:cNvSpPr>
            <a:spLocks noChangeAspect="1" noChangeArrowheads="1"/>
          </p:cNvSpPr>
          <p:nvPr/>
        </p:nvSpPr>
        <p:spPr bwMode="auto">
          <a:xfrm>
            <a:off x="1805470" y="43200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AutoShape 4"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a:extLst>
              <a:ext uri="{FF2B5EF4-FFF2-40B4-BE49-F238E27FC236}">
                <a16:creationId xmlns:a16="http://schemas.microsoft.com/office/drawing/2014/main" id="{904DB7EF-843A-1742-6D47-B232D458568B}"/>
              </a:ext>
            </a:extLst>
          </p:cNvPr>
          <p:cNvSpPr>
            <a:spLocks noChangeAspect="1" noChangeArrowheads="1"/>
          </p:cNvSpPr>
          <p:nvPr/>
        </p:nvSpPr>
        <p:spPr bwMode="auto">
          <a:xfrm>
            <a:off x="1805470" y="43200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 name="Picture 8" descr="http://dosyalar.hurriyet.com.tr/kishastaliklari/images/telefon.jpg">
            <a:extLst>
              <a:ext uri="{FF2B5EF4-FFF2-40B4-BE49-F238E27FC236}">
                <a16:creationId xmlns:a16="http://schemas.microsoft.com/office/drawing/2014/main" id="{3C9C270D-796A-70D4-B3F2-6ED592E8FE08}"/>
              </a:ext>
            </a:extLst>
          </p:cNvPr>
          <p:cNvPicPr>
            <a:picLocks noChangeAspect="1" noChangeArrowheads="1"/>
          </p:cNvPicPr>
          <p:nvPr/>
        </p:nvPicPr>
        <p:blipFill>
          <a:blip r:embed="rId3" cstate="print"/>
          <a:srcRect/>
          <a:stretch>
            <a:fillRect/>
          </a:stretch>
        </p:blipFill>
        <p:spPr bwMode="auto">
          <a:xfrm>
            <a:off x="2582547" y="5230023"/>
            <a:ext cx="936104" cy="1176371"/>
          </a:xfrm>
          <a:prstGeom prst="rect">
            <a:avLst/>
          </a:prstGeom>
          <a:noFill/>
        </p:spPr>
      </p:pic>
      <p:sp>
        <p:nvSpPr>
          <p:cNvPr id="12" name="15 Dikdörtgen">
            <a:extLst>
              <a:ext uri="{FF2B5EF4-FFF2-40B4-BE49-F238E27FC236}">
                <a16:creationId xmlns:a16="http://schemas.microsoft.com/office/drawing/2014/main" id="{28921DF9-FDF1-A357-C9DC-D78F41C72FE5}"/>
              </a:ext>
            </a:extLst>
          </p:cNvPr>
          <p:cNvSpPr/>
          <p:nvPr/>
        </p:nvSpPr>
        <p:spPr>
          <a:xfrm>
            <a:off x="4376945" y="5356543"/>
            <a:ext cx="5013302"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tr-TR" sz="5400" b="1" dirty="0"/>
              <a:t>0 362 431 24 00</a:t>
            </a:r>
          </a:p>
        </p:txBody>
      </p:sp>
      <p:pic>
        <p:nvPicPr>
          <p:cNvPr id="13" name="Picture 10" descr="https://encrypted-tbn0.gstatic.com/images?q=tbn:ANd9GcTYW8LpOFV_CSTYc-E-374zfks77BsBN9KviMIYt11kBQqmL4D4">
            <a:extLst>
              <a:ext uri="{FF2B5EF4-FFF2-40B4-BE49-F238E27FC236}">
                <a16:creationId xmlns:a16="http://schemas.microsoft.com/office/drawing/2014/main" id="{6FDF0182-CE18-25D2-0AE8-1B20999534B2}"/>
              </a:ext>
            </a:extLst>
          </p:cNvPr>
          <p:cNvPicPr>
            <a:picLocks noChangeAspect="1" noChangeArrowheads="1"/>
          </p:cNvPicPr>
          <p:nvPr/>
        </p:nvPicPr>
        <p:blipFill>
          <a:blip r:embed="rId4" cstate="print"/>
          <a:srcRect/>
          <a:stretch>
            <a:fillRect/>
          </a:stretch>
        </p:blipFill>
        <p:spPr bwMode="auto">
          <a:xfrm>
            <a:off x="2225451" y="3413110"/>
            <a:ext cx="1440160" cy="1307949"/>
          </a:xfrm>
          <a:prstGeom prst="rect">
            <a:avLst/>
          </a:prstGeom>
          <a:noFill/>
        </p:spPr>
      </p:pic>
      <p:sp>
        <p:nvSpPr>
          <p:cNvPr id="14" name="23 Dikdörtgen">
            <a:extLst>
              <a:ext uri="{FF2B5EF4-FFF2-40B4-BE49-F238E27FC236}">
                <a16:creationId xmlns:a16="http://schemas.microsoft.com/office/drawing/2014/main" id="{8F56AB10-8ABC-0573-5419-BD1E217ECD3B}"/>
              </a:ext>
            </a:extLst>
          </p:cNvPr>
          <p:cNvSpPr/>
          <p:nvPr/>
        </p:nvSpPr>
        <p:spPr>
          <a:xfrm>
            <a:off x="4370224" y="3506235"/>
            <a:ext cx="501330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5400" b="1" dirty="0"/>
              <a:t>kdb@oka.org.tr</a:t>
            </a:r>
          </a:p>
        </p:txBody>
      </p:sp>
      <p:sp>
        <p:nvSpPr>
          <p:cNvPr id="15" name="16 Dikdörtgen">
            <a:extLst>
              <a:ext uri="{FF2B5EF4-FFF2-40B4-BE49-F238E27FC236}">
                <a16:creationId xmlns:a16="http://schemas.microsoft.com/office/drawing/2014/main" id="{05CD1A69-3D88-519E-596A-0D0BB7A03556}"/>
              </a:ext>
            </a:extLst>
          </p:cNvPr>
          <p:cNvSpPr/>
          <p:nvPr/>
        </p:nvSpPr>
        <p:spPr>
          <a:xfrm>
            <a:off x="2945531" y="1820530"/>
            <a:ext cx="6336704" cy="923330"/>
          </a:xfrm>
          <a:prstGeom prst="rect">
            <a:avLst/>
          </a:prstGeom>
          <a:noFill/>
        </p:spPr>
        <p:txBody>
          <a:bodyPr wrap="square">
            <a:spAutoFit/>
          </a:bodyPr>
          <a:lstStyle/>
          <a:p>
            <a:pPr algn="ctr"/>
            <a:r>
              <a:rPr lang="tr-TR" sz="5400" b="1" dirty="0"/>
              <a:t>İLETİŞİM</a:t>
            </a:r>
            <a:r>
              <a:rPr lang="tr-TR" sz="4400" b="1" dirty="0"/>
              <a:t> </a:t>
            </a:r>
          </a:p>
        </p:txBody>
      </p:sp>
    </p:spTree>
    <p:extLst>
      <p:ext uri="{BB962C8B-B14F-4D97-AF65-F5344CB8AC3E}">
        <p14:creationId xmlns:p14="http://schemas.microsoft.com/office/powerpoint/2010/main" val="30734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etin kutusu">
            <a:extLst>
              <a:ext uri="{FF2B5EF4-FFF2-40B4-BE49-F238E27FC236}">
                <a16:creationId xmlns:a16="http://schemas.microsoft.com/office/drawing/2014/main" id="{84E33D08-80E2-9934-F159-FB4D94EA8EDF}"/>
              </a:ext>
            </a:extLst>
          </p:cNvPr>
          <p:cNvSpPr txBox="1">
            <a:spLocks noGrp="1"/>
          </p:cNvSpPr>
          <p:nvPr>
            <p:ph idx="1"/>
          </p:nvPr>
        </p:nvSpPr>
        <p:spPr>
          <a:xfrm>
            <a:off x="838200" y="2421973"/>
            <a:ext cx="10515600" cy="3538405"/>
          </a:xfrm>
          <a:prstGeom prst="rect">
            <a:avLst/>
          </a:prstGeom>
          <a:noFill/>
        </p:spPr>
        <p:txBody>
          <a:bodyPr wrap="square" rtlCol="0">
            <a:spAutoFit/>
          </a:bodyPr>
          <a:lstStyle/>
          <a:p>
            <a:pPr marL="0" indent="0" algn="ctr">
              <a:buNone/>
            </a:pPr>
            <a:endParaRPr lang="tr-TR" sz="2400" b="1">
              <a:solidFill>
                <a:srgbClr val="FF0000"/>
              </a:solidFill>
            </a:endParaRPr>
          </a:p>
          <a:p>
            <a:pPr marL="0" indent="0" algn="ctr">
              <a:buNone/>
            </a:pPr>
            <a:endParaRPr lang="tr-TR" sz="2400" b="1">
              <a:solidFill>
                <a:srgbClr val="FF0000"/>
              </a:solidFill>
            </a:endParaRPr>
          </a:p>
          <a:p>
            <a:pPr marL="0" indent="0" algn="ctr">
              <a:buNone/>
            </a:pPr>
            <a:r>
              <a:rPr lang="tr-TR" sz="5400"/>
              <a:t>Teşekkürler</a:t>
            </a:r>
          </a:p>
          <a:p>
            <a:pPr algn="ctr"/>
            <a:endParaRPr lang="tr-TR" sz="1600" b="1">
              <a:solidFill>
                <a:schemeClr val="tx2">
                  <a:lumMod val="75000"/>
                </a:schemeClr>
              </a:solidFill>
            </a:endParaRPr>
          </a:p>
          <a:p>
            <a:pPr marL="0" indent="0" algn="ctr">
              <a:buNone/>
            </a:pPr>
            <a:r>
              <a:rPr lang="tr-TR" sz="2400" b="1">
                <a:solidFill>
                  <a:schemeClr val="tx2">
                    <a:lumMod val="75000"/>
                  </a:schemeClr>
                </a:solidFill>
              </a:rPr>
              <a:t>Katma Değerli Üretim ve İhracat Birimi </a:t>
            </a:r>
          </a:p>
          <a:p>
            <a:pPr marL="0" indent="0" algn="ctr">
              <a:buNone/>
            </a:pPr>
            <a:r>
              <a:rPr lang="tr-TR" sz="2400" b="1">
                <a:solidFill>
                  <a:schemeClr val="tx2">
                    <a:lumMod val="75000"/>
                  </a:schemeClr>
                </a:solidFill>
              </a:rPr>
              <a:t>ORTA KARADENİZ KALKINMA AJANSI </a:t>
            </a:r>
          </a:p>
          <a:p>
            <a:pPr algn="ctr"/>
            <a:endParaRPr lang="tr-TR" sz="2000" b="1" dirty="0">
              <a:solidFill>
                <a:schemeClr val="tx2">
                  <a:lumMod val="75000"/>
                </a:schemeClr>
              </a:solidFill>
            </a:endParaRPr>
          </a:p>
        </p:txBody>
      </p:sp>
    </p:spTree>
    <p:extLst>
      <p:ext uri="{BB962C8B-B14F-4D97-AF65-F5344CB8AC3E}">
        <p14:creationId xmlns:p14="http://schemas.microsoft.com/office/powerpoint/2010/main" val="424852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9DBBB47E-3511-D3C6-CD49-30120E1F5137}"/>
              </a:ext>
            </a:extLst>
          </p:cNvPr>
          <p:cNvSpPr txBox="1">
            <a:spLocks/>
          </p:cNvSpPr>
          <p:nvPr/>
        </p:nvSpPr>
        <p:spPr>
          <a:xfrm>
            <a:off x="2400751" y="2006451"/>
            <a:ext cx="7560840" cy="2016224"/>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algn="just"/>
            <a:r>
              <a:rPr lang="tr-TR" sz="2400" dirty="0"/>
              <a:t>Bölgedeki yerel aktörlerin bölgesel kalkınma açısından önem arz eden, çeşitli plan veya politika belgelerinde önceliklendirilen, ancak </a:t>
            </a:r>
            <a:r>
              <a:rPr lang="tr-TR" sz="2400" b="1" dirty="0">
                <a:solidFill>
                  <a:schemeClr val="tx1"/>
                </a:solidFill>
              </a:rPr>
              <a:t>kurumsal kapasite eksikliği </a:t>
            </a:r>
            <a:r>
              <a:rPr lang="tr-TR" sz="2400" dirty="0"/>
              <a:t>nedeniyle hazırlık ve uygulama aşamalarında sorunlarla karşılaşılan çalışmalarına katkı sağlamaktır.</a:t>
            </a:r>
          </a:p>
        </p:txBody>
      </p:sp>
      <p:sp>
        <p:nvSpPr>
          <p:cNvPr id="3" name="9 Dikdörtgen">
            <a:extLst>
              <a:ext uri="{FF2B5EF4-FFF2-40B4-BE49-F238E27FC236}">
                <a16:creationId xmlns:a16="http://schemas.microsoft.com/office/drawing/2014/main" id="{4016139D-A8BB-1593-72E5-DB929FF2C412}"/>
              </a:ext>
            </a:extLst>
          </p:cNvPr>
          <p:cNvSpPr/>
          <p:nvPr/>
        </p:nvSpPr>
        <p:spPr>
          <a:xfrm>
            <a:off x="3480871" y="1384025"/>
            <a:ext cx="5400600" cy="523220"/>
          </a:xfrm>
          <a:prstGeom prst="rect">
            <a:avLst/>
          </a:prstGeom>
          <a:noFill/>
        </p:spPr>
        <p:txBody>
          <a:bodyPr wrap="square">
            <a:spAutoFit/>
          </a:bodyPr>
          <a:lstStyle/>
          <a:p>
            <a:pPr algn="ctr"/>
            <a:r>
              <a:rPr lang="tr-TR" sz="2800" b="1" dirty="0"/>
              <a:t>PROGRAMIN AMACI ve KAPSAMI </a:t>
            </a:r>
          </a:p>
        </p:txBody>
      </p:sp>
      <p:sp>
        <p:nvSpPr>
          <p:cNvPr id="4" name="6 Dikdörtgen">
            <a:extLst>
              <a:ext uri="{FF2B5EF4-FFF2-40B4-BE49-F238E27FC236}">
                <a16:creationId xmlns:a16="http://schemas.microsoft.com/office/drawing/2014/main" id="{9A4120B8-C3E2-CADA-DABD-FD6B9679A1F6}"/>
              </a:ext>
            </a:extLst>
          </p:cNvPr>
          <p:cNvSpPr/>
          <p:nvPr/>
        </p:nvSpPr>
        <p:spPr>
          <a:xfrm>
            <a:off x="2415410" y="4221088"/>
            <a:ext cx="7560840" cy="2308324"/>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400" dirty="0"/>
              <a:t>Teknik destek programı kapsamında Ajansımız yerel ve bölgesel kalkınmaya katkıda bulunabilecek; </a:t>
            </a:r>
          </a:p>
          <a:p>
            <a:pPr algn="just">
              <a:buFont typeface="Arial" pitchFamily="34" charset="0"/>
              <a:buChar char="•"/>
            </a:pPr>
            <a:r>
              <a:rPr lang="tr-TR" sz="2400" b="1" dirty="0"/>
              <a:t>Eğitim verme</a:t>
            </a:r>
            <a:r>
              <a:rPr lang="tr-TR" sz="2400" dirty="0"/>
              <a:t>, </a:t>
            </a:r>
          </a:p>
          <a:p>
            <a:pPr algn="just">
              <a:buFont typeface="Arial" pitchFamily="34" charset="0"/>
              <a:buChar char="•"/>
            </a:pPr>
            <a:r>
              <a:rPr lang="tr-TR" sz="2400" b="1" dirty="0"/>
              <a:t>Danışmanlık sağlama</a:t>
            </a:r>
            <a:r>
              <a:rPr lang="tr-TR" sz="2400" dirty="0"/>
              <a:t>, </a:t>
            </a:r>
          </a:p>
          <a:p>
            <a:pPr algn="just">
              <a:buFont typeface="Arial" pitchFamily="34" charset="0"/>
              <a:buChar char="•"/>
            </a:pPr>
            <a:r>
              <a:rPr lang="tr-TR" sz="2400" b="1" dirty="0"/>
              <a:t>Program ve proje hazırlanmasına katkı sağlama </a:t>
            </a:r>
            <a:r>
              <a:rPr lang="tr-TR" sz="2400" dirty="0"/>
              <a:t>gibi </a:t>
            </a:r>
            <a:r>
              <a:rPr lang="tr-TR" sz="2400" b="1" dirty="0">
                <a:solidFill>
                  <a:srgbClr val="FF0000"/>
                </a:solidFill>
              </a:rPr>
              <a:t>kurumsal kapasite geliştirici faaliyetleri </a:t>
            </a:r>
            <a:r>
              <a:rPr lang="tr-TR" sz="2400" dirty="0"/>
              <a:t>desteklemektedir.</a:t>
            </a:r>
          </a:p>
        </p:txBody>
      </p:sp>
    </p:spTree>
    <p:extLst>
      <p:ext uri="{BB962C8B-B14F-4D97-AF65-F5344CB8AC3E}">
        <p14:creationId xmlns:p14="http://schemas.microsoft.com/office/powerpoint/2010/main" val="239116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7 Dikdörtgen">
            <a:extLst>
              <a:ext uri="{FF2B5EF4-FFF2-40B4-BE49-F238E27FC236}">
                <a16:creationId xmlns:a16="http://schemas.microsoft.com/office/drawing/2014/main" id="{33A97BA9-6D6F-42FF-7075-A3E234F189A3}"/>
              </a:ext>
            </a:extLst>
          </p:cNvPr>
          <p:cNvSpPr/>
          <p:nvPr/>
        </p:nvSpPr>
        <p:spPr>
          <a:xfrm>
            <a:off x="2172244" y="2249535"/>
            <a:ext cx="8247290" cy="156966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a:t>Program kapsamında Ajansımız tarafından 2024-2026 yıllarında uygulanan </a:t>
            </a:r>
            <a:r>
              <a:rPr lang="tr-TR" sz="2400" b="1" dirty="0">
                <a:solidFill>
                  <a:srgbClr val="FF0000"/>
                </a:solidFill>
              </a:rPr>
              <a:t>Katma Değerli Üretim ve İhracat Sonuç Odaklı Programının </a:t>
            </a:r>
            <a:r>
              <a:rPr lang="tr-TR" sz="2400" dirty="0"/>
              <a:t>genel ve özel amaçlarına doğrudan katkı sağlayacak alanlarda sunulacak başvurular desteklenebilecektir</a:t>
            </a:r>
          </a:p>
        </p:txBody>
      </p:sp>
      <p:sp>
        <p:nvSpPr>
          <p:cNvPr id="3" name="10 Dikdörtgen">
            <a:extLst>
              <a:ext uri="{FF2B5EF4-FFF2-40B4-BE49-F238E27FC236}">
                <a16:creationId xmlns:a16="http://schemas.microsoft.com/office/drawing/2014/main" id="{AF08CBB4-2E01-54BE-406D-49944C4A743C}"/>
              </a:ext>
            </a:extLst>
          </p:cNvPr>
          <p:cNvSpPr/>
          <p:nvPr/>
        </p:nvSpPr>
        <p:spPr>
          <a:xfrm>
            <a:off x="3532851" y="1611937"/>
            <a:ext cx="5400600" cy="523220"/>
          </a:xfrm>
          <a:prstGeom prst="rect">
            <a:avLst/>
          </a:prstGeom>
          <a:noFill/>
        </p:spPr>
        <p:txBody>
          <a:bodyPr wrap="square">
            <a:spAutoFit/>
          </a:bodyPr>
          <a:lstStyle/>
          <a:p>
            <a:pPr algn="ctr"/>
            <a:r>
              <a:rPr lang="tr-TR" sz="2800" b="1" dirty="0"/>
              <a:t>PROGRAMIN ÖNCELİKLERİ </a:t>
            </a:r>
          </a:p>
        </p:txBody>
      </p:sp>
      <p:sp>
        <p:nvSpPr>
          <p:cNvPr id="4" name="9 Dikdörtgen">
            <a:extLst>
              <a:ext uri="{FF2B5EF4-FFF2-40B4-BE49-F238E27FC236}">
                <a16:creationId xmlns:a16="http://schemas.microsoft.com/office/drawing/2014/main" id="{E6264218-E55A-86A8-1CF2-8307DB2A78AB}"/>
              </a:ext>
            </a:extLst>
          </p:cNvPr>
          <p:cNvSpPr/>
          <p:nvPr/>
        </p:nvSpPr>
        <p:spPr>
          <a:xfrm>
            <a:off x="2146635" y="4215603"/>
            <a:ext cx="8247290" cy="2308324"/>
          </a:xfrm>
          <a:prstGeom prst="rect">
            <a:avLst/>
          </a:prstGeom>
          <a:solidFill>
            <a:schemeClr val="accent5">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b="1" dirty="0"/>
              <a:t>Sonuç Odaklı Programlar: </a:t>
            </a:r>
            <a:r>
              <a:rPr lang="tr-TR" sz="2400" dirty="0"/>
              <a:t>Stratejik olarak belirlenmiş kalkınma hedeflerine katkı sağlamak üzere, belirli bir sektör, tema veya mekânda kalkınma sonuçları elde etmek amacıyla alt program, proje ve faaliyetleri içeren, ilgili kurumlarla işbirliği halinde hazırlanan, ölçülebilir sonuç ve çıktı hedefleri olan orta vadeli programlardır. </a:t>
            </a:r>
            <a:endParaRPr lang="tr-TR" sz="2000" dirty="0"/>
          </a:p>
        </p:txBody>
      </p:sp>
    </p:spTree>
    <p:extLst>
      <p:ext uri="{BB962C8B-B14F-4D97-AF65-F5344CB8AC3E}">
        <p14:creationId xmlns:p14="http://schemas.microsoft.com/office/powerpoint/2010/main" val="303123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7 Dikdörtgen">
            <a:extLst>
              <a:ext uri="{FF2B5EF4-FFF2-40B4-BE49-F238E27FC236}">
                <a16:creationId xmlns:a16="http://schemas.microsoft.com/office/drawing/2014/main" id="{711C53D3-D679-F172-1B08-B1418EAB9746}"/>
              </a:ext>
            </a:extLst>
          </p:cNvPr>
          <p:cNvSpPr/>
          <p:nvPr/>
        </p:nvSpPr>
        <p:spPr>
          <a:xfrm>
            <a:off x="2246028" y="1484984"/>
            <a:ext cx="8247290" cy="830997"/>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400" b="1" dirty="0"/>
              <a:t>KATMA DEĞERLİ ÜRETİM VE İHRACAT </a:t>
            </a:r>
          </a:p>
          <a:p>
            <a:pPr algn="ctr"/>
            <a:r>
              <a:rPr lang="tr-TR" sz="2400" b="1" dirty="0"/>
              <a:t>SONUÇ ODAKLI PROGRAMI </a:t>
            </a:r>
          </a:p>
        </p:txBody>
      </p:sp>
      <p:sp>
        <p:nvSpPr>
          <p:cNvPr id="3" name="18 Dikdörtgen">
            <a:extLst>
              <a:ext uri="{FF2B5EF4-FFF2-40B4-BE49-F238E27FC236}">
                <a16:creationId xmlns:a16="http://schemas.microsoft.com/office/drawing/2014/main" id="{D7B8A1A3-A631-8EF5-2117-94610FD55333}"/>
              </a:ext>
            </a:extLst>
          </p:cNvPr>
          <p:cNvSpPr/>
          <p:nvPr/>
        </p:nvSpPr>
        <p:spPr>
          <a:xfrm>
            <a:off x="2264091" y="4293295"/>
            <a:ext cx="8400595" cy="1838004"/>
          </a:xfrm>
          <a:prstGeom prst="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dirty="0"/>
              <a:t>Özel amaçlar; </a:t>
            </a:r>
            <a:endParaRPr lang="tr-TR" dirty="0"/>
          </a:p>
          <a:p>
            <a:pPr marL="285750" lvl="0" indent="-285750" algn="just">
              <a:lnSpc>
                <a:spcPct val="107000"/>
              </a:lnSpc>
              <a:buFont typeface="Arial" panose="020B0604020202020204" pitchFamily="34" charset="0"/>
              <a:buChar char="•"/>
            </a:pPr>
            <a:r>
              <a:rPr lang="tr-TR" sz="1800" dirty="0">
                <a:solidFill>
                  <a:srgbClr val="000000"/>
                </a:solidFill>
                <a:effectLst/>
                <a:ea typeface="Times New Roman" panose="02020603050405020304" pitchFamily="18" charset="0"/>
                <a:cs typeface="Times New Roman" panose="02020603050405020304" pitchFamily="18" charset="0"/>
              </a:rPr>
              <a:t>Bölge işletmelerinin ihracat kapasitelerinin artırılması, ihracat faaliyetlerinin çeşitlendirilmesi ve artırılması,  </a:t>
            </a:r>
            <a:endParaRPr lang="tr-TR" dirty="0">
              <a:ea typeface="Times New Roman" panose="02020603050405020304" pitchFamily="18"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tr-TR" sz="1800" dirty="0">
                <a:solidFill>
                  <a:srgbClr val="000000"/>
                </a:solidFill>
                <a:effectLst/>
                <a:ea typeface="Times New Roman" panose="02020603050405020304" pitchFamily="18" charset="0"/>
                <a:cs typeface="Times New Roman" panose="02020603050405020304" pitchFamily="18" charset="0"/>
              </a:rPr>
              <a:t>Küresel ölçekte rekabetçilik için yüksek katma değerli üretimin geliştirilmesi, </a:t>
            </a:r>
          </a:p>
          <a:p>
            <a:pPr marL="285750" lvl="0" indent="-285750" algn="just">
              <a:lnSpc>
                <a:spcPct val="107000"/>
              </a:lnSpc>
              <a:buFont typeface="Arial" panose="020B0604020202020204" pitchFamily="34" charset="0"/>
              <a:buChar char="•"/>
            </a:pPr>
            <a:r>
              <a:rPr lang="tr-TR" sz="1800" dirty="0">
                <a:solidFill>
                  <a:srgbClr val="000000"/>
                </a:solidFill>
                <a:effectLst/>
                <a:ea typeface="Times New Roman" panose="02020603050405020304" pitchFamily="18" charset="0"/>
                <a:cs typeface="Times New Roman" panose="02020603050405020304" pitchFamily="18" charset="0"/>
              </a:rPr>
              <a:t>İşletmelerin yeşil ve çağdaş teknolojilere dönüşümlerinin hızlandırılarak kaynak verimliliğine yönelik uygulamaların yaygınlaştırılması,   </a:t>
            </a:r>
            <a:endParaRPr lang="tr-TR" sz="1800" dirty="0">
              <a:effectLst/>
              <a:ea typeface="Calibri" panose="020F0502020204030204" pitchFamily="34" charset="0"/>
              <a:cs typeface="Times New Roman" panose="02020603050405020304" pitchFamily="18" charset="0"/>
            </a:endParaRPr>
          </a:p>
        </p:txBody>
      </p:sp>
      <p:sp>
        <p:nvSpPr>
          <p:cNvPr id="4" name="17 Dikdörtgen">
            <a:extLst>
              <a:ext uri="{FF2B5EF4-FFF2-40B4-BE49-F238E27FC236}">
                <a16:creationId xmlns:a16="http://schemas.microsoft.com/office/drawing/2014/main" id="{59C108E9-14C8-61D6-B16C-42DA93B18E69}"/>
              </a:ext>
            </a:extLst>
          </p:cNvPr>
          <p:cNvSpPr/>
          <p:nvPr/>
        </p:nvSpPr>
        <p:spPr>
          <a:xfrm>
            <a:off x="2246028" y="2614808"/>
            <a:ext cx="8247290" cy="1200329"/>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dirty="0"/>
              <a:t>Genel Amaç; </a:t>
            </a:r>
          </a:p>
          <a:p>
            <a:pPr algn="just"/>
            <a:r>
              <a:rPr lang="tr-TR" dirty="0"/>
              <a:t>TR83 Bölgesi’nde faaliyet gösteren işletmelerin yeşil ve dijital dönüşümünün sağlanması, katma değeri yüksek ürünler ve hizmetler üretme potansiyelinin artırılması suretiyle ihracatının geliştirilmesi</a:t>
            </a:r>
          </a:p>
        </p:txBody>
      </p:sp>
    </p:spTree>
    <p:extLst>
      <p:ext uri="{BB962C8B-B14F-4D97-AF65-F5344CB8AC3E}">
        <p14:creationId xmlns:p14="http://schemas.microsoft.com/office/powerpoint/2010/main" val="357810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0 Dikdörtgen">
            <a:extLst>
              <a:ext uri="{FF2B5EF4-FFF2-40B4-BE49-F238E27FC236}">
                <a16:creationId xmlns:a16="http://schemas.microsoft.com/office/drawing/2014/main" id="{14757D53-764C-4E33-242D-DD5144C40364}"/>
              </a:ext>
            </a:extLst>
          </p:cNvPr>
          <p:cNvSpPr/>
          <p:nvPr/>
        </p:nvSpPr>
        <p:spPr>
          <a:xfrm>
            <a:off x="3512974" y="1252744"/>
            <a:ext cx="5400600" cy="523220"/>
          </a:xfrm>
          <a:prstGeom prst="rect">
            <a:avLst/>
          </a:prstGeom>
          <a:noFill/>
        </p:spPr>
        <p:txBody>
          <a:bodyPr wrap="square">
            <a:spAutoFit/>
          </a:bodyPr>
          <a:lstStyle/>
          <a:p>
            <a:pPr algn="ctr"/>
            <a:r>
              <a:rPr lang="tr-TR" sz="2800" b="1" dirty="0"/>
              <a:t>PROGRAMIN ÖNCELİKLERİ </a:t>
            </a:r>
          </a:p>
        </p:txBody>
      </p:sp>
      <p:sp>
        <p:nvSpPr>
          <p:cNvPr id="3" name="8 Dikdörtgen">
            <a:extLst>
              <a:ext uri="{FF2B5EF4-FFF2-40B4-BE49-F238E27FC236}">
                <a16:creationId xmlns:a16="http://schemas.microsoft.com/office/drawing/2014/main" id="{EFF67BDC-8BAA-D8D0-5F1F-BE69A2316E2D}"/>
              </a:ext>
            </a:extLst>
          </p:cNvPr>
          <p:cNvSpPr/>
          <p:nvPr/>
        </p:nvSpPr>
        <p:spPr>
          <a:xfrm>
            <a:off x="778229" y="2244651"/>
            <a:ext cx="5046099" cy="923330"/>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u="sng" dirty="0">
                <a:solidFill>
                  <a:srgbClr val="FF0000"/>
                </a:solidFill>
              </a:rPr>
              <a:t>Öncelik 1:</a:t>
            </a:r>
            <a:r>
              <a:rPr lang="tr-TR" b="1" dirty="0">
                <a:solidFill>
                  <a:srgbClr val="FF0000"/>
                </a:solidFill>
              </a:rPr>
              <a:t> </a:t>
            </a:r>
            <a:r>
              <a:rPr lang="tr-TR" sz="1800" b="1" dirty="0">
                <a:effectLst/>
                <a:latin typeface="Times New Roman" panose="02020603050405020304" pitchFamily="18" charset="0"/>
                <a:ea typeface="Times New Roman" panose="02020603050405020304" pitchFamily="18" charset="0"/>
              </a:rPr>
              <a:t>Bölge işletmelerinin ihracat kapasitelerinin artırılması, ihracat faaliyetlerinin çeşitlendirilmesi ve artırılması</a:t>
            </a:r>
            <a:endParaRPr lang="tr-TR" b="1" dirty="0"/>
          </a:p>
        </p:txBody>
      </p:sp>
      <p:sp>
        <p:nvSpPr>
          <p:cNvPr id="4" name="11 Dikdörtgen">
            <a:extLst>
              <a:ext uri="{FF2B5EF4-FFF2-40B4-BE49-F238E27FC236}">
                <a16:creationId xmlns:a16="http://schemas.microsoft.com/office/drawing/2014/main" id="{B7AA5091-FA27-7FF7-AB42-2E910F134454}"/>
              </a:ext>
            </a:extLst>
          </p:cNvPr>
          <p:cNvSpPr/>
          <p:nvPr/>
        </p:nvSpPr>
        <p:spPr>
          <a:xfrm>
            <a:off x="778229" y="3636668"/>
            <a:ext cx="5046099" cy="646331"/>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u="sng" dirty="0">
                <a:solidFill>
                  <a:srgbClr val="FF0000"/>
                </a:solidFill>
              </a:rPr>
              <a:t>Öncelik 2:</a:t>
            </a:r>
            <a:r>
              <a:rPr lang="tr-TR" b="1" dirty="0">
                <a:solidFill>
                  <a:srgbClr val="FF0000"/>
                </a:solidFill>
              </a:rPr>
              <a:t> </a:t>
            </a:r>
            <a:r>
              <a:rPr lang="tr-TR" sz="1800" b="1" dirty="0">
                <a:effectLst/>
                <a:latin typeface="Times New Roman" panose="02020603050405020304" pitchFamily="18" charset="0"/>
                <a:ea typeface="Times New Roman" panose="02020603050405020304" pitchFamily="18" charset="0"/>
              </a:rPr>
              <a:t>Küresel ölçekte rekabetçilik için yüksek katma değerli üretimin geliştirilmesi </a:t>
            </a:r>
            <a:endParaRPr lang="tr-TR" b="1" dirty="0"/>
          </a:p>
        </p:txBody>
      </p:sp>
      <p:sp>
        <p:nvSpPr>
          <p:cNvPr id="5" name="10 Yuvarlatılmış Dikdörtgen">
            <a:extLst>
              <a:ext uri="{FF2B5EF4-FFF2-40B4-BE49-F238E27FC236}">
                <a16:creationId xmlns:a16="http://schemas.microsoft.com/office/drawing/2014/main" id="{1AAD481B-326B-E5B8-4766-9D0A6E886332}"/>
              </a:ext>
            </a:extLst>
          </p:cNvPr>
          <p:cNvSpPr/>
          <p:nvPr/>
        </p:nvSpPr>
        <p:spPr>
          <a:xfrm>
            <a:off x="6172200" y="1868557"/>
            <a:ext cx="5913783" cy="4798366"/>
          </a:xfrm>
          <a:prstGeom prst="roundRect">
            <a:avLst/>
          </a:prstGeom>
          <a:solidFill>
            <a:schemeClr val="tx2">
              <a:lumMod val="40000"/>
              <a:lumOff val="60000"/>
            </a:schemeClr>
          </a:solidFill>
          <a:effectLst/>
        </p:spPr>
        <p:style>
          <a:lnRef idx="1">
            <a:schemeClr val="dk1"/>
          </a:lnRef>
          <a:fillRef idx="2">
            <a:schemeClr val="dk1"/>
          </a:fillRef>
          <a:effectRef idx="1">
            <a:schemeClr val="dk1"/>
          </a:effectRef>
          <a:fontRef idx="minor">
            <a:schemeClr val="dk1"/>
          </a:fontRef>
        </p:style>
        <p:txBody>
          <a:bodyPr rtlCol="0" anchor="ctr"/>
          <a:lstStyle/>
          <a:p>
            <a:pPr algn="ctr"/>
            <a:r>
              <a:rPr lang="tr-TR" sz="2400" b="1" dirty="0">
                <a:solidFill>
                  <a:srgbClr val="FF0000"/>
                </a:solidFill>
              </a:rPr>
              <a:t>ÖNEMLİ UYARI!!!</a:t>
            </a:r>
          </a:p>
          <a:p>
            <a:pPr marL="285750" indent="-285750" algn="just">
              <a:buFont typeface="Wingdings" panose="05000000000000000000" pitchFamily="2" charset="2"/>
              <a:buChar char="Ø"/>
            </a:pPr>
            <a:r>
              <a:rPr lang="tr-TR" b="1" dirty="0"/>
              <a:t>Bu önceliklerden en az biriyle doğrudan ilgili olmayan başvurular </a:t>
            </a:r>
            <a:r>
              <a:rPr lang="tr-TR" b="1" u="sng" dirty="0"/>
              <a:t>desteklenmeyecektir. </a:t>
            </a:r>
            <a:r>
              <a:rPr lang="tr-TR" dirty="0"/>
              <a:t>Teknik destek talebinin yukarıda yer alan önceliklerden hangisiyle ilgili olduğu, başvuru formunun  “Başvurunun Teknik Destek Kapsamıyla İlgililiği” başlığı altında belirtilmelidir. </a:t>
            </a:r>
          </a:p>
          <a:p>
            <a:pPr marL="285750" indent="-285750" algn="just">
              <a:buFont typeface="Wingdings" panose="05000000000000000000" pitchFamily="2" charset="2"/>
              <a:buChar char="Ø"/>
            </a:pPr>
            <a:endParaRPr lang="tr-TR" dirty="0"/>
          </a:p>
          <a:p>
            <a:pPr marL="285750" indent="-285750" algn="just">
              <a:buFont typeface="Wingdings" panose="05000000000000000000" pitchFamily="2" charset="2"/>
              <a:buChar char="Ø"/>
            </a:pPr>
            <a:r>
              <a:rPr lang="tr-TR" dirty="0"/>
              <a:t>Bu önceliklerle ilgili olmakla beraber, aynı konuda/alanlarda teknik destek almak isteyen kurumların ortaklıklar  kurarak yaptıkları başvurular, Küçük ve Orta Ölçekli İşletme (KOBİ) vasfına sahip işletmeler tarafından sunulacak başvurular, kapsamı itibariyle kadın istihdamını destekleyici nitelikte başvurular ve çatı kurum/kuruluşların üyesi niteliğindeki işletmelere danışmanlık hizmetlerini içeren başvurular öncelikli olarak desteklenecektir.</a:t>
            </a:r>
          </a:p>
        </p:txBody>
      </p:sp>
      <p:sp>
        <p:nvSpPr>
          <p:cNvPr id="6" name="11 Dikdörtgen">
            <a:extLst>
              <a:ext uri="{FF2B5EF4-FFF2-40B4-BE49-F238E27FC236}">
                <a16:creationId xmlns:a16="http://schemas.microsoft.com/office/drawing/2014/main" id="{66761F32-B5CC-25E0-0AA9-D9B2399A941F}"/>
              </a:ext>
            </a:extLst>
          </p:cNvPr>
          <p:cNvSpPr/>
          <p:nvPr/>
        </p:nvSpPr>
        <p:spPr>
          <a:xfrm>
            <a:off x="778229" y="4751686"/>
            <a:ext cx="5046099" cy="1200329"/>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u="sng" dirty="0">
                <a:solidFill>
                  <a:srgbClr val="FF0000"/>
                </a:solidFill>
              </a:rPr>
              <a:t>Öncelik 3:</a:t>
            </a:r>
            <a:r>
              <a:rPr lang="tr-TR" b="1" dirty="0">
                <a:solidFill>
                  <a:srgbClr val="FF0000"/>
                </a:solidFill>
              </a:rPr>
              <a:t> </a:t>
            </a:r>
            <a:r>
              <a:rPr lang="tr-TR" sz="1800" b="1" dirty="0">
                <a:solidFill>
                  <a:schemeClr val="tx1"/>
                </a:solidFill>
                <a:effectLst/>
                <a:latin typeface="Times New Roman" panose="02020603050405020304" pitchFamily="18" charset="0"/>
                <a:ea typeface="Times New Roman" panose="02020603050405020304" pitchFamily="18" charset="0"/>
              </a:rPr>
              <a:t>İşletmelerin yeşil ve çağdaş teknolojilere dönüşümlerinin hızlandırılarak kaynak verimliliğine yönelik uygulamaların yaygınlaştırılması</a:t>
            </a:r>
            <a:endParaRPr lang="tr-TR" b="1" dirty="0">
              <a:solidFill>
                <a:schemeClr val="tx1"/>
              </a:solidFill>
            </a:endParaRPr>
          </a:p>
        </p:txBody>
      </p:sp>
    </p:spTree>
    <p:extLst>
      <p:ext uri="{BB962C8B-B14F-4D97-AF65-F5344CB8AC3E}">
        <p14:creationId xmlns:p14="http://schemas.microsoft.com/office/powerpoint/2010/main" val="360454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7 Dikdörtgen">
            <a:extLst>
              <a:ext uri="{FF2B5EF4-FFF2-40B4-BE49-F238E27FC236}">
                <a16:creationId xmlns:a16="http://schemas.microsoft.com/office/drawing/2014/main" id="{6A740730-E660-B23A-8784-53EC2F35F1A6}"/>
              </a:ext>
            </a:extLst>
          </p:cNvPr>
          <p:cNvSpPr/>
          <p:nvPr/>
        </p:nvSpPr>
        <p:spPr>
          <a:xfrm>
            <a:off x="854764" y="1713956"/>
            <a:ext cx="6182140" cy="2308324"/>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u="sng" dirty="0">
                <a:solidFill>
                  <a:srgbClr val="FF0000"/>
                </a:solidFill>
              </a:rPr>
              <a:t>Öncelik 1:</a:t>
            </a:r>
            <a:r>
              <a:rPr lang="tr-TR" b="1" dirty="0">
                <a:solidFill>
                  <a:srgbClr val="FF0000"/>
                </a:solidFill>
              </a:rPr>
              <a:t> </a:t>
            </a:r>
            <a:r>
              <a:rPr lang="tr-TR" b="1" dirty="0"/>
              <a:t>Bölge işletmelerinin ihracat kapasitelerinin artırılması, ihracat faaliyetlerinin çeşitlendirilmesi ve artırılması</a:t>
            </a:r>
          </a:p>
          <a:p>
            <a:pPr marL="285750" indent="-285750" algn="just">
              <a:buFont typeface="Arial" panose="020B0604020202020204" pitchFamily="34" charset="0"/>
              <a:buChar char="•"/>
            </a:pPr>
            <a:r>
              <a:rPr lang="tr-TR" dirty="0"/>
              <a:t>Dış ticaret  </a:t>
            </a:r>
          </a:p>
          <a:p>
            <a:pPr marL="285750" lvl="0" indent="-285750" fontAlgn="auto">
              <a:buFont typeface="Arial" panose="020B0604020202020204" pitchFamily="34" charset="0"/>
              <a:buChar char="•"/>
            </a:pPr>
            <a:r>
              <a:rPr lang="tr-TR" dirty="0"/>
              <a:t>Lojistik</a:t>
            </a:r>
          </a:p>
          <a:p>
            <a:pPr marL="285750" lvl="0" indent="-285750" fontAlgn="auto">
              <a:buFont typeface="Arial" panose="020B0604020202020204" pitchFamily="34" charset="0"/>
              <a:buChar char="•"/>
            </a:pPr>
            <a:r>
              <a:rPr lang="tr-TR" dirty="0"/>
              <a:t>E-ihracat </a:t>
            </a:r>
          </a:p>
          <a:p>
            <a:pPr marL="285750" lvl="0" indent="-285750" fontAlgn="auto">
              <a:buFont typeface="Arial" panose="020B0604020202020204" pitchFamily="34" charset="0"/>
              <a:buChar char="•"/>
            </a:pPr>
            <a:r>
              <a:rPr lang="tr-TR" dirty="0" err="1"/>
              <a:t>Turquality</a:t>
            </a:r>
            <a:r>
              <a:rPr lang="tr-TR" dirty="0"/>
              <a:t> / Marka destek danışmanlığı</a:t>
            </a:r>
          </a:p>
          <a:p>
            <a:pPr marL="285750" lvl="0" indent="-285750" fontAlgn="auto">
              <a:buFont typeface="Arial" panose="020B0604020202020204" pitchFamily="34" charset="0"/>
              <a:buChar char="•"/>
            </a:pPr>
            <a:r>
              <a:rPr lang="tr-TR" dirty="0"/>
              <a:t>Dijital pazarlama</a:t>
            </a:r>
          </a:p>
          <a:p>
            <a:pPr marL="285750" lvl="0" indent="-285750" fontAlgn="auto">
              <a:buFont typeface="Arial" panose="020B0604020202020204" pitchFamily="34" charset="0"/>
              <a:buChar char="•"/>
            </a:pPr>
            <a:r>
              <a:rPr lang="tr-TR" dirty="0"/>
              <a:t>Endüstriyel tasarım ve markalaşma</a:t>
            </a:r>
          </a:p>
        </p:txBody>
      </p:sp>
      <p:sp>
        <p:nvSpPr>
          <p:cNvPr id="3" name="18 Dikdörtgen">
            <a:extLst>
              <a:ext uri="{FF2B5EF4-FFF2-40B4-BE49-F238E27FC236}">
                <a16:creationId xmlns:a16="http://schemas.microsoft.com/office/drawing/2014/main" id="{CB5F3BE3-9C2F-BD42-3B44-DEC4CBF05DC4}"/>
              </a:ext>
            </a:extLst>
          </p:cNvPr>
          <p:cNvSpPr/>
          <p:nvPr/>
        </p:nvSpPr>
        <p:spPr>
          <a:xfrm>
            <a:off x="854764" y="4461521"/>
            <a:ext cx="6236805" cy="2308324"/>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u="sng" dirty="0">
                <a:solidFill>
                  <a:srgbClr val="FF0000"/>
                </a:solidFill>
              </a:rPr>
              <a:t>Öncelik 2:</a:t>
            </a:r>
            <a:r>
              <a:rPr lang="tr-TR" b="1" dirty="0">
                <a:solidFill>
                  <a:srgbClr val="FF0000"/>
                </a:solidFill>
              </a:rPr>
              <a:t> </a:t>
            </a:r>
            <a:r>
              <a:rPr lang="tr-TR" b="1" dirty="0"/>
              <a:t>Küresel ölçekte rekabetçilik için yüksek katma değerli üretimin geliştirilmesi</a:t>
            </a:r>
          </a:p>
          <a:p>
            <a:pPr marL="285750" indent="-285750" algn="just">
              <a:buFont typeface="Arial" panose="020B0604020202020204" pitchFamily="34" charset="0"/>
              <a:buChar char="•"/>
            </a:pPr>
            <a:r>
              <a:rPr lang="tr-TR" dirty="0"/>
              <a:t>Araştırma ve geliştirme </a:t>
            </a:r>
          </a:p>
          <a:p>
            <a:pPr marL="285750" indent="-285750">
              <a:buFont typeface="Arial" panose="020B0604020202020204" pitchFamily="34" charset="0"/>
              <a:buChar char="•"/>
            </a:pPr>
            <a:r>
              <a:rPr lang="tr-TR" dirty="0"/>
              <a:t>Ürün ve süreç geliştirme </a:t>
            </a:r>
          </a:p>
          <a:p>
            <a:pPr marL="285750" indent="-285750">
              <a:buFont typeface="Arial" panose="020B0604020202020204" pitchFamily="34" charset="0"/>
              <a:buChar char="•"/>
            </a:pPr>
            <a:r>
              <a:rPr lang="tr-TR" dirty="0"/>
              <a:t>Fikri mülkiyet hakları</a:t>
            </a:r>
          </a:p>
          <a:p>
            <a:pPr marL="285750" indent="-285750">
              <a:buFont typeface="Arial" panose="020B0604020202020204" pitchFamily="34" charset="0"/>
              <a:buChar char="•"/>
            </a:pPr>
            <a:r>
              <a:rPr lang="tr-TR" dirty="0"/>
              <a:t>Tedarik zinciri yönetimi</a:t>
            </a:r>
          </a:p>
          <a:p>
            <a:pPr marL="285750" indent="-285750">
              <a:buFont typeface="Arial" panose="020B0604020202020204" pitchFamily="34" charset="0"/>
              <a:buChar char="•"/>
            </a:pPr>
            <a:r>
              <a:rPr lang="tr-TR" dirty="0"/>
              <a:t>Kalite yönetim sistemleri</a:t>
            </a:r>
          </a:p>
          <a:p>
            <a:pPr marL="285750" indent="-285750">
              <a:buFont typeface="Arial" panose="020B0604020202020204" pitchFamily="34" charset="0"/>
              <a:buChar char="•"/>
            </a:pPr>
            <a:r>
              <a:rPr lang="tr-TR" dirty="0"/>
              <a:t>Endüstriyel yatırımlara yönelik ön fizibilite çalışmaları </a:t>
            </a:r>
          </a:p>
        </p:txBody>
      </p:sp>
      <p:sp>
        <p:nvSpPr>
          <p:cNvPr id="4" name="10 Dikdörtgen">
            <a:extLst>
              <a:ext uri="{FF2B5EF4-FFF2-40B4-BE49-F238E27FC236}">
                <a16:creationId xmlns:a16="http://schemas.microsoft.com/office/drawing/2014/main" id="{A4A4C3EE-34E2-E874-0CA1-28E478C34E16}"/>
              </a:ext>
            </a:extLst>
          </p:cNvPr>
          <p:cNvSpPr/>
          <p:nvPr/>
        </p:nvSpPr>
        <p:spPr>
          <a:xfrm>
            <a:off x="5814390" y="874643"/>
            <a:ext cx="5297558" cy="523220"/>
          </a:xfrm>
          <a:prstGeom prst="rect">
            <a:avLst/>
          </a:prstGeom>
          <a:noFill/>
        </p:spPr>
        <p:txBody>
          <a:bodyPr wrap="square">
            <a:spAutoFit/>
          </a:bodyPr>
          <a:lstStyle/>
          <a:p>
            <a:pPr algn="ctr"/>
            <a:r>
              <a:rPr lang="tr-TR" sz="2800" b="1" dirty="0"/>
              <a:t>ÖRNEK PROJE KONULARI</a:t>
            </a:r>
          </a:p>
        </p:txBody>
      </p:sp>
      <p:sp>
        <p:nvSpPr>
          <p:cNvPr id="7" name="18 Dikdörtgen">
            <a:extLst>
              <a:ext uri="{FF2B5EF4-FFF2-40B4-BE49-F238E27FC236}">
                <a16:creationId xmlns:a16="http://schemas.microsoft.com/office/drawing/2014/main" id="{2177F249-BBE1-DE69-0C2C-53E11A23D883}"/>
              </a:ext>
            </a:extLst>
          </p:cNvPr>
          <p:cNvSpPr/>
          <p:nvPr/>
        </p:nvSpPr>
        <p:spPr>
          <a:xfrm>
            <a:off x="7583556" y="1962434"/>
            <a:ext cx="4164496" cy="4524315"/>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u="sng" dirty="0">
                <a:solidFill>
                  <a:srgbClr val="FF0000"/>
                </a:solidFill>
              </a:rPr>
              <a:t>Öncelik 3:</a:t>
            </a:r>
            <a:r>
              <a:rPr lang="tr-TR" b="1" dirty="0">
                <a:solidFill>
                  <a:srgbClr val="FF0000"/>
                </a:solidFill>
              </a:rPr>
              <a:t> </a:t>
            </a:r>
            <a:r>
              <a:rPr lang="tr-TR" b="1" dirty="0"/>
              <a:t>İşletmelerin yeşil ve çağdaş teknolojilere dönüşümlerinin hızlandırılarak kaynak verimliliğine yönelik uygulamaların yaygınlaştırılması</a:t>
            </a:r>
          </a:p>
          <a:p>
            <a:pPr algn="just"/>
            <a:endParaRPr lang="tr-TR" b="1" dirty="0"/>
          </a:p>
          <a:p>
            <a:pPr marL="285750" indent="-285750" algn="just">
              <a:buFont typeface="Arial" panose="020B0604020202020204" pitchFamily="34" charset="0"/>
              <a:buChar char="•"/>
            </a:pPr>
            <a:r>
              <a:rPr lang="tr-TR" dirty="0"/>
              <a:t>Dijital dönüşüm</a:t>
            </a:r>
          </a:p>
          <a:p>
            <a:pPr marL="285750" indent="-285750" algn="just">
              <a:buFont typeface="Arial" panose="020B0604020202020204" pitchFamily="34" charset="0"/>
              <a:buChar char="•"/>
            </a:pPr>
            <a:r>
              <a:rPr lang="tr-TR" dirty="0"/>
              <a:t>Kaynak verimliliği (Temiz üretim, atık yönetimi ve geri dönüşüm, vb.) </a:t>
            </a:r>
          </a:p>
          <a:p>
            <a:pPr marL="285750" indent="-285750" algn="just">
              <a:buFont typeface="Arial" panose="020B0604020202020204" pitchFamily="34" charset="0"/>
              <a:buChar char="•"/>
            </a:pPr>
            <a:r>
              <a:rPr lang="tr-TR" dirty="0"/>
              <a:t>Yeşil dönüşüm</a:t>
            </a:r>
          </a:p>
          <a:p>
            <a:pPr marL="285750" indent="-285750" algn="just">
              <a:buFont typeface="Arial" panose="020B0604020202020204" pitchFamily="34" charset="0"/>
              <a:buChar char="•"/>
            </a:pPr>
            <a:r>
              <a:rPr lang="tr-TR" dirty="0"/>
              <a:t>Yalın üretim</a:t>
            </a:r>
          </a:p>
          <a:p>
            <a:pPr marL="285750" indent="-285750" algn="just">
              <a:buFont typeface="Arial" panose="020B0604020202020204" pitchFamily="34" charset="0"/>
              <a:buChar char="•"/>
            </a:pPr>
            <a:r>
              <a:rPr lang="tr-TR" dirty="0"/>
              <a:t>Sınırda karbon düzenlemesine uyum</a:t>
            </a:r>
          </a:p>
          <a:p>
            <a:pPr marL="285750" indent="-285750" algn="just">
              <a:buFont typeface="Arial" panose="020B0604020202020204" pitchFamily="34" charset="0"/>
              <a:buChar char="•"/>
            </a:pPr>
            <a:r>
              <a:rPr lang="tr-TR" dirty="0"/>
              <a:t>Emisyon azaltımı</a:t>
            </a:r>
          </a:p>
          <a:p>
            <a:pPr marL="285750" indent="-285750" algn="just">
              <a:buFont typeface="Arial" panose="020B0604020202020204" pitchFamily="34" charset="0"/>
              <a:buChar char="•"/>
            </a:pPr>
            <a:r>
              <a:rPr lang="tr-TR" dirty="0"/>
              <a:t>Tedarik zincirinin </a:t>
            </a:r>
            <a:r>
              <a:rPr lang="tr-TR" dirty="0" err="1"/>
              <a:t>karbonsuzlaşması</a:t>
            </a:r>
            <a:endParaRPr lang="tr-TR" dirty="0"/>
          </a:p>
          <a:p>
            <a:pPr marL="285750" indent="-285750" algn="just">
              <a:buFont typeface="Arial" panose="020B0604020202020204" pitchFamily="34" charset="0"/>
              <a:buChar char="•"/>
            </a:pPr>
            <a:r>
              <a:rPr lang="tr-TR" dirty="0"/>
              <a:t>Döngüsel üretim</a:t>
            </a:r>
          </a:p>
          <a:p>
            <a:pPr marL="285750" indent="-285750" algn="just">
              <a:buFont typeface="Arial" panose="020B0604020202020204" pitchFamily="34" charset="0"/>
              <a:buChar char="•"/>
            </a:pPr>
            <a:r>
              <a:rPr lang="tr-TR" dirty="0"/>
              <a:t>Atıkların endüstriyel kullanımı</a:t>
            </a:r>
          </a:p>
          <a:p>
            <a:pPr marL="285750" indent="-285750" algn="just">
              <a:buFont typeface="Arial" panose="020B0604020202020204" pitchFamily="34" charset="0"/>
              <a:buChar char="•"/>
            </a:pPr>
            <a:r>
              <a:rPr lang="tr-TR" dirty="0"/>
              <a:t>Yapay zeka ve büyük veri</a:t>
            </a:r>
          </a:p>
        </p:txBody>
      </p:sp>
    </p:spTree>
    <p:extLst>
      <p:ext uri="{BB962C8B-B14F-4D97-AF65-F5344CB8AC3E}">
        <p14:creationId xmlns:p14="http://schemas.microsoft.com/office/powerpoint/2010/main" val="52308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548AD4E8-8667-794E-1FD6-E5D4486209C6}"/>
              </a:ext>
            </a:extLst>
          </p:cNvPr>
          <p:cNvSpPr txBox="1">
            <a:spLocks/>
          </p:cNvSpPr>
          <p:nvPr/>
        </p:nvSpPr>
        <p:spPr>
          <a:xfrm>
            <a:off x="2714554" y="1490523"/>
            <a:ext cx="8229600" cy="4997450"/>
          </a:xfrm>
          <a:prstGeom prst="rect">
            <a:avLst/>
          </a:prstGeom>
        </p:spPr>
        <p:txBody>
          <a:bodyPr vert="horz" lIns="91440" tIns="45720" rIns="91440" bIns="45720" rtlCol="0">
            <a:normAutofit/>
          </a:bodyPr>
          <a:lstStyle/>
          <a:p>
            <a:pPr lvl="0"/>
            <a:endParaRPr lang="tr-TR" sz="1400" b="1" dirty="0"/>
          </a:p>
        </p:txBody>
      </p:sp>
      <p:sp>
        <p:nvSpPr>
          <p:cNvPr id="3" name="AutoShape 6" descr="Image result for design icon">
            <a:extLst>
              <a:ext uri="{FF2B5EF4-FFF2-40B4-BE49-F238E27FC236}">
                <a16:creationId xmlns:a16="http://schemas.microsoft.com/office/drawing/2014/main" id="{221B0E10-D736-1A59-DFA0-4ECE878012A9}"/>
              </a:ext>
            </a:extLst>
          </p:cNvPr>
          <p:cNvSpPr>
            <a:spLocks noChangeAspect="1" noChangeArrowheads="1"/>
          </p:cNvSpPr>
          <p:nvPr/>
        </p:nvSpPr>
        <p:spPr bwMode="auto">
          <a:xfrm>
            <a:off x="2401816" y="462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 name="AutoShape 8" descr="Image result for design icon">
            <a:extLst>
              <a:ext uri="{FF2B5EF4-FFF2-40B4-BE49-F238E27FC236}">
                <a16:creationId xmlns:a16="http://schemas.microsoft.com/office/drawing/2014/main" id="{3D36BB5F-214F-6409-3A19-EB6593C8CCD5}"/>
              </a:ext>
            </a:extLst>
          </p:cNvPr>
          <p:cNvSpPr>
            <a:spLocks noChangeAspect="1" noChangeArrowheads="1"/>
          </p:cNvSpPr>
          <p:nvPr/>
        </p:nvSpPr>
        <p:spPr bwMode="auto">
          <a:xfrm>
            <a:off x="2401816" y="462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AutoShape 10" descr="Image result for design icon">
            <a:extLst>
              <a:ext uri="{FF2B5EF4-FFF2-40B4-BE49-F238E27FC236}">
                <a16:creationId xmlns:a16="http://schemas.microsoft.com/office/drawing/2014/main" id="{3143B348-08B8-86C5-5F9A-C99726591C1E}"/>
              </a:ext>
            </a:extLst>
          </p:cNvPr>
          <p:cNvSpPr>
            <a:spLocks noChangeAspect="1" noChangeArrowheads="1"/>
          </p:cNvSpPr>
          <p:nvPr/>
        </p:nvSpPr>
        <p:spPr bwMode="auto">
          <a:xfrm>
            <a:off x="2401816" y="462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 name="22 Yuvarlatılmış Dikdörtgen">
            <a:extLst>
              <a:ext uri="{FF2B5EF4-FFF2-40B4-BE49-F238E27FC236}">
                <a16:creationId xmlns:a16="http://schemas.microsoft.com/office/drawing/2014/main" id="{BBA243D3-C94B-2A35-2050-38D4ED7718E5}"/>
              </a:ext>
            </a:extLst>
          </p:cNvPr>
          <p:cNvSpPr/>
          <p:nvPr/>
        </p:nvSpPr>
        <p:spPr>
          <a:xfrm>
            <a:off x="4785106" y="5356230"/>
            <a:ext cx="4088496" cy="119590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2800" b="1" dirty="0">
                <a:ln w="11430"/>
                <a:solidFill>
                  <a:schemeClr val="tx1"/>
                </a:solidFill>
              </a:rPr>
              <a:t>Toplam Bütçe</a:t>
            </a:r>
          </a:p>
          <a:p>
            <a:pPr algn="ctr"/>
            <a:r>
              <a:rPr lang="tr-TR" sz="2800" b="1" dirty="0">
                <a:ln w="11430"/>
                <a:solidFill>
                  <a:srgbClr val="C00000"/>
                </a:solidFill>
              </a:rPr>
              <a:t>2.500.000 TL</a:t>
            </a:r>
          </a:p>
        </p:txBody>
      </p:sp>
      <p:sp>
        <p:nvSpPr>
          <p:cNvPr id="7" name="10 Yuvarlatılmış Dikdörtgen">
            <a:extLst>
              <a:ext uri="{FF2B5EF4-FFF2-40B4-BE49-F238E27FC236}">
                <a16:creationId xmlns:a16="http://schemas.microsoft.com/office/drawing/2014/main" id="{5FEC39D7-D00A-B8FE-A69E-64E526DC0E23}"/>
              </a:ext>
            </a:extLst>
          </p:cNvPr>
          <p:cNvSpPr/>
          <p:nvPr/>
        </p:nvSpPr>
        <p:spPr>
          <a:xfrm>
            <a:off x="2799958" y="2200297"/>
            <a:ext cx="8058792" cy="2589778"/>
          </a:xfrm>
          <a:prstGeom prst="roundRect">
            <a:avLst/>
          </a:prstGeom>
          <a:solidFill>
            <a:schemeClr val="tx2">
              <a:lumMod val="20000"/>
              <a:lumOff val="80000"/>
            </a:schemeClr>
          </a:solidFill>
          <a:ln>
            <a:solidFill>
              <a:schemeClr val="bg2"/>
            </a:solidFill>
          </a:ln>
          <a:effectLst/>
        </p:spPr>
        <p:style>
          <a:lnRef idx="1">
            <a:schemeClr val="dk1"/>
          </a:lnRef>
          <a:fillRef idx="2">
            <a:schemeClr val="dk1"/>
          </a:fillRef>
          <a:effectRef idx="1">
            <a:schemeClr val="dk1"/>
          </a:effectRef>
          <a:fontRef idx="minor">
            <a:schemeClr val="dk1"/>
          </a:fontRef>
        </p:style>
        <p:txBody>
          <a:bodyPr rtlCol="0" anchor="ctr"/>
          <a:lstStyle/>
          <a:p>
            <a:pPr marL="342900" indent="-342900" algn="just">
              <a:buFont typeface="Arial" panose="020B0604020202020204" pitchFamily="34" charset="0"/>
              <a:buChar char="•"/>
            </a:pPr>
            <a:r>
              <a:rPr lang="tr-TR" u="sng" dirty="0">
                <a:ln w="11430"/>
                <a:solidFill>
                  <a:schemeClr val="tx1"/>
                </a:solidFill>
              </a:rPr>
              <a:t>Eğitim</a:t>
            </a:r>
            <a:r>
              <a:rPr lang="tr-TR" dirty="0">
                <a:ln w="11430"/>
                <a:solidFill>
                  <a:schemeClr val="tx1"/>
                </a:solidFill>
              </a:rPr>
              <a:t> talepleri için azami </a:t>
            </a:r>
            <a:r>
              <a:rPr lang="tr-TR" b="1" u="sng" dirty="0">
                <a:ln w="11430"/>
                <a:solidFill>
                  <a:srgbClr val="FF0000"/>
                </a:solidFill>
              </a:rPr>
              <a:t>75.000 TL (KDV dahil) </a:t>
            </a:r>
          </a:p>
          <a:p>
            <a:pPr marL="342900" indent="-342900" algn="just">
              <a:buFont typeface="Arial" panose="020B0604020202020204" pitchFamily="34" charset="0"/>
              <a:buChar char="•"/>
            </a:pPr>
            <a:r>
              <a:rPr lang="tr-TR" u="sng" dirty="0">
                <a:ln w="11430"/>
                <a:solidFill>
                  <a:schemeClr val="tx1"/>
                </a:solidFill>
              </a:rPr>
              <a:t>Danışmanlık*</a:t>
            </a:r>
            <a:r>
              <a:rPr lang="tr-TR" dirty="0">
                <a:ln w="11430"/>
                <a:solidFill>
                  <a:schemeClr val="tx1"/>
                </a:solidFill>
              </a:rPr>
              <a:t> ile program ve proje hazırlanmasına katkı sağlama talepleri için azami </a:t>
            </a:r>
            <a:r>
              <a:rPr lang="tr-TR" b="1" u="sng" dirty="0">
                <a:ln w="11430"/>
                <a:solidFill>
                  <a:srgbClr val="FF0000"/>
                </a:solidFill>
              </a:rPr>
              <a:t>150.000 TL (KDV dahil) </a:t>
            </a:r>
          </a:p>
          <a:p>
            <a:pPr marL="342900" indent="-342900" algn="just">
              <a:buFont typeface="Arial" panose="020B0604020202020204" pitchFamily="34" charset="0"/>
              <a:buChar char="•"/>
            </a:pPr>
            <a:r>
              <a:rPr lang="tr-TR" dirty="0">
                <a:ln w="11430"/>
                <a:solidFill>
                  <a:schemeClr val="tx1"/>
                </a:solidFill>
              </a:rPr>
              <a:t>OSB, TSO, Teknoloji Geliştirme Bölgeleri, İş Geliştirme Merkezi, Sivil Toplum Kuruluşları vb. çatı kurum/kuruluşların başvuru sahibi olduğu ve bu kurum/kuruluşların üyesi niteliğindeki en az 3 (üç) kar amacı güden gerçek veya tüzel kişiliğe verilecek danışmanlık hizmetlerini içeren teknik destek talepleri için; azami </a:t>
            </a:r>
            <a:r>
              <a:rPr lang="tr-TR" b="1" u="sng" dirty="0">
                <a:ln w="11430"/>
                <a:solidFill>
                  <a:srgbClr val="FF0000"/>
                </a:solidFill>
              </a:rPr>
              <a:t>250.000 TL (KDV dahil) </a:t>
            </a:r>
            <a:endParaRPr lang="tr-TR" sz="2000" b="1" u="sng" dirty="0">
              <a:ln w="11430"/>
              <a:solidFill>
                <a:srgbClr val="FF0000"/>
              </a:solidFill>
            </a:endParaRPr>
          </a:p>
        </p:txBody>
      </p:sp>
      <p:sp>
        <p:nvSpPr>
          <p:cNvPr id="8" name="12 Dikdörtgen">
            <a:extLst>
              <a:ext uri="{FF2B5EF4-FFF2-40B4-BE49-F238E27FC236}">
                <a16:creationId xmlns:a16="http://schemas.microsoft.com/office/drawing/2014/main" id="{F70947A0-C113-19AF-3E59-08B4C33DF956}"/>
              </a:ext>
            </a:extLst>
          </p:cNvPr>
          <p:cNvSpPr/>
          <p:nvPr/>
        </p:nvSpPr>
        <p:spPr>
          <a:xfrm>
            <a:off x="3811268" y="1365308"/>
            <a:ext cx="6192688" cy="523220"/>
          </a:xfrm>
          <a:prstGeom prst="rect">
            <a:avLst/>
          </a:prstGeom>
          <a:noFill/>
        </p:spPr>
        <p:txBody>
          <a:bodyPr wrap="square">
            <a:spAutoFit/>
          </a:bodyPr>
          <a:lstStyle/>
          <a:p>
            <a:r>
              <a:rPr lang="tr-TR" sz="2800" b="1" dirty="0"/>
              <a:t>PROGRAM BÜTÇESİ ve DESTEK MİKTARI </a:t>
            </a:r>
          </a:p>
        </p:txBody>
      </p:sp>
      <p:sp>
        <p:nvSpPr>
          <p:cNvPr id="9" name="Metin kutusu 8">
            <a:extLst>
              <a:ext uri="{FF2B5EF4-FFF2-40B4-BE49-F238E27FC236}">
                <a16:creationId xmlns:a16="http://schemas.microsoft.com/office/drawing/2014/main" id="{679B11DA-CCC8-D6ED-829F-0789AF5C51B7}"/>
              </a:ext>
            </a:extLst>
          </p:cNvPr>
          <p:cNvSpPr txBox="1"/>
          <p:nvPr/>
        </p:nvSpPr>
        <p:spPr>
          <a:xfrm>
            <a:off x="2569769" y="5677922"/>
            <a:ext cx="8675687" cy="338554"/>
          </a:xfrm>
          <a:prstGeom prst="rect">
            <a:avLst/>
          </a:prstGeom>
          <a:noFill/>
        </p:spPr>
        <p:txBody>
          <a:bodyPr wrap="square" rtlCol="0">
            <a:spAutoFit/>
          </a:bodyPr>
          <a:lstStyle/>
          <a:p>
            <a:r>
              <a:rPr lang="tr-TR" sz="1600" dirty="0"/>
              <a:t> </a:t>
            </a:r>
          </a:p>
        </p:txBody>
      </p:sp>
    </p:spTree>
    <p:extLst>
      <p:ext uri="{BB962C8B-B14F-4D97-AF65-F5344CB8AC3E}">
        <p14:creationId xmlns:p14="http://schemas.microsoft.com/office/powerpoint/2010/main" val="235961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649F705D-6DAB-5D01-8765-A0D246B832A3}"/>
              </a:ext>
            </a:extLst>
          </p:cNvPr>
          <p:cNvSpPr txBox="1">
            <a:spLocks/>
          </p:cNvSpPr>
          <p:nvPr/>
        </p:nvSpPr>
        <p:spPr>
          <a:xfrm>
            <a:off x="2515772" y="1570035"/>
            <a:ext cx="8229600" cy="4997450"/>
          </a:xfrm>
          <a:prstGeom prst="rect">
            <a:avLst/>
          </a:prstGeom>
        </p:spPr>
        <p:txBody>
          <a:bodyPr vert="horz" lIns="91440" tIns="45720" rIns="91440" bIns="45720" rtlCol="0">
            <a:normAutofit/>
          </a:bodyPr>
          <a:lstStyle/>
          <a:p>
            <a:pPr algn="just"/>
            <a:endParaRPr lang="tr-TR" sz="1900" b="1" dirty="0">
              <a:solidFill>
                <a:srgbClr val="0000C4"/>
              </a:solidFill>
            </a:endParaRPr>
          </a:p>
          <a:p>
            <a:endParaRPr lang="tr-TR" sz="2400" dirty="0"/>
          </a:p>
          <a:p>
            <a:endParaRPr lang="tr-TR" sz="2400" b="1" dirty="0">
              <a:solidFill>
                <a:srgbClr val="C00000"/>
              </a:solidFill>
            </a:endParaRPr>
          </a:p>
        </p:txBody>
      </p:sp>
      <p:sp>
        <p:nvSpPr>
          <p:cNvPr id="3" name="6 Dikdörtgen">
            <a:extLst>
              <a:ext uri="{FF2B5EF4-FFF2-40B4-BE49-F238E27FC236}">
                <a16:creationId xmlns:a16="http://schemas.microsoft.com/office/drawing/2014/main" id="{403D658D-01CB-0E8A-9776-4C8A0C9FB9C8}"/>
              </a:ext>
            </a:extLst>
          </p:cNvPr>
          <p:cNvSpPr/>
          <p:nvPr/>
        </p:nvSpPr>
        <p:spPr>
          <a:xfrm>
            <a:off x="7051507" y="4068760"/>
            <a:ext cx="3179465" cy="2308324"/>
          </a:xfrm>
          <a:prstGeom prst="rect">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marL="88900" lvl="0" algn="just">
              <a:spcBef>
                <a:spcPct val="40000"/>
              </a:spcBef>
              <a:spcAft>
                <a:spcPct val="40000"/>
              </a:spcAft>
              <a:buClr>
                <a:srgbClr val="000066"/>
              </a:buClr>
              <a:defRPr/>
            </a:pPr>
            <a:r>
              <a:rPr lang="tr-TR" sz="2400" dirty="0"/>
              <a:t>Amasya, Çorum, Samsun ve Tokat ilinden gelen talepler desteklenebilecektir. </a:t>
            </a:r>
          </a:p>
          <a:p>
            <a:pPr marL="88900" lvl="0">
              <a:spcBef>
                <a:spcPct val="40000"/>
              </a:spcBef>
              <a:spcAft>
                <a:spcPct val="40000"/>
              </a:spcAft>
              <a:buClr>
                <a:srgbClr val="000066"/>
              </a:buClr>
              <a:defRPr/>
            </a:pPr>
            <a:r>
              <a:rPr lang="tr-TR" sz="2400" dirty="0"/>
              <a:t>          </a:t>
            </a:r>
          </a:p>
        </p:txBody>
      </p:sp>
      <p:sp>
        <p:nvSpPr>
          <p:cNvPr id="4" name="7 Dikdörtgen">
            <a:extLst>
              <a:ext uri="{FF2B5EF4-FFF2-40B4-BE49-F238E27FC236}">
                <a16:creationId xmlns:a16="http://schemas.microsoft.com/office/drawing/2014/main" id="{B2DA7848-F013-04EE-9EB9-4BB9BCCD0C08}"/>
              </a:ext>
            </a:extLst>
          </p:cNvPr>
          <p:cNvSpPr/>
          <p:nvPr/>
        </p:nvSpPr>
        <p:spPr>
          <a:xfrm>
            <a:off x="3000657" y="4068760"/>
            <a:ext cx="3474786" cy="2308324"/>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2400" dirty="0"/>
              <a:t>Proje uygulama süresi en fazla </a:t>
            </a:r>
            <a:r>
              <a:rPr lang="tr-TR" sz="2400" b="1" dirty="0">
                <a:solidFill>
                  <a:schemeClr val="tx1"/>
                </a:solidFill>
              </a:rPr>
              <a:t>6 aydır. </a:t>
            </a:r>
            <a:r>
              <a:rPr lang="tr-TR" sz="2400" dirty="0"/>
              <a:t>Bu süre yüklenici firma ile Ajans arasında sözleşme imzalanması ile başlar.</a:t>
            </a:r>
          </a:p>
          <a:p>
            <a:pPr algn="ctr"/>
            <a:endParaRPr lang="tr-TR" sz="2400" dirty="0"/>
          </a:p>
        </p:txBody>
      </p:sp>
      <p:sp>
        <p:nvSpPr>
          <p:cNvPr id="5" name="Dikdörtgen 4">
            <a:extLst>
              <a:ext uri="{FF2B5EF4-FFF2-40B4-BE49-F238E27FC236}">
                <a16:creationId xmlns:a16="http://schemas.microsoft.com/office/drawing/2014/main" id="{1444478B-2E0F-1226-4999-011A25A3AF02}"/>
              </a:ext>
            </a:extLst>
          </p:cNvPr>
          <p:cNvSpPr/>
          <p:nvPr/>
        </p:nvSpPr>
        <p:spPr>
          <a:xfrm>
            <a:off x="1063487" y="1570035"/>
            <a:ext cx="10595113" cy="1938992"/>
          </a:xfrm>
          <a:prstGeom prst="rect">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a:t>Teknik destek başvuruları sürekli olarak alınır. Ancak, değerlendirmeler ikişer aylık dönemlerde yapılır. </a:t>
            </a:r>
          </a:p>
          <a:p>
            <a:pPr algn="just"/>
            <a:endParaRPr lang="tr-TR" sz="2400" dirty="0"/>
          </a:p>
          <a:p>
            <a:pPr algn="just"/>
            <a:r>
              <a:rPr lang="tr-TR" sz="2400" dirty="0"/>
              <a:t>Bu dönemler 2024 yılı için </a:t>
            </a:r>
            <a:r>
              <a:rPr lang="tr-TR" sz="2400" b="1" dirty="0">
                <a:solidFill>
                  <a:srgbClr val="FF0000"/>
                </a:solidFill>
              </a:rPr>
              <a:t>Mart-Nisan, Mayıs-Haziran, Temmuz-Ağustos ve Eylül-Ekim, Kasım-Aralık </a:t>
            </a:r>
            <a:r>
              <a:rPr lang="tr-TR" sz="2400" dirty="0"/>
              <a:t>dönemleridir. </a:t>
            </a:r>
          </a:p>
        </p:txBody>
      </p:sp>
    </p:spTree>
    <p:extLst>
      <p:ext uri="{BB962C8B-B14F-4D97-AF65-F5344CB8AC3E}">
        <p14:creationId xmlns:p14="http://schemas.microsoft.com/office/powerpoint/2010/main" val="1405107627"/>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1699</Words>
  <Application>Microsoft Office PowerPoint</Application>
  <PresentationFormat>Geniş ekran</PresentationFormat>
  <Paragraphs>194</Paragraphs>
  <Slides>22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Aptos</vt:lpstr>
      <vt:lpstr>Arial</vt:lpstr>
      <vt:lpstr>Calibri</vt:lpstr>
      <vt:lpstr>Calibri Light</vt:lpstr>
      <vt:lpstr>Symbol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OKA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Sevim ŞENER</dc:creator>
  <cp:lastModifiedBy>8876</cp:lastModifiedBy>
  <cp:revision>11</cp:revision>
  <dcterms:created xsi:type="dcterms:W3CDTF">2023-01-13T10:30:18Z</dcterms:created>
  <dcterms:modified xsi:type="dcterms:W3CDTF">2024-03-21T18:51:05Z</dcterms:modified>
</cp:coreProperties>
</file>