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6" r:id="rId2"/>
    <p:sldId id="556" r:id="rId3"/>
    <p:sldId id="731" r:id="rId4"/>
    <p:sldId id="733" r:id="rId5"/>
    <p:sldId id="734" r:id="rId6"/>
    <p:sldId id="745" r:id="rId7"/>
    <p:sldId id="736" r:id="rId8"/>
    <p:sldId id="737" r:id="rId9"/>
    <p:sldId id="739" r:id="rId10"/>
    <p:sldId id="740" r:id="rId11"/>
    <p:sldId id="738" r:id="rId12"/>
    <p:sldId id="706" r:id="rId13"/>
    <p:sldId id="746" r:id="rId14"/>
    <p:sldId id="313" r:id="rId15"/>
    <p:sldId id="381" r:id="rId16"/>
  </p:sldIdLst>
  <p:sldSz cx="9144000" cy="6858000" type="screen4x3"/>
  <p:notesSz cx="6805613" cy="99393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28D867A6-F0D7-40A5-A47F-FEB5F579BC0E}">
          <p14:sldIdLst>
            <p14:sldId id="266"/>
            <p14:sldId id="556"/>
            <p14:sldId id="731"/>
            <p14:sldId id="733"/>
            <p14:sldId id="734"/>
            <p14:sldId id="745"/>
            <p14:sldId id="736"/>
            <p14:sldId id="737"/>
            <p14:sldId id="739"/>
            <p14:sldId id="740"/>
          </p14:sldIdLst>
        </p14:section>
        <p14:section name="Başvuru işlemleri" id="{50D9AD1E-81DC-4B6B-BC2F-DE2ABE8A0217}">
          <p14:sldIdLst>
            <p14:sldId id="738"/>
            <p14:sldId id="706"/>
            <p14:sldId id="746"/>
            <p14:sldId id="313"/>
            <p14:sldId id="3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72" autoAdjust="0"/>
    <p:restoredTop sz="87619" autoAdjust="0"/>
  </p:normalViewPr>
  <p:slideViewPr>
    <p:cSldViewPr>
      <p:cViewPr>
        <p:scale>
          <a:sx n="50" d="100"/>
          <a:sy n="50" d="100"/>
        </p:scale>
        <p:origin x="1206" y="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418C43-C6AF-41AC-9B77-32E49E690B51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2EA82FD-9080-4B1F-A940-E2D0AA71321E}">
      <dgm:prSet phldrT="[Metin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sz="5400" dirty="0" smtClean="0"/>
            <a:t>KAYS</a:t>
          </a:r>
          <a:endParaRPr lang="tr-TR" sz="5400" dirty="0"/>
        </a:p>
      </dgm:t>
    </dgm:pt>
    <dgm:pt modelId="{AEE05FBB-9092-4B07-A6AE-C97197D7D62A}" type="parTrans" cxnId="{99CDA14C-5722-495C-9C5D-454275D8EC1A}">
      <dgm:prSet/>
      <dgm:spPr/>
      <dgm:t>
        <a:bodyPr/>
        <a:lstStyle/>
        <a:p>
          <a:endParaRPr lang="tr-TR"/>
        </a:p>
      </dgm:t>
    </dgm:pt>
    <dgm:pt modelId="{81BEC47B-E798-4402-AC8B-FA24EDA83EB3}" type="sibTrans" cxnId="{99CDA14C-5722-495C-9C5D-454275D8EC1A}">
      <dgm:prSet/>
      <dgm:spPr/>
      <dgm:t>
        <a:bodyPr/>
        <a:lstStyle/>
        <a:p>
          <a:endParaRPr lang="tr-TR"/>
        </a:p>
      </dgm:t>
    </dgm:pt>
    <dgm:pt modelId="{629B20D6-9FBF-4C8D-9E5A-686B22E18873}">
      <dgm:prSet phldrT="[Metin]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r-TR" dirty="0" smtClean="0">
              <a:latin typeface="Book Antiqua" pitchFamily="18" charset="0"/>
            </a:rPr>
            <a:t>23:59</a:t>
          </a:r>
        </a:p>
      </dgm:t>
    </dgm:pt>
    <dgm:pt modelId="{2592FFB7-0D7D-48C2-B167-3F3C0E3E807A}" type="parTrans" cxnId="{EC1482A1-8FD2-4B8C-B4E4-328F3EA18A3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5FE2B418-B971-4AD9-AD39-1C6E61BEDD47}" type="sibTrans" cxnId="{EC1482A1-8FD2-4B8C-B4E4-328F3EA18A33}">
      <dgm:prSet/>
      <dgm:spPr/>
      <dgm:t>
        <a:bodyPr/>
        <a:lstStyle/>
        <a:p>
          <a:endParaRPr lang="tr-TR"/>
        </a:p>
      </dgm:t>
    </dgm:pt>
    <dgm:pt modelId="{8F425A57-FC71-4B36-A4F6-669064436A66}">
      <dgm:prSet phldrT="[Metin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tr-TR" sz="2800" dirty="0" smtClean="0"/>
            <a:t>Taahhütname Teslim</a:t>
          </a:r>
          <a:endParaRPr lang="tr-TR" sz="2800" dirty="0"/>
        </a:p>
      </dgm:t>
    </dgm:pt>
    <dgm:pt modelId="{133DEF6D-B8B5-4AA2-9DD2-FA197BC49DAE}" type="parTrans" cxnId="{4F02C516-5A7D-4437-9D7B-6EBCB426DA32}">
      <dgm:prSet/>
      <dgm:spPr/>
      <dgm:t>
        <a:bodyPr/>
        <a:lstStyle/>
        <a:p>
          <a:endParaRPr lang="tr-TR"/>
        </a:p>
      </dgm:t>
    </dgm:pt>
    <dgm:pt modelId="{FDF15F21-A933-4C40-B707-E468FF8B5CFB}" type="sibTrans" cxnId="{4F02C516-5A7D-4437-9D7B-6EBCB426DA32}">
      <dgm:prSet/>
      <dgm:spPr/>
      <dgm:t>
        <a:bodyPr/>
        <a:lstStyle/>
        <a:p>
          <a:endParaRPr lang="tr-TR"/>
        </a:p>
      </dgm:t>
    </dgm:pt>
    <dgm:pt modelId="{87150764-A910-4642-A65F-FA16625E17C8}">
      <dgm:prSet phldrT="[Metin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tr-TR" dirty="0" smtClean="0">
              <a:latin typeface="Book Antiqua" pitchFamily="18" charset="0"/>
            </a:rPr>
            <a:t>05.01.2021</a:t>
          </a:r>
        </a:p>
      </dgm:t>
    </dgm:pt>
    <dgm:pt modelId="{E6900150-D38A-4671-8BFE-2D31620922EF}" type="parTrans" cxnId="{656BB362-4E34-4076-87C2-01003A6DFFB4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0026A77F-FD3C-4B9B-80E3-01739D1EED4C}" type="sibTrans" cxnId="{656BB362-4E34-4076-87C2-01003A6DFFB4}">
      <dgm:prSet/>
      <dgm:spPr/>
      <dgm:t>
        <a:bodyPr/>
        <a:lstStyle/>
        <a:p>
          <a:endParaRPr lang="tr-TR"/>
        </a:p>
      </dgm:t>
    </dgm:pt>
    <dgm:pt modelId="{003A9A31-05BA-4177-AA2C-3C2A972A005A}">
      <dgm:prSet phldrT="[Metin]"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r>
            <a:rPr lang="tr-TR" dirty="0" smtClean="0">
              <a:latin typeface="Book Antiqua" pitchFamily="18" charset="0"/>
            </a:rPr>
            <a:t>17:00</a:t>
          </a:r>
        </a:p>
      </dgm:t>
    </dgm:pt>
    <dgm:pt modelId="{C150A915-56D9-4FE3-8306-824B723BBD72}" type="parTrans" cxnId="{D2C00789-D9F6-4014-A687-1CB605645C8B}">
      <dgm:prSet/>
      <dgm:spPr>
        <a:ln>
          <a:solidFill>
            <a:schemeClr val="accent5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A2C3D793-19BC-4F11-A2AE-32CBF3485B0E}" type="sibTrans" cxnId="{D2C00789-D9F6-4014-A687-1CB605645C8B}">
      <dgm:prSet/>
      <dgm:spPr/>
      <dgm:t>
        <a:bodyPr/>
        <a:lstStyle/>
        <a:p>
          <a:endParaRPr lang="tr-TR"/>
        </a:p>
      </dgm:t>
    </dgm:pt>
    <dgm:pt modelId="{9F918E0B-F9A3-481F-A866-53F00E645E22}">
      <dgm:prSet phldrT="[Metin]"/>
      <dgm:spPr>
        <a:solidFill>
          <a:schemeClr val="bg1">
            <a:alpha val="90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r>
            <a:rPr lang="tr-TR" dirty="0" smtClean="0">
              <a:solidFill>
                <a:schemeClr val="bg1"/>
              </a:solidFill>
              <a:latin typeface="Book Antiqua" pitchFamily="18" charset="0"/>
            </a:rPr>
            <a:t>11.03.2016</a:t>
          </a:r>
          <a:endParaRPr lang="tr-TR" dirty="0">
            <a:solidFill>
              <a:schemeClr val="bg1"/>
            </a:solidFill>
            <a:latin typeface="Book Antiqua" pitchFamily="18" charset="0"/>
          </a:endParaRPr>
        </a:p>
      </dgm:t>
    </dgm:pt>
    <dgm:pt modelId="{8FB3A933-AFFB-432E-A7B6-2994CE5BDD84}" type="sibTrans" cxnId="{4365BC8F-BCBC-4030-90FE-C9636C5B3DB8}">
      <dgm:prSet/>
      <dgm:spPr/>
      <dgm:t>
        <a:bodyPr/>
        <a:lstStyle/>
        <a:p>
          <a:endParaRPr lang="tr-TR"/>
        </a:p>
      </dgm:t>
    </dgm:pt>
    <dgm:pt modelId="{3F8C867D-01CC-47F8-8AB6-6AC690E25645}" type="parTrans" cxnId="{4365BC8F-BCBC-4030-90FE-C9636C5B3DB8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tr-TR"/>
        </a:p>
      </dgm:t>
    </dgm:pt>
    <dgm:pt modelId="{18D30466-B6E1-4952-805E-B2DDCC3C94C8}" type="pres">
      <dgm:prSet presAssocID="{20418C43-C6AF-41AC-9B77-32E49E690B5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B2226F89-BED8-40DC-8574-52640930845C}" type="pres">
      <dgm:prSet presAssocID="{D2EA82FD-9080-4B1F-A940-E2D0AA71321E}" presName="root" presStyleCnt="0"/>
      <dgm:spPr/>
    </dgm:pt>
    <dgm:pt modelId="{832BA84B-E64B-4F9B-B674-DD9E41A49238}" type="pres">
      <dgm:prSet presAssocID="{D2EA82FD-9080-4B1F-A940-E2D0AA71321E}" presName="rootComposite" presStyleCnt="0"/>
      <dgm:spPr/>
    </dgm:pt>
    <dgm:pt modelId="{279298C2-0B1A-4EA1-9DDD-6EDFB5C52F19}" type="pres">
      <dgm:prSet presAssocID="{D2EA82FD-9080-4B1F-A940-E2D0AA71321E}" presName="rootText" presStyleLbl="node1" presStyleIdx="0" presStyleCnt="2"/>
      <dgm:spPr/>
      <dgm:t>
        <a:bodyPr/>
        <a:lstStyle/>
        <a:p>
          <a:endParaRPr lang="tr-TR"/>
        </a:p>
      </dgm:t>
    </dgm:pt>
    <dgm:pt modelId="{67CF90AE-B41D-402B-B9EB-B0367925A8C4}" type="pres">
      <dgm:prSet presAssocID="{D2EA82FD-9080-4B1F-A940-E2D0AA71321E}" presName="rootConnector" presStyleLbl="node1" presStyleIdx="0" presStyleCnt="2"/>
      <dgm:spPr/>
      <dgm:t>
        <a:bodyPr/>
        <a:lstStyle/>
        <a:p>
          <a:endParaRPr lang="tr-TR"/>
        </a:p>
      </dgm:t>
    </dgm:pt>
    <dgm:pt modelId="{044F2E0F-1E9B-4B49-9C44-DC77EF4484C3}" type="pres">
      <dgm:prSet presAssocID="{D2EA82FD-9080-4B1F-A940-E2D0AA71321E}" presName="childShape" presStyleCnt="0"/>
      <dgm:spPr/>
    </dgm:pt>
    <dgm:pt modelId="{3CBFDCD1-4212-4597-84BE-2A271D22FD0D}" type="pres">
      <dgm:prSet presAssocID="{3F8C867D-01CC-47F8-8AB6-6AC690E25645}" presName="Name13" presStyleLbl="parChTrans1D2" presStyleIdx="0" presStyleCnt="4"/>
      <dgm:spPr/>
      <dgm:t>
        <a:bodyPr/>
        <a:lstStyle/>
        <a:p>
          <a:endParaRPr lang="tr-TR"/>
        </a:p>
      </dgm:t>
    </dgm:pt>
    <dgm:pt modelId="{17FE7C26-A3BD-4EE3-8024-09592149E27F}" type="pres">
      <dgm:prSet presAssocID="{9F918E0B-F9A3-481F-A866-53F00E645E2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E7F16A-AF04-49B8-903E-1BFE19F8D470}" type="pres">
      <dgm:prSet presAssocID="{2592FFB7-0D7D-48C2-B167-3F3C0E3E807A}" presName="Name13" presStyleLbl="parChTrans1D2" presStyleIdx="1" presStyleCnt="4"/>
      <dgm:spPr/>
      <dgm:t>
        <a:bodyPr/>
        <a:lstStyle/>
        <a:p>
          <a:endParaRPr lang="tr-TR"/>
        </a:p>
      </dgm:t>
    </dgm:pt>
    <dgm:pt modelId="{360A0507-A012-4A2E-94DA-3FE37708A597}" type="pres">
      <dgm:prSet presAssocID="{629B20D6-9FBF-4C8D-9E5A-686B22E18873}" presName="childText" presStyleLbl="bgAcc1" presStyleIdx="1" presStyleCnt="4" custLinFactNeighborX="240" custLinFactNeighborY="-11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27AE7E-0010-4870-9408-F9F9CA1E5D2F}" type="pres">
      <dgm:prSet presAssocID="{8F425A57-FC71-4B36-A4F6-669064436A66}" presName="root" presStyleCnt="0"/>
      <dgm:spPr/>
    </dgm:pt>
    <dgm:pt modelId="{D3CF3654-5E50-47D7-B8F2-1C9461C78955}" type="pres">
      <dgm:prSet presAssocID="{8F425A57-FC71-4B36-A4F6-669064436A66}" presName="rootComposite" presStyleCnt="0"/>
      <dgm:spPr/>
    </dgm:pt>
    <dgm:pt modelId="{BDBF5C84-AEB4-4B11-BE91-0423A55FB86D}" type="pres">
      <dgm:prSet presAssocID="{8F425A57-FC71-4B36-A4F6-669064436A66}" presName="rootText" presStyleLbl="node1" presStyleIdx="1" presStyleCnt="2"/>
      <dgm:spPr/>
      <dgm:t>
        <a:bodyPr/>
        <a:lstStyle/>
        <a:p>
          <a:endParaRPr lang="tr-TR"/>
        </a:p>
      </dgm:t>
    </dgm:pt>
    <dgm:pt modelId="{171105C3-9B7D-42E9-98A0-30B0CE65081B}" type="pres">
      <dgm:prSet presAssocID="{8F425A57-FC71-4B36-A4F6-669064436A66}" presName="rootConnector" presStyleLbl="node1" presStyleIdx="1" presStyleCnt="2"/>
      <dgm:spPr/>
      <dgm:t>
        <a:bodyPr/>
        <a:lstStyle/>
        <a:p>
          <a:endParaRPr lang="tr-TR"/>
        </a:p>
      </dgm:t>
    </dgm:pt>
    <dgm:pt modelId="{98EB50FA-7FCB-40E3-B508-C3003705F272}" type="pres">
      <dgm:prSet presAssocID="{8F425A57-FC71-4B36-A4F6-669064436A66}" presName="childShape" presStyleCnt="0"/>
      <dgm:spPr/>
    </dgm:pt>
    <dgm:pt modelId="{8334675D-7966-478B-895F-6521876B00D2}" type="pres">
      <dgm:prSet presAssocID="{E6900150-D38A-4671-8BFE-2D31620922EF}" presName="Name13" presStyleLbl="parChTrans1D2" presStyleIdx="2" presStyleCnt="4"/>
      <dgm:spPr/>
      <dgm:t>
        <a:bodyPr/>
        <a:lstStyle/>
        <a:p>
          <a:endParaRPr lang="tr-TR"/>
        </a:p>
      </dgm:t>
    </dgm:pt>
    <dgm:pt modelId="{4E32F5EE-3F82-4AAD-B9CA-8285C8983B55}" type="pres">
      <dgm:prSet presAssocID="{87150764-A910-4642-A65F-FA16625E17C8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AEA17E-8536-4C25-9199-57B37F7EC159}" type="pres">
      <dgm:prSet presAssocID="{C150A915-56D9-4FE3-8306-824B723BBD72}" presName="Name13" presStyleLbl="parChTrans1D2" presStyleIdx="3" presStyleCnt="4"/>
      <dgm:spPr/>
      <dgm:t>
        <a:bodyPr/>
        <a:lstStyle/>
        <a:p>
          <a:endParaRPr lang="tr-TR"/>
        </a:p>
      </dgm:t>
    </dgm:pt>
    <dgm:pt modelId="{1A9482A4-FFFE-4CEC-8593-10DCF27CCF23}" type="pres">
      <dgm:prSet presAssocID="{003A9A31-05BA-4177-AA2C-3C2A972A005A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D07EF46-DF16-4D12-BF32-68D61032003D}" type="presOf" srcId="{3F8C867D-01CC-47F8-8AB6-6AC690E25645}" destId="{3CBFDCD1-4212-4597-84BE-2A271D22FD0D}" srcOrd="0" destOrd="0" presId="urn:microsoft.com/office/officeart/2005/8/layout/hierarchy3"/>
    <dgm:cxn modelId="{656BB362-4E34-4076-87C2-01003A6DFFB4}" srcId="{8F425A57-FC71-4B36-A4F6-669064436A66}" destId="{87150764-A910-4642-A65F-FA16625E17C8}" srcOrd="0" destOrd="0" parTransId="{E6900150-D38A-4671-8BFE-2D31620922EF}" sibTransId="{0026A77F-FD3C-4B9B-80E3-01739D1EED4C}"/>
    <dgm:cxn modelId="{41814569-F150-45D6-B5D1-AB484E2DD4DA}" type="presOf" srcId="{87150764-A910-4642-A65F-FA16625E17C8}" destId="{4E32F5EE-3F82-4AAD-B9CA-8285C8983B55}" srcOrd="0" destOrd="0" presId="urn:microsoft.com/office/officeart/2005/8/layout/hierarchy3"/>
    <dgm:cxn modelId="{E26CE602-B3FF-407A-879A-7C8EFDBAA96F}" type="presOf" srcId="{8F425A57-FC71-4B36-A4F6-669064436A66}" destId="{171105C3-9B7D-42E9-98A0-30B0CE65081B}" srcOrd="1" destOrd="0" presId="urn:microsoft.com/office/officeart/2005/8/layout/hierarchy3"/>
    <dgm:cxn modelId="{B94CBA3B-F0D9-4D47-AF16-68369C1BE546}" type="presOf" srcId="{9F918E0B-F9A3-481F-A866-53F00E645E22}" destId="{17FE7C26-A3BD-4EE3-8024-09592149E27F}" srcOrd="0" destOrd="0" presId="urn:microsoft.com/office/officeart/2005/8/layout/hierarchy3"/>
    <dgm:cxn modelId="{B3D3C60E-D30B-40A6-B063-8CAE2E4076DB}" type="presOf" srcId="{629B20D6-9FBF-4C8D-9E5A-686B22E18873}" destId="{360A0507-A012-4A2E-94DA-3FE37708A597}" srcOrd="0" destOrd="0" presId="urn:microsoft.com/office/officeart/2005/8/layout/hierarchy3"/>
    <dgm:cxn modelId="{86FEFB13-78A6-4220-A284-483A6AD049AC}" type="presOf" srcId="{D2EA82FD-9080-4B1F-A940-E2D0AA71321E}" destId="{279298C2-0B1A-4EA1-9DDD-6EDFB5C52F19}" srcOrd="0" destOrd="0" presId="urn:microsoft.com/office/officeart/2005/8/layout/hierarchy3"/>
    <dgm:cxn modelId="{FF174B37-32AA-434B-A70D-60BA9B512197}" type="presOf" srcId="{C150A915-56D9-4FE3-8306-824B723BBD72}" destId="{84AEA17E-8536-4C25-9199-57B37F7EC159}" srcOrd="0" destOrd="0" presId="urn:microsoft.com/office/officeart/2005/8/layout/hierarchy3"/>
    <dgm:cxn modelId="{4365BC8F-BCBC-4030-90FE-C9636C5B3DB8}" srcId="{D2EA82FD-9080-4B1F-A940-E2D0AA71321E}" destId="{9F918E0B-F9A3-481F-A866-53F00E645E22}" srcOrd="0" destOrd="0" parTransId="{3F8C867D-01CC-47F8-8AB6-6AC690E25645}" sibTransId="{8FB3A933-AFFB-432E-A7B6-2994CE5BDD84}"/>
    <dgm:cxn modelId="{6E9F7446-89B0-48AC-A56B-6956242CF02C}" type="presOf" srcId="{003A9A31-05BA-4177-AA2C-3C2A972A005A}" destId="{1A9482A4-FFFE-4CEC-8593-10DCF27CCF23}" srcOrd="0" destOrd="0" presId="urn:microsoft.com/office/officeart/2005/8/layout/hierarchy3"/>
    <dgm:cxn modelId="{EC1482A1-8FD2-4B8C-B4E4-328F3EA18A33}" srcId="{D2EA82FD-9080-4B1F-A940-E2D0AA71321E}" destId="{629B20D6-9FBF-4C8D-9E5A-686B22E18873}" srcOrd="1" destOrd="0" parTransId="{2592FFB7-0D7D-48C2-B167-3F3C0E3E807A}" sibTransId="{5FE2B418-B971-4AD9-AD39-1C6E61BEDD47}"/>
    <dgm:cxn modelId="{D2C00789-D9F6-4014-A687-1CB605645C8B}" srcId="{8F425A57-FC71-4B36-A4F6-669064436A66}" destId="{003A9A31-05BA-4177-AA2C-3C2A972A005A}" srcOrd="1" destOrd="0" parTransId="{C150A915-56D9-4FE3-8306-824B723BBD72}" sibTransId="{A2C3D793-19BC-4F11-A2AE-32CBF3485B0E}"/>
    <dgm:cxn modelId="{25D899C6-9AD6-4468-A17F-EAF459A51544}" type="presOf" srcId="{D2EA82FD-9080-4B1F-A940-E2D0AA71321E}" destId="{67CF90AE-B41D-402B-B9EB-B0367925A8C4}" srcOrd="1" destOrd="0" presId="urn:microsoft.com/office/officeart/2005/8/layout/hierarchy3"/>
    <dgm:cxn modelId="{AF405D72-1298-4997-B768-45E454EA2380}" type="presOf" srcId="{E6900150-D38A-4671-8BFE-2D31620922EF}" destId="{8334675D-7966-478B-895F-6521876B00D2}" srcOrd="0" destOrd="0" presId="urn:microsoft.com/office/officeart/2005/8/layout/hierarchy3"/>
    <dgm:cxn modelId="{8A585AEC-DA99-42C9-AFD9-31F38D6F4543}" type="presOf" srcId="{20418C43-C6AF-41AC-9B77-32E49E690B51}" destId="{18D30466-B6E1-4952-805E-B2DDCC3C94C8}" srcOrd="0" destOrd="0" presId="urn:microsoft.com/office/officeart/2005/8/layout/hierarchy3"/>
    <dgm:cxn modelId="{4F02C516-5A7D-4437-9D7B-6EBCB426DA32}" srcId="{20418C43-C6AF-41AC-9B77-32E49E690B51}" destId="{8F425A57-FC71-4B36-A4F6-669064436A66}" srcOrd="1" destOrd="0" parTransId="{133DEF6D-B8B5-4AA2-9DD2-FA197BC49DAE}" sibTransId="{FDF15F21-A933-4C40-B707-E468FF8B5CFB}"/>
    <dgm:cxn modelId="{59AE5D6E-6434-4097-AC1E-38AA7673F447}" type="presOf" srcId="{2592FFB7-0D7D-48C2-B167-3F3C0E3E807A}" destId="{F7E7F16A-AF04-49B8-903E-1BFE19F8D470}" srcOrd="0" destOrd="0" presId="urn:microsoft.com/office/officeart/2005/8/layout/hierarchy3"/>
    <dgm:cxn modelId="{99CDA14C-5722-495C-9C5D-454275D8EC1A}" srcId="{20418C43-C6AF-41AC-9B77-32E49E690B51}" destId="{D2EA82FD-9080-4B1F-A940-E2D0AA71321E}" srcOrd="0" destOrd="0" parTransId="{AEE05FBB-9092-4B07-A6AE-C97197D7D62A}" sibTransId="{81BEC47B-E798-4402-AC8B-FA24EDA83EB3}"/>
    <dgm:cxn modelId="{A0188EDA-F167-488D-A7DF-12152C76F49D}" type="presOf" srcId="{8F425A57-FC71-4B36-A4F6-669064436A66}" destId="{BDBF5C84-AEB4-4B11-BE91-0423A55FB86D}" srcOrd="0" destOrd="0" presId="urn:microsoft.com/office/officeart/2005/8/layout/hierarchy3"/>
    <dgm:cxn modelId="{84564B44-A347-402E-8415-E6FD9BF51228}" type="presParOf" srcId="{18D30466-B6E1-4952-805E-B2DDCC3C94C8}" destId="{B2226F89-BED8-40DC-8574-52640930845C}" srcOrd="0" destOrd="0" presId="urn:microsoft.com/office/officeart/2005/8/layout/hierarchy3"/>
    <dgm:cxn modelId="{33DF9E58-9248-406D-83DD-8C2331479F4B}" type="presParOf" srcId="{B2226F89-BED8-40DC-8574-52640930845C}" destId="{832BA84B-E64B-4F9B-B674-DD9E41A49238}" srcOrd="0" destOrd="0" presId="urn:microsoft.com/office/officeart/2005/8/layout/hierarchy3"/>
    <dgm:cxn modelId="{1C88162D-0C3B-4FDE-86E0-BA76273CF161}" type="presParOf" srcId="{832BA84B-E64B-4F9B-B674-DD9E41A49238}" destId="{279298C2-0B1A-4EA1-9DDD-6EDFB5C52F19}" srcOrd="0" destOrd="0" presId="urn:microsoft.com/office/officeart/2005/8/layout/hierarchy3"/>
    <dgm:cxn modelId="{33E9CEE8-A972-49A7-9684-A1449EA13085}" type="presParOf" srcId="{832BA84B-E64B-4F9B-B674-DD9E41A49238}" destId="{67CF90AE-B41D-402B-B9EB-B0367925A8C4}" srcOrd="1" destOrd="0" presId="urn:microsoft.com/office/officeart/2005/8/layout/hierarchy3"/>
    <dgm:cxn modelId="{3D71DAD8-5742-4DD3-A8DB-CCF7026909AC}" type="presParOf" srcId="{B2226F89-BED8-40DC-8574-52640930845C}" destId="{044F2E0F-1E9B-4B49-9C44-DC77EF4484C3}" srcOrd="1" destOrd="0" presId="urn:microsoft.com/office/officeart/2005/8/layout/hierarchy3"/>
    <dgm:cxn modelId="{929E96BE-0698-4E39-88C7-8993AC901C38}" type="presParOf" srcId="{044F2E0F-1E9B-4B49-9C44-DC77EF4484C3}" destId="{3CBFDCD1-4212-4597-84BE-2A271D22FD0D}" srcOrd="0" destOrd="0" presId="urn:microsoft.com/office/officeart/2005/8/layout/hierarchy3"/>
    <dgm:cxn modelId="{FD13BE0F-F37A-44AA-BFDA-02CDC2562BFB}" type="presParOf" srcId="{044F2E0F-1E9B-4B49-9C44-DC77EF4484C3}" destId="{17FE7C26-A3BD-4EE3-8024-09592149E27F}" srcOrd="1" destOrd="0" presId="urn:microsoft.com/office/officeart/2005/8/layout/hierarchy3"/>
    <dgm:cxn modelId="{3E22FD57-B619-4994-9C6D-31E6D8F65AA4}" type="presParOf" srcId="{044F2E0F-1E9B-4B49-9C44-DC77EF4484C3}" destId="{F7E7F16A-AF04-49B8-903E-1BFE19F8D470}" srcOrd="2" destOrd="0" presId="urn:microsoft.com/office/officeart/2005/8/layout/hierarchy3"/>
    <dgm:cxn modelId="{D336BA09-7435-4D73-8EA9-0BBB3FA3378E}" type="presParOf" srcId="{044F2E0F-1E9B-4B49-9C44-DC77EF4484C3}" destId="{360A0507-A012-4A2E-94DA-3FE37708A597}" srcOrd="3" destOrd="0" presId="urn:microsoft.com/office/officeart/2005/8/layout/hierarchy3"/>
    <dgm:cxn modelId="{02A1402C-8BAA-45A5-8E41-396AA5453B7B}" type="presParOf" srcId="{18D30466-B6E1-4952-805E-B2DDCC3C94C8}" destId="{AF27AE7E-0010-4870-9408-F9F9CA1E5D2F}" srcOrd="1" destOrd="0" presId="urn:microsoft.com/office/officeart/2005/8/layout/hierarchy3"/>
    <dgm:cxn modelId="{B832F7A5-97C3-4215-8704-D797848E655D}" type="presParOf" srcId="{AF27AE7E-0010-4870-9408-F9F9CA1E5D2F}" destId="{D3CF3654-5E50-47D7-B8F2-1C9461C78955}" srcOrd="0" destOrd="0" presId="urn:microsoft.com/office/officeart/2005/8/layout/hierarchy3"/>
    <dgm:cxn modelId="{EA7FB9C2-0968-45CD-B19B-6FBA4D5EE2A8}" type="presParOf" srcId="{D3CF3654-5E50-47D7-B8F2-1C9461C78955}" destId="{BDBF5C84-AEB4-4B11-BE91-0423A55FB86D}" srcOrd="0" destOrd="0" presId="urn:microsoft.com/office/officeart/2005/8/layout/hierarchy3"/>
    <dgm:cxn modelId="{C5E8D23C-B489-424A-9272-2DD6A77A2640}" type="presParOf" srcId="{D3CF3654-5E50-47D7-B8F2-1C9461C78955}" destId="{171105C3-9B7D-42E9-98A0-30B0CE65081B}" srcOrd="1" destOrd="0" presId="urn:microsoft.com/office/officeart/2005/8/layout/hierarchy3"/>
    <dgm:cxn modelId="{9B928E7C-C852-4BF9-84F9-8139D7E10924}" type="presParOf" srcId="{AF27AE7E-0010-4870-9408-F9F9CA1E5D2F}" destId="{98EB50FA-7FCB-40E3-B508-C3003705F272}" srcOrd="1" destOrd="0" presId="urn:microsoft.com/office/officeart/2005/8/layout/hierarchy3"/>
    <dgm:cxn modelId="{B69F556B-99EA-44F2-87CF-C5C8729BEDB6}" type="presParOf" srcId="{98EB50FA-7FCB-40E3-B508-C3003705F272}" destId="{8334675D-7966-478B-895F-6521876B00D2}" srcOrd="0" destOrd="0" presId="urn:microsoft.com/office/officeart/2005/8/layout/hierarchy3"/>
    <dgm:cxn modelId="{E6627AA2-3D4C-45CF-9D04-59233D77AAC0}" type="presParOf" srcId="{98EB50FA-7FCB-40E3-B508-C3003705F272}" destId="{4E32F5EE-3F82-4AAD-B9CA-8285C8983B55}" srcOrd="1" destOrd="0" presId="urn:microsoft.com/office/officeart/2005/8/layout/hierarchy3"/>
    <dgm:cxn modelId="{FF97997C-B1E6-4994-9D93-F6B6E80C3A83}" type="presParOf" srcId="{98EB50FA-7FCB-40E3-B508-C3003705F272}" destId="{84AEA17E-8536-4C25-9199-57B37F7EC159}" srcOrd="2" destOrd="0" presId="urn:microsoft.com/office/officeart/2005/8/layout/hierarchy3"/>
    <dgm:cxn modelId="{39EE8D8A-81B9-4772-8D80-29D7A967652C}" type="presParOf" srcId="{98EB50FA-7FCB-40E3-B508-C3003705F272}" destId="{1A9482A4-FFFE-4CEC-8593-10DCF27CCF23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298C2-0B1A-4EA1-9DDD-6EDFB5C52F19}">
      <dsp:nvSpPr>
        <dsp:cNvPr id="0" name=""/>
        <dsp:cNvSpPr/>
      </dsp:nvSpPr>
      <dsp:spPr>
        <a:xfrm>
          <a:off x="436066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400" kern="1200" dirty="0" smtClean="0"/>
            <a:t>KAYS</a:t>
          </a:r>
          <a:endParaRPr lang="tr-TR" sz="5400" kern="1200" dirty="0"/>
        </a:p>
      </dsp:txBody>
      <dsp:txXfrm>
        <a:off x="470066" y="34496"/>
        <a:ext cx="2253718" cy="1092859"/>
      </dsp:txXfrm>
    </dsp:sp>
    <dsp:sp modelId="{3CBFDCD1-4212-4597-84BE-2A271D22FD0D}">
      <dsp:nvSpPr>
        <dsp:cNvPr id="0" name=""/>
        <dsp:cNvSpPr/>
      </dsp:nvSpPr>
      <dsp:spPr>
        <a:xfrm>
          <a:off x="668238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E7C26-A3BD-4EE3-8024-09592149E27F}">
      <dsp:nvSpPr>
        <dsp:cNvPr id="0" name=""/>
        <dsp:cNvSpPr/>
      </dsp:nvSpPr>
      <dsp:spPr>
        <a:xfrm>
          <a:off x="900410" y="1451570"/>
          <a:ext cx="1857374" cy="1160859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solidFill>
                <a:schemeClr val="bg1"/>
              </a:solidFill>
              <a:latin typeface="Book Antiqua" pitchFamily="18" charset="0"/>
            </a:rPr>
            <a:t>11.03.2016</a:t>
          </a:r>
          <a:endParaRPr lang="tr-TR" sz="2900" kern="1200" dirty="0">
            <a:solidFill>
              <a:schemeClr val="bg1"/>
            </a:solidFill>
            <a:latin typeface="Book Antiqua" pitchFamily="18" charset="0"/>
          </a:endParaRPr>
        </a:p>
      </dsp:txBody>
      <dsp:txXfrm>
        <a:off x="934410" y="1485570"/>
        <a:ext cx="1789374" cy="1092859"/>
      </dsp:txXfrm>
    </dsp:sp>
    <dsp:sp modelId="{F7E7F16A-AF04-49B8-903E-1BFE19F8D470}">
      <dsp:nvSpPr>
        <dsp:cNvPr id="0" name=""/>
        <dsp:cNvSpPr/>
      </dsp:nvSpPr>
      <dsp:spPr>
        <a:xfrm>
          <a:off x="668238" y="1161355"/>
          <a:ext cx="236629" cy="2308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8334"/>
              </a:lnTo>
              <a:lnTo>
                <a:pt x="236629" y="2308334"/>
              </a:lnTo>
            </a:path>
          </a:pathLst>
        </a:custGeom>
        <a:noFill/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A0507-A012-4A2E-94DA-3FE37708A597}">
      <dsp:nvSpPr>
        <dsp:cNvPr id="0" name=""/>
        <dsp:cNvSpPr/>
      </dsp:nvSpPr>
      <dsp:spPr>
        <a:xfrm>
          <a:off x="904867" y="2889259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latin typeface="Book Antiqua" pitchFamily="18" charset="0"/>
            </a:rPr>
            <a:t>23:59</a:t>
          </a:r>
        </a:p>
      </dsp:txBody>
      <dsp:txXfrm>
        <a:off x="938867" y="2923259"/>
        <a:ext cx="1789374" cy="1092859"/>
      </dsp:txXfrm>
    </dsp:sp>
    <dsp:sp modelId="{BDBF5C84-AEB4-4B11-BE91-0423A55FB86D}">
      <dsp:nvSpPr>
        <dsp:cNvPr id="0" name=""/>
        <dsp:cNvSpPr/>
      </dsp:nvSpPr>
      <dsp:spPr>
        <a:xfrm>
          <a:off x="3338214" y="496"/>
          <a:ext cx="2321718" cy="116085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Taahhütname Teslim</a:t>
          </a:r>
          <a:endParaRPr lang="tr-TR" sz="2800" kern="1200" dirty="0"/>
        </a:p>
      </dsp:txBody>
      <dsp:txXfrm>
        <a:off x="3372214" y="34496"/>
        <a:ext cx="2253718" cy="1092859"/>
      </dsp:txXfrm>
    </dsp:sp>
    <dsp:sp modelId="{8334675D-7966-478B-895F-6521876B00D2}">
      <dsp:nvSpPr>
        <dsp:cNvPr id="0" name=""/>
        <dsp:cNvSpPr/>
      </dsp:nvSpPr>
      <dsp:spPr>
        <a:xfrm>
          <a:off x="3570386" y="1161355"/>
          <a:ext cx="232171" cy="8706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0644"/>
              </a:lnTo>
              <a:lnTo>
                <a:pt x="232171" y="870644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2F5EE-3F82-4AAD-B9CA-8285C8983B55}">
      <dsp:nvSpPr>
        <dsp:cNvPr id="0" name=""/>
        <dsp:cNvSpPr/>
      </dsp:nvSpPr>
      <dsp:spPr>
        <a:xfrm>
          <a:off x="3802558" y="1451570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latin typeface="Book Antiqua" pitchFamily="18" charset="0"/>
            </a:rPr>
            <a:t>05.01.2021</a:t>
          </a:r>
        </a:p>
      </dsp:txBody>
      <dsp:txXfrm>
        <a:off x="3836558" y="1485570"/>
        <a:ext cx="1789374" cy="1092859"/>
      </dsp:txXfrm>
    </dsp:sp>
    <dsp:sp modelId="{84AEA17E-8536-4C25-9199-57B37F7EC159}">
      <dsp:nvSpPr>
        <dsp:cNvPr id="0" name=""/>
        <dsp:cNvSpPr/>
      </dsp:nvSpPr>
      <dsp:spPr>
        <a:xfrm>
          <a:off x="3570386" y="1161355"/>
          <a:ext cx="232171" cy="2321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1718"/>
              </a:lnTo>
              <a:lnTo>
                <a:pt x="232171" y="2321718"/>
              </a:lnTo>
            </a:path>
          </a:pathLst>
        </a:custGeom>
        <a:noFill/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9482A4-FFFE-4CEC-8593-10DCF27CCF23}">
      <dsp:nvSpPr>
        <dsp:cNvPr id="0" name=""/>
        <dsp:cNvSpPr/>
      </dsp:nvSpPr>
      <dsp:spPr>
        <a:xfrm>
          <a:off x="3802558" y="2902644"/>
          <a:ext cx="1857374" cy="116085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latin typeface="Book Antiqua" pitchFamily="18" charset="0"/>
            </a:rPr>
            <a:t>17:00</a:t>
          </a:r>
        </a:p>
      </dsp:txBody>
      <dsp:txXfrm>
        <a:off x="3836558" y="2936644"/>
        <a:ext cx="1789374" cy="1092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AFEED-4C84-4A9E-980B-ACD58598062A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5E249-E9D7-4F12-ADCF-46FCF71B65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157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2DB33-2A13-4E04-9D7F-395AAABB140D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45393-04E1-484B-A356-38CA68662B3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325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Slayt Görüntüsü Yer Tutucusu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dirty="0" smtClean="0"/>
          </a:p>
        </p:txBody>
      </p:sp>
      <p:sp>
        <p:nvSpPr>
          <p:cNvPr id="17411" name="3 Altbilgi Yer Tutucusu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45393-04E1-484B-A356-38CA68662B3E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747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0F9ED-62BC-404E-825C-F8362FBDBC35}" type="datetimeFigureOut">
              <a:rPr lang="tr-TR" smtClean="0"/>
              <a:pPr/>
              <a:t>9.10.2020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33878-95A9-40A8-9897-BB68A49A19C0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mailto:proje@oka.org.tr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971600" y="2348880"/>
            <a:ext cx="74888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KATMA DEĞERLİ ÜRETİM ALTYAPISININ </a:t>
            </a:r>
            <a:endParaRPr lang="tr-TR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tr-TR" sz="3200" b="1" dirty="0" smtClean="0">
                <a:solidFill>
                  <a:schemeClr val="accent5">
                    <a:lumMod val="50000"/>
                  </a:schemeClr>
                </a:solidFill>
              </a:rPr>
              <a:t>GELİŞTİRİLMESİ </a:t>
            </a:r>
            <a:r>
              <a:rPr lang="tr-TR" sz="3200" b="1" dirty="0">
                <a:solidFill>
                  <a:schemeClr val="accent5">
                    <a:lumMod val="50000"/>
                  </a:schemeClr>
                </a:solidFill>
              </a:rPr>
              <a:t>MALİ DESTEK PROGRAMI</a:t>
            </a:r>
            <a:endParaRPr lang="tr-TR" sz="32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tr-TR" sz="32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tr-T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tx2">
                    <a:lumMod val="75000"/>
                  </a:schemeClr>
                </a:solidFill>
              </a:rPr>
              <a:t>BİLGİLENDİRME TOPLANTISI</a:t>
            </a:r>
          </a:p>
          <a:p>
            <a:pPr algn="ctr"/>
            <a:endParaRPr lang="tr-TR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8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tr-TR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124" y="250861"/>
            <a:ext cx="829128" cy="829128"/>
          </a:xfrm>
          <a:prstGeom prst="rect">
            <a:avLst/>
          </a:prstGeom>
        </p:spPr>
      </p:pic>
      <p:pic>
        <p:nvPicPr>
          <p:cNvPr id="10" name="Resim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671"/>
            <a:ext cx="990600" cy="990600"/>
          </a:xfrm>
          <a:prstGeom prst="rect">
            <a:avLst/>
          </a:prstGeom>
          <a:noFill/>
        </p:spPr>
      </p:pic>
      <p:sp>
        <p:nvSpPr>
          <p:cNvPr id="9" name="Yuvarlatılmış Dikdörtgen 8"/>
          <p:cNvSpPr/>
          <p:nvPr/>
        </p:nvSpPr>
        <p:spPr>
          <a:xfrm>
            <a:off x="1742916" y="908720"/>
            <a:ext cx="5430469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ORTA KARADENİZ KALKINMA AJANSI 2020 </a:t>
            </a:r>
            <a:endParaRPr lang="tr-TR" sz="2400" dirty="0"/>
          </a:p>
        </p:txBody>
      </p:sp>
      <p:sp>
        <p:nvSpPr>
          <p:cNvPr id="14" name="Dikdörtgen 13"/>
          <p:cNvSpPr/>
          <p:nvPr/>
        </p:nvSpPr>
        <p:spPr>
          <a:xfrm flipH="1">
            <a:off x="0" y="7937"/>
            <a:ext cx="9123562" cy="6858000"/>
          </a:xfrm>
          <a:prstGeom prst="rect">
            <a:avLst/>
          </a:prstGeom>
          <a:blipFill dpi="0" rotWithShape="1">
            <a:blip r:embed="rId4" cstate="print">
              <a:alphaModFix amt="1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" name="AutoShape 2" descr="\\fs\files\PYB\1.MDP\2019 YILI TEKL%C4%B0F %C3%87A%C4%9ERISI\TASARIMLAR\BASILI OLMAYAN TASARIMLAR\2019OKAMDP-Toplu-G%C3%B6rse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259632" y="260648"/>
            <a:ext cx="76328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ÖRNEK PROJE KONULARI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392" y="-4482"/>
            <a:ext cx="899592" cy="899592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899592" y="899592"/>
            <a:ext cx="7992888" cy="533772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dirty="0"/>
              <a:t>Kaynak verimliliği ölçüm ve analizlerinin yapılacağı merkezlerin kurulması,</a:t>
            </a:r>
          </a:p>
          <a:p>
            <a:pPr lvl="0" algn="just" fontAlgn="auto"/>
            <a:endParaRPr lang="tr-TR" dirty="0"/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dirty="0"/>
              <a:t>İşletmelerin tasarım ve </a:t>
            </a:r>
            <a:r>
              <a:rPr lang="tr-TR" dirty="0" err="1"/>
              <a:t>inovasyona</a:t>
            </a:r>
            <a:r>
              <a:rPr lang="tr-TR" dirty="0"/>
              <a:t> dayalı fikirlerinin hayata geçirilebileceği merkezlerin altyapılarının oluşturulması,</a:t>
            </a:r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dirty="0"/>
              <a:t>OSB hizmetlerinin dijital ortama taşınması ve uzaktan bağlantı altyapılarının güçlendirilmesi,</a:t>
            </a:r>
          </a:p>
          <a:p>
            <a:pPr lvl="0" algn="just" fontAlgn="auto"/>
            <a:endParaRPr lang="tr-TR" dirty="0"/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dirty="0"/>
              <a:t>Katmanlı imalat teknolojileri konusunda işletmelere destek olacak merkezlerin altyapılarının oluşturulması,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3" y="200174"/>
            <a:ext cx="9754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4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cxnSp>
        <p:nvCxnSpPr>
          <p:cNvPr id="7" name="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1259632" y="260648"/>
            <a:ext cx="4105547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VE ORTAKLIĞA İLİŞKİN SINIRLAR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9" name="8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7628"/>
            <a:ext cx="899592" cy="899592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5262902" y="3590685"/>
            <a:ext cx="3617306" cy="27009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1" dirty="0" smtClean="0"/>
              <a:t>PROGRAM KAPSAMINDA</a:t>
            </a:r>
            <a:endParaRPr lang="tr-TR" b="1" i="1" dirty="0"/>
          </a:p>
          <a:p>
            <a:r>
              <a:rPr lang="tr-TR" dirty="0" smtClean="0"/>
              <a:t>En </a:t>
            </a:r>
            <a:r>
              <a:rPr lang="tr-TR" dirty="0"/>
              <a:t>fazla </a:t>
            </a:r>
            <a:r>
              <a:rPr lang="tr-TR" sz="8800" b="1" i="1" dirty="0"/>
              <a:t>1</a:t>
            </a:r>
            <a:r>
              <a:rPr lang="tr-TR" dirty="0" smtClean="0"/>
              <a:t> başvuruda </a:t>
            </a:r>
            <a:r>
              <a:rPr lang="tr-TR" dirty="0"/>
              <a:t>proje ortağı olarak </a:t>
            </a:r>
            <a:r>
              <a:rPr lang="tr-TR" dirty="0" smtClean="0"/>
              <a:t>yer alınabilir. </a:t>
            </a:r>
            <a:endParaRPr lang="tr-TR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971600" y="1214422"/>
            <a:ext cx="3744416" cy="372674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1" dirty="0"/>
              <a:t>P</a:t>
            </a:r>
            <a:r>
              <a:rPr lang="tr-TR" b="1" i="1" dirty="0" smtClean="0"/>
              <a:t>ROGRAM KAPSAMINDA </a:t>
            </a:r>
          </a:p>
          <a:p>
            <a:r>
              <a:rPr lang="tr-TR" b="1" i="1" dirty="0" smtClean="0"/>
              <a:t>En </a:t>
            </a:r>
            <a:r>
              <a:rPr lang="tr-TR" b="1" i="1" dirty="0"/>
              <a:t>fazla </a:t>
            </a:r>
            <a:r>
              <a:rPr lang="tr-TR" sz="8800" b="1" i="1" dirty="0"/>
              <a:t>2</a:t>
            </a:r>
            <a:r>
              <a:rPr lang="tr-TR" sz="6600" i="1" dirty="0" smtClean="0"/>
              <a:t> </a:t>
            </a:r>
            <a:r>
              <a:rPr lang="tr-TR" dirty="0"/>
              <a:t>başvuruda bulunabilir ve </a:t>
            </a:r>
            <a:r>
              <a:rPr lang="tr-TR" b="1" i="1" dirty="0"/>
              <a:t>en fazla </a:t>
            </a:r>
            <a:r>
              <a:rPr lang="tr-TR" sz="8800" b="1" i="1" dirty="0"/>
              <a:t>1</a:t>
            </a:r>
            <a:r>
              <a:rPr lang="tr-TR" i="1" dirty="0" smtClean="0"/>
              <a:t> </a:t>
            </a:r>
            <a:r>
              <a:rPr lang="tr-TR" dirty="0"/>
              <a:t>proje için mali destek </a:t>
            </a:r>
            <a:r>
              <a:rPr lang="tr-TR" dirty="0" smtClean="0"/>
              <a:t>alınabilir</a:t>
            </a:r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4099"/>
            <a:ext cx="9754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5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İŞLEMLERİ</a:t>
            </a: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611560" y="630932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https://uygulama.kays.sanayi.gov.tr</a:t>
            </a:r>
            <a:endParaRPr lang="tr-TR" dirty="0"/>
          </a:p>
        </p:txBody>
      </p:sp>
      <p:sp>
        <p:nvSpPr>
          <p:cNvPr id="17" name="16 Oval"/>
          <p:cNvSpPr/>
          <p:nvPr/>
        </p:nvSpPr>
        <p:spPr>
          <a:xfrm>
            <a:off x="5220072" y="3068960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73" y="1049413"/>
            <a:ext cx="8905428" cy="508181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463988" y="2410750"/>
            <a:ext cx="2232248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9"/>
            <a:ext cx="40324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BAŞVURU İŞLEMLERİ</a:t>
            </a: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99592" cy="899592"/>
          </a:xfrm>
          <a:prstGeom prst="rect">
            <a:avLst/>
          </a:prstGeom>
        </p:spPr>
      </p:pic>
      <p:sp>
        <p:nvSpPr>
          <p:cNvPr id="10" name="9 Dikdörtgen"/>
          <p:cNvSpPr/>
          <p:nvPr/>
        </p:nvSpPr>
        <p:spPr>
          <a:xfrm>
            <a:off x="611560" y="630932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https://uygulama.kays.sanayi.gov.tr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32" y="1110873"/>
            <a:ext cx="8002885" cy="483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4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1000100" y="2000240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graphicFrame>
        <p:nvGraphicFramePr>
          <p:cNvPr id="9" name="8 Diyagram"/>
          <p:cNvGraphicFramePr/>
          <p:nvPr>
            <p:extLst>
              <p:ext uri="{D42A27DB-BD31-4B8C-83A1-F6EECF244321}">
                <p14:modId xmlns:p14="http://schemas.microsoft.com/office/powerpoint/2010/main" val="147323584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9 Grup"/>
          <p:cNvGrpSpPr/>
          <p:nvPr/>
        </p:nvGrpSpPr>
        <p:grpSpPr>
          <a:xfrm>
            <a:off x="2411760" y="2852936"/>
            <a:ext cx="1857374" cy="1160859"/>
            <a:chOff x="900410" y="1451570"/>
            <a:chExt cx="1857374" cy="1160859"/>
          </a:xfrm>
          <a:solidFill>
            <a:srgbClr val="FF0000"/>
          </a:solidFill>
        </p:grpSpPr>
        <p:sp>
          <p:nvSpPr>
            <p:cNvPr id="13" name="12 Yuvarlatılmış Dikdörtgen"/>
            <p:cNvSpPr/>
            <p:nvPr/>
          </p:nvSpPr>
          <p:spPr>
            <a:xfrm>
              <a:off x="900410" y="1451570"/>
              <a:ext cx="1857374" cy="116085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Yuvarlatılmış Dikdörtgen 4"/>
            <p:cNvSpPr/>
            <p:nvPr/>
          </p:nvSpPr>
          <p:spPr>
            <a:xfrm>
              <a:off x="934410" y="1485570"/>
              <a:ext cx="1789374" cy="109285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36830" rIns="55245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900" kern="1200" dirty="0" smtClean="0">
                  <a:solidFill>
                    <a:schemeClr val="bg1"/>
                  </a:solidFill>
                  <a:latin typeface="Book Antiqua" pitchFamily="18" charset="0"/>
                </a:rPr>
                <a:t>28.12.2020</a:t>
              </a:r>
              <a:endParaRPr lang="tr-TR" sz="2900" kern="1200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</p:grpSp>
      <p:cxnSp>
        <p:nvCxnSpPr>
          <p:cNvPr id="17" name="1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Dikdörtgen"/>
          <p:cNvSpPr/>
          <p:nvPr/>
        </p:nvSpPr>
        <p:spPr>
          <a:xfrm>
            <a:off x="1259632" y="260649"/>
            <a:ext cx="3528392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SON BAŞVURU TARİHİ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9" name="18 Resim" descr="Log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98321" y="-10740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29241"/>
            <a:ext cx="975445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 smtClean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 smtClean="0">
              <a:solidFill>
                <a:srgbClr val="C00000"/>
              </a:solidFill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785786" y="2071678"/>
            <a:ext cx="74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tr-TR" sz="2000" dirty="0"/>
          </a:p>
        </p:txBody>
      </p:sp>
      <p:sp>
        <p:nvSpPr>
          <p:cNvPr id="60418" name="AutoShape 2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0" name="AutoShape 4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422" name="AutoShape 6" descr="data:image/jpeg;base64,/9j/4AAQSkZJRgABAQAAAQABAAD/2wCEAAkGBxQSEhQUExQWFhUXGB4aGBgYGB4cHBgdIRgcFx8gHx0dHyghHRwlHyAdITEhJSkrLi4vHB8zODMtNygtLisBCgoKDg0OGhAQGy8kICQsLDQsLCwsLCwsLCwsLCwsLCwsLCwsLCwsLCwsLCwsLCwsLCwsLCwsLCwsLCwsLCwsLP/AABEIAPwAyAMBEQACEQEDEQH/xAAcAAABBQEBAQAAAAAAAAAAAAAAAQMEBQYHAgj/xABTEAACAQMDAQUFBAUIAwsNAAABAgMABBEFEiExBhMiQVEHMmFxgRQjQpEVM5Kh0SRDUlNUk7HBYoLwCCU0cnOUorKz0uEWF0VVY2R0g6PD4uPx/8QAGwEBAAIDAQEAAAAAAAAAAAAAAAQFAQIDBgf/xAA9EQACAQMBBQUGBAUCBwEAAAAAAQIDBBEhBRIxQVEGExQikTJhcYGhwRVCUtEjM1Ox4ZLwFkNEYnKCojT/2gAMAwEAAhEDEQA/AO40AUAUAUAUAUAUAUAm6gKvXO0dtZqGuJVTcQFXBZ2JOAFRQXbn0BoCnTX724/4JYlYyARLdyd1nkZxCoaQ8Z97b9aAsLXT70g99dIMkECCEKUGckbpWkDZGFztBxnzxgCPfdlkkO6a6uyAdxHftGvx/VhMDHpigI9r2o0uzRoxexAKSSHuGlcHzGXdnPyH0oCPB7V9KdgqXRZmOAqwTkk+gAjyTQFhb9u7J5e5Dy95gHa1tcKQCcAndEAq58zgUBZz67bopZ5VVVGSzZAA9SSMAUB603W7e4AME8Uuc42OrZwcHgHyNAF/BOwPcyqjcYDx7l65OcMDyMjIPHXnGCBWvr7W+ftsQhTOBMjd5CevvHaHi6cl1CjIG8mgLy1u0kRXjZXRuVZSCp8uCOKAdBoBaAKAKAKAKAKAKAKAKAKAhajqkcG0Oxy3uqqs7tyAdqICzAZGSBxnJwKApJrK8u2+9c2lvkfdRENNIM875RxECONsZJ/0/KgLGy0m1tAXRI4/6UjHxNnAy0jksxPAyzHPFAT7O4WRVdGDKwDKwOQQehHwIoCRQGU1/WtOtQxvZ4ySeVkPeHggYWIA425Hur6k85NAJpna20KL9kindCNwENpKq4P4gWRVI+WSaAdTtYxdlNhfBR0fuRhvhgNuH1HlQE1O0Eews0dzGB1DW0pOBznwI2f8aArH9o+nCQRPcd05GQJoZYuOTkmRFAHBxk8nigLWSzs71SxSC4VlALYR+OoGefXPWgKmXSrmzkM1pI80RbdLaysXOM8mB2OVYc+A5BwBx1oDWAUBR6j2WiYZgLWsozskhO0BiAMtGMRy9MYcHjOMdaAh23aKa3O3UIREu8It0jAwSE4C5XcXgJzjx5XIxv5GQNVQBQBQBQBQBQBQBQBQCE0BUdodftrJBLcOFz4UAGZHJIG1FHiYk7cgfAmgK22ur+7i3xrHYqwynfIZpsHOC0YZFjPQ4LPjzHOABTatb6dZsr6jcyXc2cIkx7w7s5Gy3QBQ2GAzt8xyM8gWNn2ivro/yfT+7iOMTXUvd555xCqs/TkZK/uoCPd9ibm73C/1GWSJh+ot4xBGOCCCcszjJHU+XOc8AWul9ndP01C8UMMCr1kY+Ie9/OOS3Qnz6cdKAjah7S9MhAzdo5bOFhzKTjHHgBCnnjdjPPoaN4Mxi5PCWTJXHtoO7EOnSMmAd0syxn8gj8fHP0rjK4px4ssaWyLypwpv5jT+2icf+jM/K6B/+1WFc03zN57EvYauBItPbDbyrsvLKaME+IYEyYHIzwCTkD8PBxXRVYPgyJUsbin7cGvkP6K2iXzk2MxtbjA5hLW78knlSAkvPUYby6ZrcivTiaaCz1G2Q7Z470LnakydzKR5DvVJVj5ZKDrkmgDR+28bOkF1FJZXL+7HN7rnIBEco8D8kehORxQGp3UBCN5DM0sGVdkA7yMjOAwyCVPVSPPkcEdQaAY0OwkgMkZYNACDBkncinO6M56qpAKtno23A2AkC2oAoAoAoAoAoAoBqeZUG5mCqOpJwB5dT8aAyc2u3F8TFYo0cXR7yRcAD/2CN+tYjOHOFGVPizigLfSezkMLCVt004GO/mO+TGMeE9EGPJAoPnk5JAz2sMGlczX07LuKLa2SNkDJIDtGGfeR1bKAZwPUgXeh6La2ytLHaRWpI8XCA4HTLKSB+dAVHaP2lWdoWRS1xKB7kI3DPAwX9xT54yTx05GdZSilqztSt6tV4hFv4HO9Z9oupXPCFLROD9345D543sMDy6AdOuDiolS9guGp6C07MV561Xur1ZnNRd7lt9zI87DoZWLBeADtX3VzgZwOcCok7uoz0Vt2esqXGO98TxFEqjCgD5CuEqkpcWWdKzo0v5cUj3WhIwGKZM4ChhxG57dX95Q3zFdI1Jx9lkWtZUK6xUgmWmmdpr607v7POTHH0gfDRsvUqM8r8MHjy44qbRvHnEjze0uzkN1zt9PcdT7NdrLLWoTDJGveDBktphuwc5BUkAOOM5HI8wM1YpprJ4xwcJOMibdaTd2rb7BxLHjm0nc7cD+plOTGck+Fty9ANoAoakqRbfUUHvRzxglT7lxbMTtJHmORjjKOB+JTyAzouqzwSi1vyrNgdzdAbEueu5SgG2KVRjw7vFkkdDQGpBoBaAKAKAKATNAU+t9oY4GWIAy3LgmOBCN74BOTk4ROMb2wP8KAp7bsu92/f6oschVj3NsrM0MQ5G5s4EshGPERgeQBzQF32g7QQWaBpm5JAVFG6RyTjwIPE3rx5AnyoDNXVjeag2blmsbIDJhWQCabkZEzqcRrgHhG6PycjgMlbc+0Sys4e40+LvhH4UCeCH1J7053Dk5IBJb55HKpWhT4sn2mzbi6/lx068vU5zrmsXN8c3cxdc5ESjZEv+qD4vm2TUCpet+yersuzVKniVd7z6ciEqgDAAA9BUOUm+J6enShTWIrAtanUWgEoAoAoAoBawYGLqQqNwPmOP4fE9P313pRUnhlXf1KlBd4uq0+3zG3O5xsYpPHhldeqHrwfjj8q7U5yo+bkQL22o7Q3qL0qRS16Z5HeewHaN7+z3OyLcx5SQAZAbna+wEHawwccZ5x61aRmpRyjwVxRnQqSpy4o9zIbpRNDsW/tWMZ3Ahd2AXjbByYpFIIPONyN1XFZRyLrUNNW7tmhuY/DKm10znHyIHUHkH1ANZBA7I6tvWW2kYtcWjCKUt1cFcxydBw6YPTruHOMkDRUAUAUAjGgMnrXaV3uDZWID3GMyynmO0U9Gf+m5Huxg845wKAl6F2dt7ASyl2aR/FPcTvl2CjHiY4CoAOgwB9KAi2OtXl5se2iWC2bnvrgEySDy2QqQVU+TOw4524xkCg127sdIczMWu9SkU7O8bdIfkQNkEfiJ4C8E4BxWHJRWWdKNKdWShBZbOe9pe0N1qAAumURg5EMYITPPvHq5x6nHwquq3rziB7Kw7NU0t+41fRcCtUYAA4A8qgOTfE9XTowpxUYLCFrB0wFAFAFYCYVkxkKGciUMhQC0MHmQgDJGcc9M1vDLeCPcbsabk1nGpWRN3YaaTwjnav4jn1+PAwPIVMk+8/hx1955u3fhXK8r+VPOI83nr9jTezfWpbS+ikJAiumWKZOeM+GI8D3gx/6R6ZyJNCcc92uRTbWs6sqfjJ6bz1XTodg1QPDqllImNtyssE3PUpG1xEceZG2UZ9HqUefNYRQGVuIxDq8bBv+FWrqVJ4zA6MpHqSJW+QX4mgNXQBQBQGc7XaxNGEgtFD3c+RHuB2RqMb5XIGAq5GAfeJAGelAWGkaYltFtXk9ZJGxvkbqXdgBlj1z/gKApZJE1MqNpewTDl24S4dT4QAeWiQjeWI2sQuMgGgMh239pLP9zpzjaR47kc7SGxtjDDk4HvdMEYqPWuY09OZbbO2PWvGpLSPU50qcliSznlnYlmY+pY8n61VVKsqjy2fQLLZ9G0iowXz5nuuSJ4UMhQxkBWUmzWUkllhp6NcSiG3RppT+BMHHXqxO1Rx1JFSIWtSRS3m3rWgtHvPojVaV7MdRnwZWitF9D97J5+SnZ5D8XQ+oxU6FnCPHU8zc9pbmppTSivVk5vYxcDkakCfIG3wCevP3hwPpXXw9Phgr47YvU894zH6rpN1ZMqXkXdlyQjqQ0cmOuCOh+BwfhUCvaOPmjwPV7K7QQrtU6+kvoyORUI9OnkShjeSFpgzki3F8Fyq+KTyUdfr6Cu8KEnq9EVV3tSlTzTp+afRfcZsrN875iGbyXyX5eWa3qVUluU9ERbLZ9WpLv7t70uS5IfvbV59tvEN0szKiKPmCTx+EAZJ8gK2soNzzyOXaO5hC17vOr5H0P2pjJNowByl3Gdw/CG3RnnyBDbT67sedWx8+E7d3zW9obhC33EkUjbcnMfeqsmQOqiNnP0B8qAjdrp+7utLJGc3bLx/p2syD6ZOaAnadqX8uurZmJYLHMgxgKjL3ZXOecOjN5frB1xQF5QDN3crGjO5CoqlmJ8gBkmgMp2DRrgzalICDdhO6Q4JigTcIxkZ8T5MjYPVgPKgGNTv5NRnksrYlbeJwt5OMjdxkwRY53HgMwI2gn1GQMB7Re1C3ROnWgCWcBCyMnuylcYRNvAjUj6keWOY9xX7te8udjbKd7UzL2V9TLqABgDA9BVNKTbyz6RSpRpxUYLCQtYOglDIEgDJ8q23W3hHKpUUI70nhEzRNIub0gWsDOpz962UiGPLeRyc8YA6/I1Mp2beszzV52mpQ8tFbz+htbL2Ron3t/ekxqAWSP7qMdcguTkrnHPhPX6T4UYR4I8nc7Vurh+eWnRGk07U1TEGk2O6McGYjubcYXg7ypeY9BlQc9c+ddSvwWVv2dnlJa9u5HzjEVsWt40IHqjd6xznq+PgOAAEtuzUtqd1tdzyAklorlzMrDIOFYkPGeMBssBkkqaAdvLaDVbEq6sI5VOQQBJE445BztlRuCPIg0C0Pny7JtZZredstA5QyYOHweDx0OMcVXV7XMvKe32Vt1RoYr50/N1GRqyEeFZGz0AQ8/U8Vx8I/wAzRYPbtGUf4cJN8vKxD30o/qR+bH/u0/hUv+5mr8der+lH1k/2JNrarGMKOvUnqfma4VKsp8Sxs7ClbLyrXm+b+I8is7LHEjSysQFjQZJ5AyfRefePArpRoSqHDaO1qVlHXWXQ677OuwItP5TchWvHGABysC9NqHzYjhm+g4yTbQgoLdifObu7qXNR1J8ehe6xqqvdQ2UeGkLLNLg/qY42EoLfF3CIB18RboK6EZDHtVnZNKu9ib3dViVR1JlkWHjHU+PgUBM1/TzNc2J25WGZ5WJBwMQvGvOMBt7oQCRnDEdKAqNJnEmvXu0H7q0gjc44DFmlAz8VbP0PpQGjkvGN0sKdFjMkp9MnbGvT8R3nqD938TQEDtzbGa1Nsr7WuXSHjqVZwZccHkQiQ5xxjNAN9po5mWKztG7kyAhpVH6iFMA7fIO2Qi5x1Yj3aGGUXbK/h0fT1tbT7uWXMcIBBbJ9+VieSQMnd/SKj5azkoxbO9tRderGmuLOQ28KooVRgCqKpUc3ln1W1tadtTUKawhytGSgoGeJpNqk9fQeZPkB6knjFdKcHOW6iHeXULai6s+R1DsT7P4Ut1udRCvIy94Y3P3UC8MMg8FgBks3A5HxN1SpQgtD5pebRuLp5qPTpyNDbyz6gim2Z7OzxlJAoWabDYGxGGI4SoyCy5bIIAA56EEkt2bsokBum7/YXbvLyTvMbvE3v+BRgDgAABQfjQFc+v3t6+ywh7iDkG8uEI/uoG2s2DxlsCgLjSIEQ5e8a4kLEgtIgxnjCxx7Vxg+YJoCB2lv5LW+sXWQ9zcSG3lib3clWdJFJPhYEYIx4gfXBoAtoPs2rSYyI72Hfj8PfREKx5PDNGy5wBnbk5xmgML7RuxF4t3JdWkffwy+J4lPjRsAEgHlg3XAyc5GMYrhWoKoi12dtadn5Wt6PQxBjlUlWtrlSDggwPx+QxUF2dQ9VT7SWWNU18h63srmXiGzuZDwP1TKBnpktgAdefhSNjPOrMVu09rFZgnL6Gt0T2X3kxDXUiW0eQSieOUjOSN3uKfiN1SoWlOOr1KK87R3NXSn5F9Tpmh9mLOwBaKNEbG1pWOXIz5u3PJPy6DyFSsJLQoJTlKW9J5Y1qGsTyyGCxjBIHjuZP1EeQfc85nHHhXwjOCw6Vk1JvZ/QI7RCF8Ur4M0zcvM3OWZvqcDoBwBQFFqFwuoXsdvEwe3tHEt0wGQZQMwxq2eSDl2wDjaoyCTQGnl1BUhklYMFQOSDjJCFhkc4w2MjnoRQGU9k2nyCCW9nXE19IZmHUqnIjXPoFJI/wCN9ABf6Ewee7k8P60RAhcNiOMcMfPDtJjywficgVOogz61bLltlpA8xA4BebMC7vJsIJMYwQc84JFATtBZnvL+UnKB44Ix5Yjj3seT73eSup6e6vzIHIvaHqD3GpzlvcgxDEPkAzk8+bng+gHnVfe1OEUex7L2Se9cSXuX3KGq3J7QShkKGGEDYntSeALqHOeOO9HWpllpVPN9pWnZZ96O7dt9MSZEaeRvs0TbpLddv8pfcgiQliBjfxsJAYsuegq2PnwX3aN7K1E14gM0khWOCDLksSdkaHALttAy2OpbHGBQEOx0NpT9u1VE71MmOHO+K1UegxhpDjJc5PTGMUBPv7Ce8fbL91ZgglAT3tyMZw/Tuo93VRlmHB28qQJt12YtHgEHcRrGvMYRQpjbqGQgeBwTncOc0BnNatRfWceXVp7K6jMhbC7WikXvC3JAzFl+vmKAve2egG8t9kcphmRxJDKByjrnB9cEEg48j59CBXWPaea3jjTUoJEmyFaSGN5YX6eINGDs9CrAcg4yMUBOt+3OnMoYX1rgjPimRT9VYgj5EUB5k7cafuCrdxSMQTiEmU4GMk90Gx1HXFAD67NNFus7WQswO1rkGBF6YLBvvCOc+FcEA8jjIHqx7NFmEl5O904IZVYBYUI80iHBPAILlyMZBBJJAka52ktrPb3z4dyFSNQWkfJA8Ea5Zuo6CgKObTL3USwuj9lszj7mJj38wPOJZP5sDgFE5OWBOMZAvW0YQWv2eyVbfjarKo+7zwXwfefHTOcnGeMmgIeq9mg9nFZxEJCpiVwc+KFCCyZHXcAAemQT60BpAtAZnsAh+zyuzFjJdXLHPli4eID8kFAWltpZW7nuN2RLHCm3HTu2lOc+ee8/6PxoCv0a5RLa4nTxDvrmRuo3FJnQ9enCY/fRGGcAt52kUSP775dvizHcTjyySTVJcPeqM+pbIpqFlTWMafVnuuBahQwKKJZZrN6FVfputW6cDI5Jxhs9T59RU6m8VzzF5CVXZTb5a9eDO86/qPfXeiwuoKXDSTuM8Zit+9QfEB2DfNBVoeDJGoRE63aFgSq2kxTIyA/eRqxXyDbWwSOcN6GgNlQBQCGgKiXs/H37TplHkAWXGCkyjgCRCMNgcbuGxxnHFAQoJjYMqSyFrVyFikf3oWLHEbt5ochUbGRjaxOQaA0gbNAMTWsbY3IrYIYZUHBHQjI4I9aArtV7R2dmN088UXkAWG48gHCjxHGRnA4zzQFVa9qri5/4LYTbefvbo9xGehUgYaRlOTztHSgNHZF0jHfujMB4mVCi/kzNj6mgM9eX0clwHtbJbmdfD9pKqkcfhbA78gs3VgRGGxkg4zyBPbSZ5lAuLhl9UtvugRk8bzmTpgZVk6Z4zgAWljZrEgRM7Rn3mLEknJJZiSSSSSSaAk0AUBjvZPC8emQpKcyK86uSc5YXUwY58+c80Br0bIyOlAcp/TKnsvcXBUgSi4wByVM15Ii88cAuMn0BoEc3RcAD0AFUE35mz69bU+7pRj0QtaEgWsGBi8OFJwSB1AOM/XyFdqCzMrtpzUKDk1lIrJpvuJWYjDDC44XoRhR1PxNTtzNWOOR5x12rGtKo9JLEenwX7neNNsg+iWMuD3lvDDOhGNwKKGYKSQPGm5OTjxVPPHGh112eGO5tsyNERKir1ljIw6geZaMkqDxuCdMZAFzaXSyorowZGUMrDoQRkEfDFAPUAUAUBT9prJ5Ivu445WU/qpf1cqHwujcHqpJGQRuVc8ZoCgnexVAkiXdnls92nfxc4BODbsYyMMM7CRnjqKAbENgYnYfb7mM4BQm9mB8QPCtkZBwfhQDh7qJzLb6I5lHKyCK1jLZBGdxkEi5BI5XPJBFAOra6rcOTLNDZw9AkC97MR05kcbFIwCCqnhiD0FAW9l2ZhWMpJ3lyG977S5mDH12P4F+SqBzwBQFyEAoBQKAWgCgCgMz2PkEVi7vkBZrtzxzt+1zNnHy5oC40J91vC2AC0asQOgLKGOPhkmgOPRRFuxmFBJwTgDPAvyxPyABJPkAaAx6NkAjzAP7s1QSW62j69Qqd5TjNc0LWmTsngQ8VslngjnOpGOreEVtxcxyNhQZT/RB8P18v8alQhOCy/Kvqefurq1uau5TTqPovZ+LHEsS7BpsHHuoB4V/j5UddRWIep0hsudWSqXWqXCK4L9zu/slG7SLYNllIlAD5OU7+QKOeq7MADpjFWqPntTd3nu8Bz2TSn9HJEzbzbySwb/JxHIwUgeQ27R59KyamU7AazMmgQ3IJb7G7l1LE95CGO5eoGVRsqDxmNBQHXFFALQBQBQBQBQBQBQCE0ABqAWgCgCgCgGbqBXRkYZVlKsPgRg/uoCr7Fzs9jbF9u8RhHCnIV0+7dep5VlIPPUGgM/pWjr+jr3TlBHdtcRhV4O2UtPHtzkYKyKPPofiADOE2FtmNcSyDA5XK+E5wRyuRz5VVVpyU3mKPf7Mt41beHd15LTgnHT6EkWh/rZD9V/yWuHfr9K/38yyWz586836fsDWCH3gW/wCMSf8AE08RPloFsi3f8xb3xbHBsQfhUfQCtcVJvqd14a1jpiKXwLvsn2Wm1KXaoeK2XBlmKlSQeQsW4YZj5nooOfQGfQtceafoeU2t2h3l3Vs/i/2O23csVhaFY9qiKPbEnLEnG2NQM7nJbCgDJJIA5qeeSIvY/SXsdNgt0RO9SLlWYhTI2XbLAEgbyeQDjyFAUFxoJstHi0yMNJLODBuAyqmQs8rnphEUuRnrhR5k0B0MGgFoAoAoAoCNLeovDOinIGCwHJPA58zkY+dAPg0AuaIEHU9PMwIWaaE4GGiZQRzno6svPTkHigIHZS5mImhuHDy28ndlwm3epRJEYjJG4qwzjjOeBQF9QBQBQBQCE0BjNBlNley2Ume6uHeezbkjJBknjJxgMG3OB5hieDxQFlq1lcLdRXFqIyGHd3KMdrSR7soytjhoyznaeCGI64oDkvt8itIJou6j23khMkjo+3wjgFlHBZjnB4PhOc5rDSfFG9OpOm8xbQdj/Zte3dsk73CQ94NyI0W9ip6E4YBc+Q54x8q4eFp9C2p7evoL28/E0dx7KYYk7y4vpgijx7ERevHB2sepHkT5VlW1JcjnU25fT/Pj4DOkJoUEisttcyS5UqZra4kbOOCAykZOc8DrgjoK7JJcEVs6kqjzN5N22o3VwuLSIwjkd7dRsuOONkGRI3OR4+7AxkbxgHJoetI7JQwy/aH+/uiSTcS4LjPGE8o1A8ICgccc8kgcauO3+o3LvLFdNDEzN3SLGnCBiF3Z3eLHXmola63JbqR6LZ2wHd2/fSljovgPdmfazewxh7rbcRBtr+ELKo3YJUjCsefdIHQcjmu3fR39wr3s2p4V3CfB4aO4WmpR3CM1tNFJwcMjCRQ3x2nkZ6jIrqVmSqt9cmguIre9EeZyVhmhDCNnUFijq5PdMRgKNz79rdPdoZNMDQBQGe7c6hLBat9n/XyskMJIJAeRwm44B4UEt0Pu0BVwnTdHAaeWNbiQFnlfBmmPVjwN20noB4RwBQLXRETUPazp620k8cpdlB2RsjoZWGOFyvTJGT5UBzGHt5qk0sxe6aMBuFiVNoPUgb1ZsD4nzqHXunBJx5notmbCjcVKkaza3McDb+yXtPd3F1cwXU3eqsayIWChh4tpHhAGPp6V3o1e8jkrdp2Xg7h0lw5ZOgWWnut7czHHdyRQIozzuRpy2R5cOv8AsK6leW9AFAFAFAQ9YMohkMABlC5QE4DEchScHAbpn40BXzQxajaoUkkjDFXR48LLE6NkjxBtjggxspHm6nzoCum1LUbfIe0S8GRse3cRNjHPeRynCnPmrEH0HSgPnb2janJc6nPJcI0RDKhiJBMaqoG0clc9TwcZYnzoDpkPt3t40CR2cuFUKoMi4wBgZOM+VAb+wuNUnCSEWVuhAIH3k7MCSc5DRKoxggeLOecYxQFjNpc8m4NeSJnGO4jjTbjHTvFkJyRzk+ZoCug7Cxbmae5vboMc7Jrg92DgjiOMIvn6cYGMUBZaj2hhTvo1mhNxHGzdz3il8hC/KBt2MYPyNAfNWg/qI/kf+sap7r+az6T2f/8AwR+ZG7kvbzKvXe37mzXZySrxb6FXCjKrsytGPHel/cvLsQQXscunTlM20T7oXBCSFSjqR9MlHzyx9RUq5qumk0UOx7CneTlCeVhcjsvYtzqulWctwzCTcH3oQG3xTMu4HGBv2kMMdGYfGpBUG1AoBaAh6lpyz93uLDu5FlXbjkrnAOQeOaA4n7W4wdXyedtsmM+WXkziol5NxisHoezlCFS4lvLOhnv09HHos+mGKUztLmNggKhe9ilyW4IyFIwoPTnArtCrGUM5K252fWpV3SUH7tORVaUTmXPXfz+yKrbrGI46HtNibzlX3+O99jceyUf77j/4WT/tI6l2PsFH2pS8TF+47tUw8wFAFAFAFAIRQFDd6CySGezYRSnJeM/qJySMtIq8iT0lXxdN28ALQC2eo3Qz9pto4kUMXlScOgAycgFAx4x1A8/hkD5a7d6glzqF1NEco8rFT6jpn5HGR8KAse3t1pjLbR6YjgIjd7I4O5y20gHPUrhuQMeLA4oD6G9lTSnSbPvgQ/d4567A7CP/AOntNAW2p6fPKSFuTDHn+bjXvOnTfIXXrz7nTj40Azp/ZpIs7pbifcPF387yK3UHMZPd4OegUDpgDAoB6MWsTi1VYUaRXYRKqjcufGdoGMEtznrz8acgfNWkRMkYjcFXjZkYHyYMQR9Kp7tPvWfRez1ROxjnk2hmxl2GYDLYkPAIyMgHzPzrrVpue6/cRbO7jauvHj5uA9ZFskiJEB88jcfyH+Nc6iSWHJskWU5SqZhSjFPi8rP0Nd2V9oVxp1slqlmkyRl9r97t4aRpMEFTyCxGfTFToXMJLOTy1xsK7hNqMcrlgtv/ADz3X/q5f+cf/hW3iaXU4fg16/yMdHthuf7BH/zj/wDXWvi6XUkR7PXzXsr1I2oe1S/fiKK2hGMEsXlbPqPcUfIg1o72nyRJp9l7pvzNL6mMvZZZpHmmleSZ+rt0AzkKq9FQc4UdKiVbl1HqtD0VlsWNpFunN7z5kNZZFz3gQr/SU4x8weKxuQnpBvJt4m5t3m5UXH9S++TxYOB3jk4VnJBPAPAHGflW1dN7sVxSNNm1IQdatN4jKWjemfgbb2SuDq+B1FrJn6vHUmyT3Dz/AGnnGVzFJ8EdwjvEaR4gwLoqsw9A5YKfrsb8qmnmh+gCgCgCgCgCgObe3rV3g0zYpI7+RYyQceHBdh8iF2n1BI86Aj9kex1gdEgW6EYWWPv3lYhGRmGdwc9NqkLnpxyKAg9nPYpYb0mNy11FjIVdoR89MshOV88A8+uOoHXYowoCqAABgADAAHAAHkKA9UAUBg9fiR9ZspRx9jt55ZyOcI692inByD+sbpzjz8gOKRyCYvNgqJJpJVXPQM5YA+uKqrqbVV46Hvth2m9ZRcs8W0Ntp0O7lFLNk89T61yVerjjwJr2VY7+ZRWZZZ5bSYjyAV4/CxFZV1UXHUxPYNpJ5jmPwZ4XSMDCzTD/AFv/AArZXeeMUcFsBRXkrTXz/wAHpLBwP17/AFAP+NJV6b/Ijansu7gsK4l9ByO1cfzzH5qtaurT/Sdo2N4v+ob+SGX01yc/aJPpxW6uYL8qI09jXE5bzuJHn9Fv/aJfz/8AGnio/pRr+B18/wA+XqOppa5G93k+DtkflWruZP2Vgkw2NSUl3s5T90np6YJcbKQQCDjggY4+lcWprVlhTnQqRcI4aXLoaz2VKq6qrkgF4XjHxbKuB+yrH6VOsqnGB5btPZ+zcL4P7HStQcW+q28hXw3cTW5fOArpmaMNk/iG9RgZyAPOrA8easUAtAFAFAFAFAcl/wB0UUNhCDIquJtyofecBSrYHou4En4j1oDlHYbs+mpGRLm9EKwxlo1Y7mbgse7QnlVVMsF56fQDUf7ne/kF9LCG+7eEuy/6SsoU/DhmH/8AKA7lYXhN1cwksdixSDIG1Q6um1SBk8xljnPv9fIAW9AU/arW1srd5ypcrgJGM7pXY7URQATksR0B8z5UBge0zSabpE0jsp1G9KrLIcZZ28OByPDFFlVA4GM45NYbwsm0IucklzOWSR7Qka+XP0XnH1OKqIvMnOR9IrU3CnTt6fLX5Ll8xbO3PhZyS+3keQJ5OP3flWtWqnmMeBtYWM01WrPM8ejfH7Emo5cRSSFNFFs0lVhH2mkNS3KL7zqPmwFdFSm+CZHqX9rT9qol80C3CkAjJB6EKSPzArdW1XoRHtyxz7Y0moRHpIn5j/OsOhVXI7U9rWdThUXzeCSpB6EVzakuJMhWpz9iSYY86Jsy0s5fEYktVyCBt9cD3h5g/wCOa6RrPnqV9XZtOUt6n5XzxzR5spZFyA5SWJg0cg4PqrZ+mD9fWu28oTjUiVzt6lzQqWlbVx4Pr0O7dlLxdX0yF5wQ/wCMrw0c0bYDr1w2QGHlg4ORkVa5PASi4tp8i+0G8d4ysqsssbFG3Y8ePdkG3ja64b4EkeVZMFpQBQBQBQBQHz9PnXO0Xcyg/ZrcupQnokfhbgHq8mM45wR6UBpNT9htnJKzQ3EsQJJMeFcLz0GcEKOmDn50BrvZ92Hh0qJ1QmSSQ5kkIxuAztAXkAAH6kk+gAF1ommtF3ryNukmk7x8ZwvhVFUZPRVUDPGeTjmgLWgG5YFYqWAJU5XI6HBGR6HBIz8TQHCPbBqq3WpRwKPDZg7zxgvIqPgYJ4ACjnHIYVGuam7D4lxsK0de6i+UdWZyqdvkfSXBZ3lxGLq7WPG48noByT8hXWlQlU4EG92jQtI5qv4LmaOx7E3c+wsUt425bcSZgMZ4QDaD8C2an07OK9o8re9pq0/LQW6uvM0WnezWyTmXvLhiOsr/AAHQLgdfmR61MUVHkecnXqVXmcm/meYtUtYlk+yx2ESRllYTSrE7lCUO2KNJJGIIPvgE5GAc1lnFl/2U1SS5tklkga3Jz92fQHgjIBwR6imWOB4u54GnFmLYzu6FmVUQqqdBvMjKviPAHJ48qaGEsGV1LQNPeeeARPZywR95JMhQRxbsEbgshXJGfDjpnoaxOKlxR2o3FSjLehJpnjsj7OJby1NzJO0TyFWgyox3YByXjDHG8kHhsjaPXFcfDU8buCw/GrzvVU3/AJcjL3Vu8UssMmN8TlGKElCRjO0kAkfMCquvS7qWEz3Oytou9pb7jjHp8jxXDLLTTJsfZLrot7x7WRsJdYaL0Eqg7hny3rj1yVHmebi0qb1PHQ+edobR0bnfXCX9ztaipRQHqgCgCgAmgPIYUB8m9pppYNVuxbvJbs8zoSZQpwz5O5xtAQnxc9BjJOCaAs7qO47P6rEzzd42EklZCx7yNuHUhiNx4bGT1Cng8AD6hoAoAoCFql+lvFJNIcJGhZj8AM/nQ1zyPmw3ZuJJblwA87mRgPw56DOBnA4qou6m/PHQ+j9nrJUbZTfGWp4uZti5wSeAFAyWJOAABySa4UqbqS3UWV/eQs6LqS+RsrPRF0y3F5MqvdsyLvdSY7beQhOAQQqqTuPUnjjOavIQUFhHzC6uqlzUdSo9WXPaW+jZVWw1JpruXAiiiaAxjnJeT7piqKuTgnJwByTmtiOaK+vo4I+8nkRFHBZjtGfhk+fOBk0Bl45Gup1ltNI71iw/lVwiwj3eHDMpkIAAwcfvoC4uLTWUbP2eylQ5wkc7q49CXkQKR16L6UBl9Z1K2kkiXVbOazm2gpKTwvOeJYzkcjzHHPTNAX912StZLOS2jXu45QCzpgu+GWQMXbO8kgck8j0oB+S31B40ge9SOMAqWt4e7mYDAABLFUwPNFFZGMnKri37maa3JJML7cnqwPiVj6kg5J8+vnVPeQcZ56n0Ts5dqtb93zhoeaiHoRm6D4DRNtljYPGw6hgcjrUi2q7kyn2xY+KtmlxWqPpPs5qyXVtDOjBhIgbK9AejD4YYEYPTFXR8yLKgCgCgKXtpqotLG5nYkbImwQcHcfCuD5EsQB8aAru0Op/ovSml2gtBCigL0LnbEDz+HewJPpmgPnbRuxV/qMMt3Eplw+1izfeSsepUt72M8knz88HAF5oXsy1Ca4Rr2MxwRbWkeeTP3akFkG1ifdzxwOvIoD6TtrhZFVlIKsAykeYIyD+VAO0BHW7Uu0YZS6hSyg8qGLBSR8drY+RoDlftu1cuYLGNxtbMtyo67VKmIE9MFgxx18Cnjz41qvdwyWWyrJ3dwo8uZzwCqRvOp9QjFQWFwLnsDaibUDuVWWCPfg+TsQFOPMgZ+Wc1a2dNKO8eE7T3bnXVLOiX1Z1hkBGCMg9Qeh+lTMnmPeeY4FU+FVU/AAUBn+xMkcl9eC+wLgS/yaKUgqsWzbvgDcbnAO8rzwM45yB05eaAh6nq8NvGZJpUjQEDcxAGScAfOgOf9o559UlWJA8WnrzIzDa9yckbVUncIiPMgZyfgaAv0QKAFAAAwABgAAcADyFAYi60qcm5ia2aWeVybe+aXAt0JyNoB3RFOQVQePgHg0HHQx2vxgajeBWZ1HcpuYlmJSBVOSeSc9ar9oNaI9l2Si/4suWn3I9Vp7QWiNXwNv7HNcMNxJZOT3c2ZIMnhXA3SIPmPHj4N61cW1Xfh7z5rtywdtcOSXllw+52YVKKUWgCgMx7TNLN1pd3EM5Me5QCBlkIlA54wSoFAU3tduBLoNxIBjesDAemZ4j/AJ0BhfZj7SrLTtPSCcytJ3kjERpnaCRjJJA5+GehzigNz2Y9rFjfTR26rKkknAEiDbnGdu4MeSM445+tAW3YKAW4urNSTHazlYsnJCPGlwF9fD3hXknpQFl2h1ruDFGgD3E7bIY89cDcztyPAi+I/QDkigI15cxaZZyzychQZJWHvSyHA6sepbCqCcAbVGABWBg4FLdSXE011LxJO24jOQqgYVc+eFwPpVTd1d+W6uR9D7P7PdtR7yXGQtRD0LJfYPURa6niRsJcptDHGAwwVBJ6dCo+JWrm0mpU8HzbtBaypXbcuEtUa68t5nll+1217Pl/uxbXCxwqgJC4AZW3ke8Wz8MCpCeSjRpOzmltbw7GlkkyxI7w7jGpOQgbkkKMDJJyQSODWTI9q+jQXShLiJJFByAw908dD1Gcc4I4oDGpLpcWH727MW4orb7owZHkrjwEAeYOAKA0+j9mbO3O+C3iUnBDgbjjqMMSTjz4oCXLeublLeKEyMyGRmLKqooYLkk8nn0B+vkBGg1sG7e02hmjTc7xsXRCSMIzbRhz1xz0NAQe2va9NPVRtMk0me7jBx082PkuSB6ny6cG0llm0IOUlGPFnMIg2C0jF5GJZ2PVmPJNUdepvzbPqGybPwlvGnz5/E9VxLQWhgFmdGWSJtkqMHRh5MP8QehHoTXe3qd3LJVbWs1dUHT58j6D7IdoI7+2juI+NwwyHqjjhlOQOQfPHI586uj5jJNPD5F0TWTUWgPLUBlNd7MtPpUtiSCdjLEQW6JJuhyWJJICoGyeSD5UB839m7mGyuyL+z78L4WiYlWjYEHOOjdCNrcHNAWPYZVutbt2SERo0/ed1GTtjUAvgHrtAHy4xjHFAfTelackHeFQN0srSO2MFizcZ+S7V+lAQ9OgSW5muSCWQ9whOcBVwzlQeBmTKkjr3S8mgOZe1ztOZ7j7BGcwxYa59Gbh0Tp0U4Y88nA/Caj3NXcjpxZb7FsvE3Ccl5I8TErnnp8MfL+NU81jjxPo1FvXhjkLWpJIWr2PepgY3Dpn94+tSbat3cteBSbb2d4yjiHtLgbLsl2uve73SRteIvEuzaLiE480HvqcZDdTz5jFXCkpao+b1KUqcnGSw1yNfp/bKymA23CKTztkPdsPo+Pz6Vk0La+gSWN435V1KsAcZBGDyDkUBTx2F4Yvssl3EbXaI9qwKJGjHG0knYCV4JC+fAFALZ39hZRCJJ4URTtCmbcQemPeLeXSgKDU+0dldyL3dpc3UijbujSSPar9VZspwcdG45PxoCmvu0dxbqIIhb2f9GC3AmmB4PjOO7XnJO7nBPGRmtZSillnajRqVZqFNZZmbe3cuZp3MszHO5jnHXp+flwPKqyvc7+keB7rZGw42r7yrrL+xMqEekQlDYKAj3k2wbsAhRnk4PpxxzXejDf8pU7RuZW/8TCaXv1+Rr/Zh2nSzugjH7i7IG7J2pKBhGx/p5CE8dFz04nWk3rCXFHk9vW0Hu3VJeWfH4nXteiufDLbSAFOWhZQVmXIJGeGR8ZCkHGTyPMTTzZJ0HWoryFJ4G3I3TyII4IYeTA8EUBY0AUB8x9r7GH/AMo5Y7sgQPcKZDkgBXRWGSOnvDJ8uaA7VoujadocJHeJFvxukmcb5MYXrxkAkcAYG7PnQGh0vW7e6XdbzRygddjA45I5A5HIPX0oCt7W9oItNtjIRznZFGPxu2SBjjjqSfQGtW8am0ISnJQjxZ85XUmWKsVZmJlmLNt3ljk9Bxk88AcVATdRuo/kewnCFrGNpDGizPLxn3ZJGmvlPw+g2ggDHz6/Oo1xFKRebKqyqUcvGOSSaS9eJJqOXAtDA0YPGsilkkX3ZEJVl+RFd6VxKGiKq/2Tb3es1h9UWcvae8cbZ0tLlMYPfRcnByCccdRnjAqwV7BrU8pU7L3MZeRpojie3bJk0u1LE/zc0ka4xjhApA+mKeNpHN9mb3lj1PSTWYIP6Jg4PncyEfkUrPjaQ/4Zvv8At9f8EiHtFNHn7Pa2NuSQdyRkk4zjPT161q76muBvHsvdN4lJIh6je3Fzn7RcyyA/gB2JjnjauM9SOc1HnfSfslxbdmKFPWq3L6EeGFVGFAA9BUOU5S4s9DQtqVGO7TikOVqSBKAKGRazk0Il8ceLwDH4m5x8hjn86k0Vy1KbaNRJ763dFxlr6IjaYhkjkVxlCeDgjOeeAfQ810ryUJpx4kHZVCdzb1KVZeV8NMei5HbPZR2uFxH9ilyLi3QDJOe9jHhDgk5z0DD1PxwLGnUU0pI8bd2srWs6cuX9i0ls/sWprMh2w333cq4479VLRvz7u5QyHHVtnHORuRTZUAUBxb/dC9mmdIr6MD7od3N090sNh+OGJXz94dOTQHNuzNrLrF9FFd3eAqAGSVvFsXChU3cFzkYz1JJOT1AbsO903VVSFzI8NwI8xY+9G/aV548Q4weh+WaA6R7Y7131GGA47uCHvFHOS8jFCTzg4CcccZPrUS8m408dS/7O26q3W9L8qz8zCvZjcXGMnzKg+WOKgxrPG7g9bW2ZCVV1lLV8cpM9omz3pCR5btoA/ICtZNz4R/udKMY0MudbK6PdX9khTcoPxr+0K17mfQlePtks95H1Q0dSh/rE/OtvDVehF/GrL+ogGpRf1ifnTw1XoHtmyf8AzEe/tsf9MfnWO4qdDdbUteO+Mvq0QPvH9lj/AJVt4Wp/tnGW3bRPi/8ATL9gXVoj5n9hv4U8LU93qgtu2j0Tf+mX7Dn25fST+7f/ALta+Hn7vVHT8Xt+kv8ARL9jy+oqPwyH/wCW3+YFbK2b4tepxntqmvZhN/8Aq/2PUt0w6ROfyH+JordP8yM1Nq1I+zRkxv7VKekB/wBZ1H8a27mmvaka/iF7NZp0H82kIJbg/wA2ij/SYn/Cm5QX5maK52rJ6Uor4v8AYcjMx690P2jWrVD3nenPaUva3F6iFJ/6cf7J/jWd+j+lnJ0NpN/zI4+A0mmsDkyc/BEGPrtNbyuY4wokaGxakZOc6vol90x4Qv1WYn/jBSP3AVpvRfGH9ySqVWKUoXGf/JRx9Eix7M3klvf2k+BuEwiYAnDpIe6P5bs4PmPlUq1nFS3YlHt63qzoqtVSUovGVzR2P2vqy6ZJNGCXt5IpkGMjKTL7w/ogEk9OlTzyRtaAKAauIVdSrKGVhhlIyCDwQQeooDhntF9jpTvrqyZe7CtI0DZyuMsRHgHIx0U4+dAU3s77FPb3kVzqEZW1jXvUmUq8LMAHQl03AJjLbuBkAZycEB32h64l7qEzWrhlWOKPvQMg47x2K+o8W344yOOaiXTisOR6LYMK01UjR0b3dei1KBzGmVOXbzHLE/TyqF/ElqtEejqeDo5hLMpc1q39ASCMnHdY+JUYrMnUj+YzRo21WW66DXxHPsEX9Wn7Irk7io+ZNWybOLyqaHu6X+iv5CtHUk+ZKVpQ/QvRB3S/0R+QrG/LqPC0f0L0R6FN59TfuYfpXohc1jLMulDogpvBU4p5SCsHQKAKIBWTGM8RKZDQtYYSCmRgRlB4IzWU2jnUpKaw+BDnssncpXgABWXgc54x0qTCusYaKivsuXeqpSawksRfAcvpGWJmUkOo3KV6hlO4EH1B5+la0HiqsHTasHOxqKS1x9T6K7XQG50+4jiIJmhZUPODvXAPHlzn5VdHzIvaAKAKA8SxhgVYAqQQQehBGCD8KAxcHZO7tSY7C8EVsRgRzxmYwf8AJMXBIOc7WzggepoDknafT7iDUrsXMpnkIiYS7Fj71e7Kqdq+EYxs+ak1AvlndPWdl2137S5R+5mYZCIVaKRXldsyBY3+6znG53ATdnjAyPia7VKEHq+CK+02ncpunTS3pPjpn4a6FtbxFVwWLH1PX91VVSSlLRYR72zozp0lGcnJ9We65k0KAKAKAKAKAKAKAKAKAKAKAKAWsGDxNIFUkkAepOPh1rpTTclgjXVSEKUnNpL3jLMDESCCNh5Bzng+ZrdJqrr1IspxlZOSeVu8v86n0voI/k1v/wAjH/1BV4fLSwoAoAoAoCjtNWZ7+a2AXZDCju2RnfIzbV65HhQnp5j4UByf2tH/AH2I/wDdov8AtJKg33so9T2Wk1WnHql9zF4JIj8bRoxfDMdis2fdX3dxz1xXCdWTp4yXFHZtBXmYQ4auT4Z9yJVQmekSEoZCgCgCgCgCgCgCgCgCgCgCgCgFpyNWVGokO3JzjOAg3fHknwj54qxt1iPD1PIbWmqlRb8uH6dfXPlPNtKTaOehAf8AxP8AGsVIrxETa0rSeyKjXLePqiyAgt4xKyqI41DsT4RtUAnJ8vjVkeIJ9AFAFAFAYjsohGta0SCARZkZHUdw4yPUZBH0NAYz2zW2zUbeQA/fW7KSehMb5wPiA2T8xUS9jmnk9D2aqbt3u9UzFH4n5D/b/biqpLK0R71PDy3pyQtas7JhQyJQBQyFAFAFAFAFAFALQwFAFAFYGRufOPCSD8Bk/v4rrSSzlkK9dXu8U+L6Y++hAeFz/Nljj3pWBH7K5GfpUzvY41l8kUDsqzyo0m3+qUlj0T+x7FmRCIVwZJPAoGBudzgDnAHJx9K1g3UrqS4G9zCNjsuVKb8zX1Z372q2huNPe2X37iWGJD5A98jknpwFVj9MVaHgzYUAUAUAUBQXlgYrxbtNxDoIJkUFuAxaN8Z/CSwOAeHzwFOQKD2r9j5b+GGS35nt2ZkQkASBtoZck4B8KkE8cEcZyNZRUlhnWhWlRqKpHijil/FLCS9zBcQ7fBueNtik+YOME/n0qC7acViOqPVx23bVqiqVHKLxjql78DFvqcPA74kjPvDGc8+gFcp0an6SwttrWa3V3zbXVNZ+iJH6Qi/rE/aFcPD1ehZfjFkv+YhP0lF/WJ+0KeGq9B+NWP8AUQv6Ri/rE/aFPDVeg/GbH+oj0l7Gejqf9YVq6M1xR2p7RtaizGovUV7uMcl1/aFFSm+CM1NoWtNb0qi9Rv8ASMX9Yn7Qrbw1XocPxqx/qIP0jF/WJ+0KeGq9B+M2P9RDTa1ADjvB9Ax/eBWytKvQ4S7Q7PTxv/R/sJ+nIP6z/ot/Cs+Dq9PqjH/EWz/1/wDzL9jy2vQD8ZPyU/5gVsrOqc59pLFLyyb+T/Ys44pmAZbW6IIyCLeQgj1BxyKz4Oocl2ntOefQmRaFfMoZbC5KkZB2gZ+hII+tbqxnzZwfaq3T0hJ+hWa8tzZuEntJUJIALEbST0Adcqfoa28B7zjPtXH8lP1YzrH2q3XfLDEig4INxEzZ6Y2K+7I8xjjnNbxsY82R59q6ufLTR0jRvZXcTJG89ykQZVYrHGWfkZI3OQFI6Z2t58cVvCypxeXqRLjtJd1FiCUfh/k0/Z32V2drMs5MlxKpyjTNkIfUKoCk+YyDg8jnBEpJR4IoqlapVe9OWX7y5s9Nmmuhc3KhBCXS2iBDYDeFpXI43uowqj3VY55YgZOZo6AKAKAKAQigFFANXMCurI6hlYEMrDIII5BB6igPmPt1qUmm313Z2pRYVcMgaKNigdBIyqWThcuceYwOeuQZ3jsb2bto7K3xDGxZA7M6KzMzjexJI8yfkOg4AoC6/Q1v/Z4f7tf4UAfoa3/s8P8Adr/CgE/Qtt/Z4f7tf4UMcw/Qtv8A2eH+7X+FYTMi/oa3/s8P92v8KyBP0Nb/ANnh/u1/hWGBf0Lb/wBnh/u1/hRAftLRIwRGioD1CqFz+QrIJFAIBQBQETUtOiuIzHNGkkZxlHUMvHI4PoaArbPsdYROskdnbo6nKssSgjy4OKAvQKAWgC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0424" name="Picture 8" descr="http://dosyalar.hurriyet.com.tr/kishastaliklari/images/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645024"/>
            <a:ext cx="936104" cy="1176371"/>
          </a:xfrm>
          <a:prstGeom prst="rect">
            <a:avLst/>
          </a:prstGeom>
          <a:noFill/>
        </p:spPr>
      </p:pic>
      <p:sp>
        <p:nvSpPr>
          <p:cNvPr id="16" name="15 Dikdörtgen"/>
          <p:cNvSpPr/>
          <p:nvPr/>
        </p:nvSpPr>
        <p:spPr>
          <a:xfrm>
            <a:off x="2699792" y="4005064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r-TR" sz="5400" b="1" dirty="0" smtClean="0"/>
              <a:t>0 362 431 24 00</a:t>
            </a:r>
          </a:p>
          <a:p>
            <a:pPr algn="ctr">
              <a:defRPr/>
            </a:pPr>
            <a:endParaRPr lang="tr-TR" sz="5400" b="1" dirty="0" smtClean="0"/>
          </a:p>
        </p:txBody>
      </p:sp>
      <p:pic>
        <p:nvPicPr>
          <p:cNvPr id="60426" name="Picture 10" descr="https://encrypted-tbn0.gstatic.com/images?q=tbn:ANd9GcTYW8LpOFV_CSTYc-E-374zfks77BsBN9KviMIYt11kBQqmL4D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032" y="1899836"/>
            <a:ext cx="1440160" cy="1307949"/>
          </a:xfrm>
          <a:prstGeom prst="rect">
            <a:avLst/>
          </a:prstGeom>
          <a:noFill/>
        </p:spPr>
      </p:pic>
      <p:cxnSp>
        <p:nvCxnSpPr>
          <p:cNvPr id="18" name="17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Dikdörtgen"/>
          <p:cNvSpPr/>
          <p:nvPr/>
        </p:nvSpPr>
        <p:spPr>
          <a:xfrm>
            <a:off x="1259632" y="260649"/>
            <a:ext cx="100811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İLETİŞİM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7" name="26 Resim" descr="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9540" y="61621"/>
            <a:ext cx="899592" cy="899592"/>
          </a:xfrm>
          <a:prstGeom prst="rect">
            <a:avLst/>
          </a:prstGeom>
        </p:spPr>
      </p:pic>
      <p:sp>
        <p:nvSpPr>
          <p:cNvPr id="14" name="13 Dikdörtgen"/>
          <p:cNvSpPr/>
          <p:nvPr/>
        </p:nvSpPr>
        <p:spPr>
          <a:xfrm>
            <a:off x="2699792" y="1899020"/>
            <a:ext cx="52851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5400" b="1" dirty="0" smtClean="0">
                <a:hlinkClick r:id="rId5"/>
              </a:rPr>
              <a:t>proje@oka.org.tr</a:t>
            </a:r>
            <a:r>
              <a:rPr lang="tr-TR" sz="5400" b="1" dirty="0" smtClean="0"/>
              <a:t>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837" y="91241"/>
            <a:ext cx="975445" cy="859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"/>
          <p:cNvSpPr>
            <a:spLocks noChangeArrowheads="1"/>
          </p:cNvSpPr>
          <p:nvPr/>
        </p:nvSpPr>
        <p:spPr bwMode="auto">
          <a:xfrm>
            <a:off x="0" y="5876925"/>
            <a:ext cx="7494588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352425">
              <a:spcAft>
                <a:spcPct val="5000"/>
              </a:spcAft>
              <a:buFont typeface="Wingdings" pitchFamily="2" charset="2"/>
              <a:buChar char="Ø"/>
            </a:pPr>
            <a:endParaRPr lang="tr-TR" sz="1300" b="1">
              <a:solidFill>
                <a:srgbClr val="CC3300"/>
              </a:solidFill>
              <a:latin typeface="Calibri" pitchFamily="34" charset="0"/>
            </a:endParaRPr>
          </a:p>
        </p:txBody>
      </p:sp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Dikdörtgen"/>
          <p:cNvSpPr/>
          <p:nvPr/>
        </p:nvSpPr>
        <p:spPr>
          <a:xfrm>
            <a:off x="1982219" y="386162"/>
            <a:ext cx="496353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2020 YILI MALİ DESTEK PROGRAMI SUNUM PLANI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9" name="38 Resim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4041" y="72226"/>
            <a:ext cx="790407" cy="790407"/>
          </a:xfrm>
          <a:prstGeom prst="rect">
            <a:avLst/>
          </a:prstGeom>
        </p:spPr>
      </p:pic>
      <p:sp>
        <p:nvSpPr>
          <p:cNvPr id="22" name="İçerik Yer Tutucusu 2"/>
          <p:cNvSpPr txBox="1">
            <a:spLocks/>
          </p:cNvSpPr>
          <p:nvPr/>
        </p:nvSpPr>
        <p:spPr>
          <a:xfrm>
            <a:off x="323528" y="1124744"/>
            <a:ext cx="828092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endParaRPr lang="tr-TR" b="1" dirty="0"/>
          </a:p>
          <a:p>
            <a:pPr algn="just">
              <a:buFont typeface="Arial" pitchFamily="34" charset="0"/>
              <a:buChar char="•"/>
            </a:pPr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r>
              <a:rPr lang="tr-TR" b="1" dirty="0" smtClean="0"/>
              <a:t>KATMA DEĞERLİ ÜRETİM ALTYAPISININ GELİŞTİRİLMESİ MALİ DESTEK PROGRAMI</a:t>
            </a:r>
          </a:p>
          <a:p>
            <a:pPr algn="just"/>
            <a:endParaRPr lang="tr-TR" b="1" dirty="0" smtClean="0"/>
          </a:p>
          <a:p>
            <a:pPr lvl="1" algn="just">
              <a:buFont typeface="Arial" pitchFamily="34" charset="0"/>
              <a:buChar char="•"/>
            </a:pPr>
            <a:r>
              <a:rPr lang="tr-TR" dirty="0" smtClean="0"/>
              <a:t>Amaç ve Öncelikler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dirty="0" smtClean="0"/>
              <a:t>Destek tutarı süresi ve yeri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dirty="0" smtClean="0"/>
              <a:t>Kimler başvurabilir</a:t>
            </a:r>
          </a:p>
          <a:p>
            <a:pPr lvl="1" algn="just">
              <a:buFont typeface="Arial" pitchFamily="34" charset="0"/>
              <a:buChar char="•"/>
            </a:pPr>
            <a:r>
              <a:rPr lang="tr-TR" dirty="0" smtClean="0"/>
              <a:t>Örnek proje konuları</a:t>
            </a:r>
          </a:p>
          <a:p>
            <a:pPr algn="just"/>
            <a:endParaRPr lang="tr-TR" b="1" dirty="0" smtClean="0"/>
          </a:p>
          <a:p>
            <a:pPr algn="just">
              <a:buFont typeface="Arial" pitchFamily="34" charset="0"/>
              <a:buChar char="•"/>
            </a:pPr>
            <a:r>
              <a:rPr lang="tr-TR" b="1" dirty="0" smtClean="0"/>
              <a:t>BAŞVURU İŞLEMLERİ</a:t>
            </a:r>
          </a:p>
          <a:p>
            <a:pPr algn="just"/>
            <a:endParaRPr lang="tr-TR" b="1" dirty="0" smtClean="0"/>
          </a:p>
          <a:p>
            <a:pPr algn="just"/>
            <a:endParaRPr lang="tr-TR" b="1" dirty="0" smtClean="0"/>
          </a:p>
          <a:p>
            <a:pPr lvl="1" algn="just"/>
            <a:endParaRPr lang="tr-TR" sz="2400" dirty="0" smtClean="0"/>
          </a:p>
          <a:p>
            <a:pPr lvl="1" algn="just">
              <a:buFont typeface="Arial" pitchFamily="34" charset="0"/>
              <a:buChar char="•"/>
            </a:pPr>
            <a:endParaRPr lang="tr-TR" sz="2400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6306"/>
            <a:ext cx="971100" cy="862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6632"/>
            <a:ext cx="741682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Dikdörtgen"/>
          <p:cNvSpPr/>
          <p:nvPr/>
        </p:nvSpPr>
        <p:spPr>
          <a:xfrm>
            <a:off x="1259632" y="260648"/>
            <a:ext cx="3579121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PROGRAMIN </a:t>
            </a:r>
            <a:r>
              <a:rPr lang="tr-TR" dirty="0" smtClean="0">
                <a:solidFill>
                  <a:schemeClr val="bg1"/>
                </a:solidFill>
              </a:rPr>
              <a:t>AMAÇ VE ÖNCELİKLERİ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3" name="12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9130" y="-6289"/>
            <a:ext cx="899592" cy="899592"/>
          </a:xfrm>
          <a:prstGeom prst="rect">
            <a:avLst/>
          </a:prstGeom>
        </p:spPr>
      </p:pic>
      <p:sp>
        <p:nvSpPr>
          <p:cNvPr id="11" name="Yuvarlatılmış Dikdörtgen 10"/>
          <p:cNvSpPr/>
          <p:nvPr/>
        </p:nvSpPr>
        <p:spPr>
          <a:xfrm>
            <a:off x="3275856" y="1189728"/>
            <a:ext cx="2160240" cy="4320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GENEL AMAÇ</a:t>
            </a:r>
            <a:endParaRPr lang="tr-TR" b="1" dirty="0"/>
          </a:p>
        </p:txBody>
      </p:sp>
      <p:sp>
        <p:nvSpPr>
          <p:cNvPr id="17" name="Yuvarlatılmış Dikdörtgen 16"/>
          <p:cNvSpPr/>
          <p:nvPr/>
        </p:nvSpPr>
        <p:spPr>
          <a:xfrm>
            <a:off x="3275856" y="3429001"/>
            <a:ext cx="2160240" cy="54522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b="1" i="1" dirty="0" smtClean="0"/>
          </a:p>
          <a:p>
            <a:pPr algn="ctr"/>
            <a:r>
              <a:rPr lang="tr-TR" b="1" i="1" dirty="0" smtClean="0"/>
              <a:t>ÖZEL AMAÇLAR</a:t>
            </a:r>
            <a:endParaRPr lang="tr-TR" b="1" i="1" dirty="0"/>
          </a:p>
          <a:p>
            <a:pPr algn="ctr"/>
            <a:endParaRPr lang="tr-TR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818845" y="1735294"/>
            <a:ext cx="7290285" cy="14969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tr-TR" b="1" dirty="0" smtClean="0"/>
          </a:p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just"/>
            <a:r>
              <a:rPr lang="tr-TR" b="1" dirty="0"/>
              <a:t>Organize sanayi bölgelerinde sunulan hizmetlerin kalitesinin artırılarak OSB’lerde faaliyet gösteren işletmelerin kaynak verimliliklerinin ve TR83 Bölgesi’ndeki OSB’lerin yatırımcılar için cazibesinin artırılmasıdır.</a:t>
            </a:r>
          </a:p>
          <a:p>
            <a:pPr algn="just"/>
            <a:endParaRPr lang="tr-TR" b="1" dirty="0" smtClean="0"/>
          </a:p>
          <a:p>
            <a:pPr algn="just"/>
            <a:endParaRPr lang="tr-TR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701316" y="4149080"/>
            <a:ext cx="7631290" cy="223224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tr-TR" b="1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tr-TR" b="1" dirty="0"/>
          </a:p>
          <a:p>
            <a:pPr marL="342900" indent="-342900" algn="just">
              <a:buFont typeface="+mj-lt"/>
              <a:buAutoNum type="arabicPeriod"/>
            </a:pPr>
            <a:r>
              <a:rPr lang="tr-TR" b="1" dirty="0" smtClean="0"/>
              <a:t>Organize </a:t>
            </a:r>
            <a:r>
              <a:rPr lang="tr-TR" b="1" dirty="0"/>
              <a:t>Sanayi Bölgelerinin çevresel altyapının </a:t>
            </a:r>
            <a:r>
              <a:rPr lang="tr-TR" b="1" dirty="0" smtClean="0"/>
              <a:t>iyileştirilmesi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tr-TR" b="1" dirty="0" smtClean="0"/>
              <a:t>Organize </a:t>
            </a:r>
            <a:r>
              <a:rPr lang="tr-TR" b="1" dirty="0"/>
              <a:t>Sanayi Bölgelerinde enerji verimliliğinin </a:t>
            </a:r>
            <a:r>
              <a:rPr lang="tr-TR" b="1" dirty="0" smtClean="0"/>
              <a:t>artırılması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tr-TR" b="1" dirty="0" smtClean="0"/>
              <a:t>Organize </a:t>
            </a:r>
            <a:r>
              <a:rPr lang="tr-TR" b="1" dirty="0"/>
              <a:t>Sanayi Bölgelerinde </a:t>
            </a:r>
            <a:r>
              <a:rPr lang="tr-TR" b="1" dirty="0" err="1"/>
              <a:t>yaşanabilirliğin</a:t>
            </a:r>
            <a:r>
              <a:rPr lang="tr-TR" b="1" dirty="0"/>
              <a:t> artırılması</a:t>
            </a:r>
          </a:p>
          <a:p>
            <a:pPr algn="ctr"/>
            <a:endParaRPr lang="tr-TR" b="1" dirty="0"/>
          </a:p>
          <a:p>
            <a:pPr algn="ctr"/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87" y="58457"/>
            <a:ext cx="9754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5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</p:txBody>
      </p:sp>
      <p:sp>
        <p:nvSpPr>
          <p:cNvPr id="30" name="29 Dikdörtgen"/>
          <p:cNvSpPr/>
          <p:nvPr/>
        </p:nvSpPr>
        <p:spPr>
          <a:xfrm>
            <a:off x="4348957" y="3935869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Destek tutarı, projenin toplam uygun maliyetinin </a:t>
            </a:r>
            <a:r>
              <a:rPr lang="tr-TR" sz="2400" dirty="0">
                <a:solidFill>
                  <a:srgbClr val="C00000"/>
                </a:solidFill>
              </a:rPr>
              <a:t>%</a:t>
            </a:r>
            <a:r>
              <a:rPr lang="tr-TR" sz="2400" dirty="0" smtClean="0">
                <a:solidFill>
                  <a:srgbClr val="C00000"/>
                </a:solidFill>
              </a:rPr>
              <a:t>25</a:t>
            </a:r>
            <a:r>
              <a:rPr lang="tr-TR" dirty="0" smtClean="0"/>
              <a:t>’inden az </a:t>
            </a:r>
            <a:r>
              <a:rPr lang="tr-TR" dirty="0"/>
              <a:t>ve </a:t>
            </a:r>
            <a:r>
              <a:rPr lang="tr-TR" sz="2400" dirty="0" smtClean="0">
                <a:solidFill>
                  <a:srgbClr val="C00000"/>
                </a:solidFill>
              </a:rPr>
              <a:t>%75</a:t>
            </a:r>
            <a:r>
              <a:rPr lang="tr-TR" dirty="0" smtClean="0"/>
              <a:t>’inden </a:t>
            </a:r>
            <a:r>
              <a:rPr lang="tr-TR" dirty="0"/>
              <a:t>fazla olamaz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10" name="9 Dikdörtgen"/>
          <p:cNvSpPr/>
          <p:nvPr/>
        </p:nvSpPr>
        <p:spPr>
          <a:xfrm>
            <a:off x="3578188" y="5589240"/>
            <a:ext cx="4034310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Asgari: 200.000 </a:t>
            </a:r>
            <a:r>
              <a:rPr lang="tr-TR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TL</a:t>
            </a:r>
          </a:p>
        </p:txBody>
      </p:sp>
      <p:sp>
        <p:nvSpPr>
          <p:cNvPr id="13" name="12 Dikdörtgen"/>
          <p:cNvSpPr/>
          <p:nvPr/>
        </p:nvSpPr>
        <p:spPr>
          <a:xfrm>
            <a:off x="476863" y="2149156"/>
            <a:ext cx="442127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Azami: 3.000.000 </a:t>
            </a:r>
            <a:r>
              <a:rPr lang="tr-TR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TL</a:t>
            </a:r>
          </a:p>
        </p:txBody>
      </p:sp>
      <p:sp>
        <p:nvSpPr>
          <p:cNvPr id="14" name="13 Oval"/>
          <p:cNvSpPr/>
          <p:nvPr/>
        </p:nvSpPr>
        <p:spPr>
          <a:xfrm>
            <a:off x="323528" y="4077072"/>
            <a:ext cx="2160240" cy="2088232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23</a:t>
            </a:r>
            <a:endParaRPr lang="tr-TR" sz="60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r>
              <a:rPr lang="tr-TR" dirty="0"/>
              <a:t>Milyon TL</a:t>
            </a:r>
          </a:p>
        </p:txBody>
      </p:sp>
      <p:cxnSp>
        <p:nvCxnSpPr>
          <p:cNvPr id="15" name="14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Dikdörtgen"/>
          <p:cNvSpPr/>
          <p:nvPr/>
        </p:nvSpPr>
        <p:spPr>
          <a:xfrm>
            <a:off x="1259632" y="260648"/>
            <a:ext cx="1608710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DESTEK TUTARI</a:t>
            </a:r>
          </a:p>
        </p:txBody>
      </p:sp>
      <p:pic>
        <p:nvPicPr>
          <p:cNvPr id="17" name="16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1546" y="59682"/>
            <a:ext cx="899592" cy="899592"/>
          </a:xfrm>
          <a:prstGeom prst="rect">
            <a:avLst/>
          </a:prstGeom>
        </p:spPr>
      </p:pic>
      <p:pic>
        <p:nvPicPr>
          <p:cNvPr id="16388" name="Picture 4" descr="Image result for coope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052736"/>
            <a:ext cx="3995936" cy="2661294"/>
          </a:xfrm>
          <a:prstGeom prst="rect">
            <a:avLst/>
          </a:prstGeom>
          <a:noFill/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69515"/>
            <a:ext cx="9754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1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cxnSp>
        <p:nvCxnSpPr>
          <p:cNvPr id="13" name="12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Dikdörtgen"/>
          <p:cNvSpPr/>
          <p:nvPr/>
        </p:nvSpPr>
        <p:spPr>
          <a:xfrm>
            <a:off x="1259632" y="260648"/>
            <a:ext cx="137409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SÜRE VE YER</a:t>
            </a:r>
          </a:p>
        </p:txBody>
      </p:sp>
      <p:pic>
        <p:nvPicPr>
          <p:cNvPr id="15" name="14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13301" y="69090"/>
            <a:ext cx="899592" cy="899592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1552887" y="1526519"/>
            <a:ext cx="6048672" cy="115145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/>
              <a:t>Proje süresi en fazla </a:t>
            </a:r>
            <a:r>
              <a:rPr lang="tr-TR" sz="3200" dirty="0" smtClean="0">
                <a:solidFill>
                  <a:srgbClr val="C00000"/>
                </a:solidFill>
              </a:rPr>
              <a:t>24</a:t>
            </a:r>
            <a:r>
              <a:rPr lang="tr-TR" sz="3200" dirty="0" smtClean="0"/>
              <a:t> </a:t>
            </a:r>
            <a:r>
              <a:rPr lang="tr-TR" sz="3200" dirty="0" smtClean="0">
                <a:solidFill>
                  <a:srgbClr val="C00000"/>
                </a:solidFill>
              </a:rPr>
              <a:t>ay olabilir.</a:t>
            </a:r>
            <a:endParaRPr lang="tr-TR" sz="32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678063" y="3216466"/>
            <a:ext cx="7798320" cy="258393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tr-TR" sz="3200" dirty="0" smtClean="0"/>
              <a:t>Projeler; Amasya</a:t>
            </a:r>
            <a:r>
              <a:rPr lang="tr-TR" sz="3200" dirty="0"/>
              <a:t>, Çorum, Samsun ve </a:t>
            </a:r>
            <a:r>
              <a:rPr lang="tr-TR" sz="3200" dirty="0" smtClean="0"/>
              <a:t>Tokat illerinde </a:t>
            </a:r>
            <a:r>
              <a:rPr lang="tr-TR" sz="3200" dirty="0"/>
              <a:t>bulunan </a:t>
            </a:r>
            <a:r>
              <a:rPr lang="tr-TR" sz="3200" u="sng" dirty="0"/>
              <a:t>Organize Sanayi </a:t>
            </a:r>
            <a:r>
              <a:rPr lang="tr-TR" sz="3200" u="sng" dirty="0" smtClean="0"/>
              <a:t>Bölgeleri (OSB) onaylı sınırları </a:t>
            </a:r>
            <a:r>
              <a:rPr lang="tr-TR" sz="3200" dirty="0" smtClean="0"/>
              <a:t>içerisinde </a:t>
            </a:r>
            <a:r>
              <a:rPr lang="tr-TR" sz="3200" dirty="0"/>
              <a:t>gerçekleştirilmelidir.</a:t>
            </a:r>
            <a:endParaRPr lang="tr-TR" sz="32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40" y="69090"/>
            <a:ext cx="9754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0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3528" y="1214422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b="1" dirty="0"/>
              <a:t>Valilikler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dirty="0"/>
              <a:t>Yatırım İzleme ve Koordinasyon Dairesi Başkanlıkları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b="1" dirty="0"/>
              <a:t>Kaymakamlıklar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dirty="0"/>
              <a:t>Organize Sanayi Bölgesi Müdürlükleri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b="1" dirty="0"/>
              <a:t>İl Özel İdareleri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dirty="0"/>
              <a:t>Belediyeler 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b="1" dirty="0"/>
              <a:t>Ticaret ve Sanayi Odaları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dirty="0"/>
              <a:t>Ticaret Borsaları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b="1" dirty="0"/>
              <a:t>Teknoparklar/Teknoloji Geliştirme Bölgeleri ve İş Geliştirme Merkezleri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dirty="0"/>
              <a:t>5355 Sayılı Mahalli İdare Birlikleri Kanunu kapsamında kurulmuş Birlikler (Köylere Hizmet Götürme Birlikleri vb.),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b="1" dirty="0"/>
              <a:t>Üniversiteler ve Üniversitelere bağlı Uygulama ve Araştırma Merkezleri, Fakülteler, Yüksekokullar, Enstitüler,</a:t>
            </a:r>
          </a:p>
          <a:p>
            <a:pPr marL="342900" lvl="0" indent="-342900" fontAlgn="auto">
              <a:buFont typeface="Wingdings" panose="05000000000000000000" pitchFamily="2" charset="2"/>
              <a:buChar char="q"/>
            </a:pPr>
            <a:r>
              <a:rPr lang="tr-TR" sz="2000" dirty="0"/>
              <a:t>Kamu kurumları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tr-TR" sz="2000" b="1" dirty="0"/>
              <a:t>Kamu kurumu niteliğinde meslek kuruluşları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1259632" y="260648"/>
            <a:ext cx="6909264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KİMLER </a:t>
            </a:r>
            <a:r>
              <a:rPr lang="tr-TR" dirty="0" smtClean="0">
                <a:solidFill>
                  <a:schemeClr val="bg1"/>
                </a:solidFill>
              </a:rPr>
              <a:t>BAŞVURABİLİR VE PROJELERDE ORTAK OLARAK YER ALABİLİR ?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9" name="8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2345" y="17628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4591"/>
            <a:ext cx="9754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7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3528" y="1214422"/>
            <a:ext cx="8136904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Kar </a:t>
            </a:r>
            <a:r>
              <a:rPr lang="tr-TR" dirty="0"/>
              <a:t>amacı gütmeyen kurum veya kuruluş olması,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Ajansın </a:t>
            </a:r>
            <a:r>
              <a:rPr lang="tr-TR" dirty="0"/>
              <a:t>faaliyet gösterdiği Düzey 2 bölgesinde (Amasya, Çorum, Samsun, Tokat) kayıtlı olması veya merkezlerinin ya da yasal şubelerinin bu bölgede bulunması,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Proje </a:t>
            </a:r>
            <a:r>
              <a:rPr lang="tr-TR" dirty="0"/>
              <a:t>faaliyetinin proje sunan kurum/kuruluşun görev ve yetki alanı içerisinde bulunması,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Yönetmelikte  </a:t>
            </a:r>
            <a:r>
              <a:rPr lang="tr-TR" dirty="0"/>
              <a:t>öngörülen proje hesabını kendi adına açma, bu hesaba para aktarma ve bu hesaptan harcama yapma ehliyetine sahip olması,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dirty="0" smtClean="0"/>
              <a:t>Projenin </a:t>
            </a:r>
            <a:r>
              <a:rPr lang="tr-TR" dirty="0"/>
              <a:t>hazırlığından ve yönetiminden (eğer varsa ortakları ile birlikte) doğrudan sorumlu olması, aracı olarak hareket etmemesi,</a:t>
            </a:r>
          </a:p>
        </p:txBody>
      </p:sp>
      <p:cxnSp>
        <p:nvCxnSpPr>
          <p:cNvPr id="7" name="6 Düz Bağlayıcı"/>
          <p:cNvCxnSpPr/>
          <p:nvPr/>
        </p:nvCxnSpPr>
        <p:spPr>
          <a:xfrm>
            <a:off x="323528" y="980728"/>
            <a:ext cx="828092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Dikdörtgen"/>
          <p:cNvSpPr/>
          <p:nvPr/>
        </p:nvSpPr>
        <p:spPr>
          <a:xfrm>
            <a:off x="1259632" y="260648"/>
            <a:ext cx="6202339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Başvuru Sahipleri aşağıda belirtilen koşulların tümüne uymalıdır:</a:t>
            </a:r>
          </a:p>
        </p:txBody>
      </p:sp>
      <p:pic>
        <p:nvPicPr>
          <p:cNvPr id="9" name="8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10636" y="19589"/>
            <a:ext cx="899592" cy="899592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244" y="39579"/>
            <a:ext cx="9754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468313" y="1341438"/>
            <a:ext cx="8229600" cy="4997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tr-TR" sz="1900" b="1" dirty="0">
              <a:solidFill>
                <a:srgbClr val="0000C4"/>
              </a:solidFill>
            </a:endParaRPr>
          </a:p>
          <a:p>
            <a:endParaRPr lang="tr-TR" sz="2400" dirty="0"/>
          </a:p>
          <a:p>
            <a:endParaRPr lang="tr-TR" sz="2400" b="1" dirty="0">
              <a:solidFill>
                <a:srgbClr val="C00000"/>
              </a:solidFill>
            </a:endParaRPr>
          </a:p>
        </p:txBody>
      </p:sp>
      <p:sp>
        <p:nvSpPr>
          <p:cNvPr id="15" name="14 Dikdörtgen"/>
          <p:cNvSpPr/>
          <p:nvPr/>
        </p:nvSpPr>
        <p:spPr>
          <a:xfrm>
            <a:off x="1259632" y="260648"/>
            <a:ext cx="7632848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ÖRNEK PROJE KONULARI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6" name="15 Resim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2888" y="49721"/>
            <a:ext cx="899592" cy="899592"/>
          </a:xfrm>
          <a:prstGeom prst="rect">
            <a:avLst/>
          </a:prstGeom>
        </p:spPr>
      </p:pic>
      <p:sp>
        <p:nvSpPr>
          <p:cNvPr id="2" name="Yuvarlatılmış Dikdörtgen 1"/>
          <p:cNvSpPr/>
          <p:nvPr/>
        </p:nvSpPr>
        <p:spPr>
          <a:xfrm>
            <a:off x="601552" y="1080021"/>
            <a:ext cx="8280151" cy="492453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dirty="0"/>
              <a:t>Mevcut olan ortak kullanıma yönelik kalite kontrol, tahlil ve test laboratuvarlarının makine-donanım ve teknoloji altyapıları ile kapasitelerinin geliştirilmesi ya da ilave ihtiyacın belirlenmesi halinde yenilerinin kurulması,</a:t>
            </a:r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dirty="0"/>
              <a:t>Sanayi üretimi ve kaynak verimliliğini olumsuz yönde etkileyen sorunların çözümüne yönelik akıllı yönetim sistemleri kurulması </a:t>
            </a:r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lvl="0" indent="-285750" algn="just" fontAlgn="auto">
              <a:buFont typeface="Arial" panose="020B0604020202020204" pitchFamily="34" charset="0"/>
              <a:buChar char="•"/>
            </a:pPr>
            <a:r>
              <a:rPr lang="tr-TR" dirty="0"/>
              <a:t>Çevrenin korunması ve insan sağlığını olumsuz yönde etkileyen altyapı sorunlarının giderilmesi (atık su arıtma tesisi, tehlikeli atıkların </a:t>
            </a:r>
            <a:r>
              <a:rPr lang="tr-TR" dirty="0" err="1"/>
              <a:t>bertarafı</a:t>
            </a:r>
            <a:r>
              <a:rPr lang="tr-TR" dirty="0"/>
              <a:t>),</a:t>
            </a:r>
          </a:p>
          <a:p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29" y="89702"/>
            <a:ext cx="97544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5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TM03457496[[fn=Paralaks]]</Template>
  <TotalTime>2862</TotalTime>
  <Words>501</Words>
  <Application>Microsoft Office PowerPoint</Application>
  <PresentationFormat>Ekran Gösterisi (4:3)</PresentationFormat>
  <Paragraphs>112</Paragraphs>
  <Slides>15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Book Antiqua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zgurler</dc:creator>
  <cp:lastModifiedBy>Dursun DEMİR</cp:lastModifiedBy>
  <cp:revision>330</cp:revision>
  <cp:lastPrinted>2015-12-22T11:54:01Z</cp:lastPrinted>
  <dcterms:created xsi:type="dcterms:W3CDTF">2013-11-27T12:16:58Z</dcterms:created>
  <dcterms:modified xsi:type="dcterms:W3CDTF">2020-10-09T13:38:32Z</dcterms:modified>
</cp:coreProperties>
</file>