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6" r:id="rId2"/>
    <p:sldId id="561" r:id="rId3"/>
    <p:sldId id="267" r:id="rId4"/>
    <p:sldId id="531" r:id="rId5"/>
    <p:sldId id="563" r:id="rId6"/>
    <p:sldId id="581" r:id="rId7"/>
    <p:sldId id="565" r:id="rId8"/>
    <p:sldId id="598" r:id="rId9"/>
    <p:sldId id="599" r:id="rId10"/>
    <p:sldId id="600" r:id="rId11"/>
    <p:sldId id="309" r:id="rId12"/>
    <p:sldId id="310" r:id="rId13"/>
    <p:sldId id="584" r:id="rId14"/>
    <p:sldId id="585" r:id="rId15"/>
    <p:sldId id="311" r:id="rId16"/>
    <p:sldId id="381" r:id="rId17"/>
    <p:sldId id="315" r:id="rId18"/>
  </p:sldIdLst>
  <p:sldSz cx="9144000" cy="6858000" type="screen4x3"/>
  <p:notesSz cx="6805613" cy="99393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2382" autoAdjust="0"/>
    <p:restoredTop sz="87619" autoAdjust="0"/>
  </p:normalViewPr>
  <p:slideViewPr>
    <p:cSldViewPr>
      <p:cViewPr varScale="1">
        <p:scale>
          <a:sx n="111" d="100"/>
          <a:sy n="111" d="100"/>
        </p:scale>
        <p:origin x="5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AFEED-4C84-4A9E-980B-ACD58598062A}" type="datetimeFigureOut">
              <a:rPr lang="tr-TR" smtClean="0"/>
              <a:pPr/>
              <a:t>27.12.2018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5E249-E9D7-4F12-ADCF-46FCF71B65A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7157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2DB33-2A13-4E04-9D7F-395AAABB140D}" type="datetimeFigureOut">
              <a:rPr lang="tr-TR" smtClean="0"/>
              <a:pPr/>
              <a:t>27.12.2018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45393-04E1-484B-A356-38CA68662B3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3256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Slayt Görüntüsü Yer Tutucusu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dirty="0" smtClean="0"/>
          </a:p>
        </p:txBody>
      </p:sp>
      <p:sp>
        <p:nvSpPr>
          <p:cNvPr id="17411" name="3 Altbilgi Yer Tutucusu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27.12.2018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27.12.2018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27.12.2018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27.12.2018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27.12.2018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27.12.2018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27.12.2018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27.12.2018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27.12.2018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27.12.2018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27.12.2018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0F9ED-62BC-404E-825C-F8362FBDBC35}" type="datetimeFigureOut">
              <a:rPr lang="tr-TR" smtClean="0"/>
              <a:pPr/>
              <a:t>27.12.2018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kays.kalkinma.gov.tr/kullanici-kilavuz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fd@oka.org.tr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okadc\documen$\gyalcin\Desktop\Untitled-1.jpg"/>
          <p:cNvPicPr>
            <a:picLocks noChangeAspect="1" noChangeArrowheads="1"/>
          </p:cNvPicPr>
          <p:nvPr/>
        </p:nvPicPr>
        <p:blipFill>
          <a:blip r:embed="rId2" cstate="email"/>
          <a:srcRect t="19298"/>
          <a:stretch>
            <a:fillRect/>
          </a:stretch>
        </p:blipFill>
        <p:spPr bwMode="auto">
          <a:xfrm>
            <a:off x="0" y="0"/>
            <a:ext cx="9144000" cy="5606874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2000233" y="3857628"/>
            <a:ext cx="5157439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tx2">
                    <a:lumMod val="75000"/>
                  </a:schemeClr>
                </a:solidFill>
              </a:rPr>
              <a:t>2019 </a:t>
            </a:r>
            <a:r>
              <a:rPr lang="tr-TR" sz="2000" b="1" dirty="0" smtClean="0">
                <a:solidFill>
                  <a:schemeClr val="tx2">
                    <a:lumMod val="75000"/>
                  </a:schemeClr>
                </a:solidFill>
              </a:rPr>
              <a:t>YILI TEKNİK DESTEK PROGRAMI</a:t>
            </a:r>
          </a:p>
          <a:p>
            <a:pPr algn="ctr"/>
            <a:r>
              <a:rPr lang="tr-TR" sz="2000" b="1" dirty="0" smtClean="0">
                <a:solidFill>
                  <a:schemeClr val="tx2">
                    <a:lumMod val="75000"/>
                  </a:schemeClr>
                </a:solidFill>
              </a:rPr>
              <a:t>Bilgilendirme Sunumu</a:t>
            </a:r>
          </a:p>
          <a:p>
            <a:pPr algn="ctr"/>
            <a:endParaRPr lang="tr-TR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tr-TR" b="1" dirty="0">
                <a:solidFill>
                  <a:srgbClr val="C00000"/>
                </a:solidFill>
              </a:rPr>
              <a:t>KAYS Üzerinden Son </a:t>
            </a:r>
            <a:r>
              <a:rPr lang="tr-TR" b="1" dirty="0" smtClean="0">
                <a:solidFill>
                  <a:srgbClr val="C00000"/>
                </a:solidFill>
              </a:rPr>
              <a:t>Başvuru: </a:t>
            </a:r>
            <a:r>
              <a:rPr lang="tr-T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24.12.2018 Saat:23:59</a:t>
            </a:r>
            <a:endParaRPr lang="tr-T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tr-TR" b="1" dirty="0" smtClean="0">
                <a:solidFill>
                  <a:srgbClr val="C00000"/>
                </a:solidFill>
              </a:rPr>
              <a:t>Taahhütname Son Teslim:  </a:t>
            </a:r>
            <a:r>
              <a:rPr lang="tr-T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31.12.2018 Saat:17:00</a:t>
            </a:r>
            <a:endParaRPr lang="tr-T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tr-TR" sz="2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810250"/>
            <a:ext cx="91440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 txBox="1">
            <a:spLocks/>
          </p:cNvSpPr>
          <p:nvPr/>
        </p:nvSpPr>
        <p:spPr>
          <a:xfrm>
            <a:off x="468313" y="1341438"/>
            <a:ext cx="8229600" cy="499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endParaRPr lang="tr-TR" sz="1900" b="1" dirty="0" smtClean="0">
              <a:solidFill>
                <a:srgbClr val="0000C4"/>
              </a:solidFill>
            </a:endParaRPr>
          </a:p>
          <a:p>
            <a:endParaRPr lang="tr-TR" sz="2400" dirty="0"/>
          </a:p>
          <a:p>
            <a:endParaRPr lang="tr-TR" sz="2400" b="1" dirty="0" smtClean="0">
              <a:solidFill>
                <a:srgbClr val="C00000"/>
              </a:solidFill>
            </a:endParaRPr>
          </a:p>
        </p:txBody>
      </p:sp>
      <p:pic>
        <p:nvPicPr>
          <p:cNvPr id="9" name="8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323528" y="1124744"/>
            <a:ext cx="8136904" cy="43924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tr-TR" b="1" u="sng" dirty="0" smtClean="0"/>
          </a:p>
          <a:p>
            <a:pPr algn="ctr"/>
            <a:endParaRPr lang="tr-TR" b="1" u="sng" dirty="0" smtClean="0"/>
          </a:p>
          <a:p>
            <a:pPr algn="ctr"/>
            <a:endParaRPr lang="tr-TR" b="1" u="sng" dirty="0" smtClean="0"/>
          </a:p>
          <a:p>
            <a:pPr algn="ctr"/>
            <a:endParaRPr lang="tr-TR" b="1" u="sng" dirty="0" smtClean="0"/>
          </a:p>
          <a:p>
            <a:pPr algn="ctr"/>
            <a:r>
              <a:rPr lang="tr-TR" b="1" u="sng" dirty="0" smtClean="0"/>
              <a:t> ÖNEMLİ UYARI</a:t>
            </a:r>
          </a:p>
          <a:p>
            <a:pPr algn="ctr"/>
            <a:endParaRPr lang="tr-TR" b="1" u="sng" dirty="0" smtClean="0"/>
          </a:p>
          <a:p>
            <a:pPr algn="ctr"/>
            <a:r>
              <a:rPr lang="tr-TR" b="1" dirty="0" smtClean="0">
                <a:solidFill>
                  <a:srgbClr val="FF0000"/>
                </a:solidFill>
              </a:rPr>
              <a:t>BAŞVURUNUZU HAZIRLARKEN LÜTFEN BAŞVURU REHBERİNİ DETAYLI OLARAK İNCELEYİNİZ. </a:t>
            </a:r>
          </a:p>
          <a:p>
            <a:pPr algn="ctr"/>
            <a:endParaRPr lang="tr-TR" b="1" dirty="0" smtClean="0">
              <a:solidFill>
                <a:srgbClr val="FF0000"/>
              </a:solidFill>
            </a:endParaRPr>
          </a:p>
          <a:p>
            <a:pPr algn="ctr"/>
            <a:r>
              <a:rPr lang="tr-TR" b="1" dirty="0" smtClean="0">
                <a:solidFill>
                  <a:srgbClr val="FF0000"/>
                </a:solidFill>
              </a:rPr>
              <a:t>BAŞVURU REHBERİNDE PROJENİZİN TABİ OLDUĞU ÖN İNCELEME KRİTERLERİ VE TEKNİK DEĞERLENDİRME TABLOSU BULUNMAKTADIR. </a:t>
            </a:r>
          </a:p>
          <a:p>
            <a:endParaRPr lang="tr-TR" b="1" u="sng" dirty="0" smtClean="0"/>
          </a:p>
          <a:p>
            <a:endParaRPr lang="tr-TR" b="1" u="sng" dirty="0" smtClean="0"/>
          </a:p>
          <a:p>
            <a:endParaRPr lang="tr-TR" b="1" u="sng" dirty="0" smtClean="0"/>
          </a:p>
          <a:p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okadc\documen$\gyalcin\Desktop\Untitled-1.jpg"/>
          <p:cNvPicPr>
            <a:picLocks noChangeAspect="1" noChangeArrowheads="1"/>
          </p:cNvPicPr>
          <p:nvPr/>
        </p:nvPicPr>
        <p:blipFill>
          <a:blip r:embed="rId2" cstate="email"/>
          <a:srcRect t="19298"/>
          <a:stretch>
            <a:fillRect/>
          </a:stretch>
        </p:blipFill>
        <p:spPr bwMode="auto">
          <a:xfrm>
            <a:off x="0" y="0"/>
            <a:ext cx="9144000" cy="5606874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3000364" y="4143380"/>
            <a:ext cx="311572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accent1">
                    <a:lumMod val="75000"/>
                  </a:schemeClr>
                </a:solidFill>
              </a:rPr>
              <a:t>Başvuru İşlemleri</a:t>
            </a:r>
            <a:endParaRPr lang="tr-TR" sz="3200" b="1" dirty="0">
              <a:solidFill>
                <a:srgbClr val="C00000"/>
              </a:solidFill>
            </a:endParaRPr>
          </a:p>
          <a:p>
            <a:pPr algn="ctr"/>
            <a:endParaRPr lang="tr-TR" sz="2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 txBox="1">
            <a:spLocks/>
          </p:cNvSpPr>
          <p:nvPr/>
        </p:nvSpPr>
        <p:spPr>
          <a:xfrm>
            <a:off x="468313" y="1341438"/>
            <a:ext cx="8229600" cy="499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endParaRPr lang="tr-TR" sz="1900" b="1" dirty="0" smtClean="0">
              <a:solidFill>
                <a:srgbClr val="0000C4"/>
              </a:solidFill>
            </a:endParaRPr>
          </a:p>
          <a:p>
            <a:endParaRPr lang="tr-TR" sz="2400" dirty="0"/>
          </a:p>
          <a:p>
            <a:endParaRPr lang="tr-TR" sz="2400" b="1" dirty="0" smtClean="0">
              <a:solidFill>
                <a:srgbClr val="C00000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1000100" y="2000240"/>
            <a:ext cx="74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tr-TR" sz="2000" dirty="0"/>
          </a:p>
        </p:txBody>
      </p:sp>
      <p:sp>
        <p:nvSpPr>
          <p:cNvPr id="9" name="8 Dikdörtgen"/>
          <p:cNvSpPr/>
          <p:nvPr/>
        </p:nvSpPr>
        <p:spPr>
          <a:xfrm>
            <a:off x="714348" y="1214422"/>
            <a:ext cx="757242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buFont typeface="Arial" charset="0"/>
              <a:buNone/>
            </a:pPr>
            <a:r>
              <a:rPr lang="tr-TR" dirty="0" smtClean="0"/>
              <a:t>Başvurular, internet ortamında </a:t>
            </a:r>
            <a:r>
              <a:rPr lang="tr-TR" sz="2400" dirty="0" smtClean="0">
                <a:solidFill>
                  <a:srgbClr val="C00000"/>
                </a:solidFill>
              </a:rPr>
              <a:t>Kalkınma Ajansları Yönetim Sistemi (KAYS) </a:t>
            </a:r>
            <a:r>
              <a:rPr lang="tr-TR" dirty="0" smtClean="0"/>
              <a:t>üzerinden </a:t>
            </a:r>
            <a:r>
              <a:rPr lang="tr-TR" b="1" dirty="0" smtClean="0">
                <a:solidFill>
                  <a:schemeClr val="tx2"/>
                </a:solidFill>
              </a:rPr>
              <a:t>(http://portal.kays.kalkinma.gov.tr) </a:t>
            </a:r>
            <a:r>
              <a:rPr lang="tr-TR" sz="2400" dirty="0" smtClean="0"/>
              <a:t>online</a:t>
            </a:r>
            <a:r>
              <a:rPr lang="tr-TR" dirty="0" smtClean="0"/>
              <a:t> olarak yapılacaktır. Sisteme Ajans internet sitesi (www.oka.</a:t>
            </a:r>
            <a:r>
              <a:rPr lang="tr-TR" dirty="0" err="1" smtClean="0"/>
              <a:t>org.tr</a:t>
            </a:r>
            <a:r>
              <a:rPr lang="tr-TR" dirty="0" smtClean="0"/>
              <a:t>) üzerinden de ulaşılabilecektir.</a:t>
            </a:r>
          </a:p>
          <a:p>
            <a:pPr marL="0" lvl="1" algn="just">
              <a:buFont typeface="Arial" charset="0"/>
              <a:buNone/>
            </a:pPr>
            <a:endParaRPr lang="tr-TR" dirty="0" smtClean="0"/>
          </a:p>
          <a:p>
            <a:pPr marL="0" lvl="1" algn="just">
              <a:buFont typeface="Arial" charset="0"/>
              <a:buNone/>
            </a:pPr>
            <a:r>
              <a:rPr lang="tr-TR" sz="2000" dirty="0" smtClean="0"/>
              <a:t>Başvuru yapabilmek için </a:t>
            </a:r>
            <a:r>
              <a:rPr lang="tr-TR" sz="2400" dirty="0" err="1" smtClean="0">
                <a:solidFill>
                  <a:srgbClr val="C00000"/>
                </a:solidFill>
              </a:rPr>
              <a:t>KAYS’a</a:t>
            </a:r>
            <a:r>
              <a:rPr lang="tr-TR" sz="2000" dirty="0" smtClean="0"/>
              <a:t> kayıt olup kullanıcı adı ve şifre alınması gerekmektedir. </a:t>
            </a:r>
          </a:p>
          <a:p>
            <a:pPr marL="0" lvl="1" algn="just">
              <a:buFont typeface="Arial" charset="0"/>
              <a:buNone/>
            </a:pPr>
            <a:endParaRPr lang="tr-TR" sz="2000" dirty="0" smtClean="0"/>
          </a:p>
          <a:p>
            <a:pPr marL="0" lvl="1" algn="just">
              <a:buFont typeface="Arial" charset="0"/>
              <a:buNone/>
            </a:pPr>
            <a:r>
              <a:rPr lang="tr-TR" sz="2000" dirty="0" smtClean="0"/>
              <a:t>Sisteme kaydolma ve kullanım ile ilgili detaylı bilgi ve görsel anlatım yine KAYS </a:t>
            </a:r>
            <a:r>
              <a:rPr lang="tr-TR" sz="2000" dirty="0" err="1" smtClean="0"/>
              <a:t>Portal’ının</a:t>
            </a:r>
            <a:r>
              <a:rPr lang="tr-TR" sz="2000" dirty="0" smtClean="0"/>
              <a:t> Yardım bölümünde bulunan </a:t>
            </a:r>
            <a:r>
              <a:rPr lang="tr-TR" sz="2000" dirty="0" smtClean="0">
                <a:solidFill>
                  <a:srgbClr val="C00000"/>
                </a:solidFill>
              </a:rPr>
              <a:t>Kullanıcı Kılavuzu’nda </a:t>
            </a:r>
            <a:r>
              <a:rPr lang="tr-TR" sz="2000" dirty="0" smtClean="0"/>
              <a:t>mevcuttur. KAYS Kullanıcı Kılavuzuna Ajans web sitesi üzerinden de ulaşılabilecektir. </a:t>
            </a:r>
            <a:endParaRPr lang="tr-TR" sz="2000" u="sng" dirty="0" smtClean="0">
              <a:solidFill>
                <a:srgbClr val="C00000"/>
              </a:solidFill>
            </a:endParaRPr>
          </a:p>
        </p:txBody>
      </p:sp>
      <p:pic>
        <p:nvPicPr>
          <p:cNvPr id="1026" name="Picture 2" descr="http://portal.kays.kalkinma.gov.tr/wp-content/uploads/2012/11/head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5072074"/>
            <a:ext cx="3095625" cy="1038225"/>
          </a:xfrm>
          <a:prstGeom prst="rect">
            <a:avLst/>
          </a:prstGeom>
          <a:noFill/>
        </p:spPr>
      </p:pic>
      <p:cxnSp>
        <p:nvCxnSpPr>
          <p:cNvPr id="10" name="9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Dikdörtgen"/>
          <p:cNvSpPr/>
          <p:nvPr/>
        </p:nvSpPr>
        <p:spPr>
          <a:xfrm>
            <a:off x="1259632" y="260649"/>
            <a:ext cx="403244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BAŞVURU ŞEKLİ VE YAPILACAK İŞLEMLER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6" name="15 Resim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 txBox="1">
            <a:spLocks/>
          </p:cNvSpPr>
          <p:nvPr/>
        </p:nvSpPr>
        <p:spPr>
          <a:xfrm>
            <a:off x="468313" y="1341438"/>
            <a:ext cx="8229600" cy="499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endParaRPr lang="tr-TR" sz="1900" b="1" dirty="0" smtClean="0">
              <a:solidFill>
                <a:srgbClr val="0000C4"/>
              </a:solidFill>
            </a:endParaRPr>
          </a:p>
          <a:p>
            <a:endParaRPr lang="tr-TR" sz="2400" dirty="0"/>
          </a:p>
          <a:p>
            <a:endParaRPr lang="tr-TR" sz="2400" b="1" dirty="0" smtClean="0">
              <a:solidFill>
                <a:srgbClr val="C00000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1000100" y="2000240"/>
            <a:ext cx="74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tr-TR" sz="2000" dirty="0"/>
          </a:p>
        </p:txBody>
      </p:sp>
      <p:cxnSp>
        <p:nvCxnSpPr>
          <p:cNvPr id="13" name="12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Dikdörtgen"/>
          <p:cNvSpPr/>
          <p:nvPr/>
        </p:nvSpPr>
        <p:spPr>
          <a:xfrm>
            <a:off x="1259632" y="260649"/>
            <a:ext cx="403244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BAŞVURU ŞEKLİ VE YAPILACAK İŞLEMLER</a:t>
            </a:r>
          </a:p>
        </p:txBody>
      </p:sp>
      <p:pic>
        <p:nvPicPr>
          <p:cNvPr id="16" name="15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611560" y="6309320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https://uygulama.kays.kalkinma.gov.tr</a:t>
            </a:r>
            <a:endParaRPr lang="tr-TR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052736"/>
            <a:ext cx="7800975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Oval"/>
          <p:cNvSpPr/>
          <p:nvPr/>
        </p:nvSpPr>
        <p:spPr>
          <a:xfrm>
            <a:off x="5220072" y="3068960"/>
            <a:ext cx="144016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18 Metin kutusu"/>
          <p:cNvSpPr txBox="1"/>
          <p:nvPr/>
        </p:nvSpPr>
        <p:spPr>
          <a:xfrm>
            <a:off x="4860032" y="630932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(Eğer kaydınız bulunmuyorsa)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 txBox="1">
            <a:spLocks/>
          </p:cNvSpPr>
          <p:nvPr/>
        </p:nvSpPr>
        <p:spPr>
          <a:xfrm>
            <a:off x="468313" y="1341438"/>
            <a:ext cx="8229600" cy="499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endParaRPr lang="tr-TR" sz="1900" b="1" dirty="0" smtClean="0">
              <a:solidFill>
                <a:srgbClr val="0000C4"/>
              </a:solidFill>
            </a:endParaRPr>
          </a:p>
          <a:p>
            <a:endParaRPr lang="tr-TR" sz="2400" dirty="0"/>
          </a:p>
          <a:p>
            <a:endParaRPr lang="tr-TR" sz="2400" b="1" dirty="0" smtClean="0">
              <a:solidFill>
                <a:srgbClr val="C00000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1000100" y="2000240"/>
            <a:ext cx="74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tr-TR" sz="2000" dirty="0"/>
          </a:p>
        </p:txBody>
      </p:sp>
      <p:cxnSp>
        <p:nvCxnSpPr>
          <p:cNvPr id="13" name="12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Dikdörtgen"/>
          <p:cNvSpPr/>
          <p:nvPr/>
        </p:nvSpPr>
        <p:spPr>
          <a:xfrm>
            <a:off x="1259632" y="260649"/>
            <a:ext cx="403244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BAŞVURU ŞEKLİ VE YAPILACAK İŞLEMLER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6" name="15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sp>
        <p:nvSpPr>
          <p:cNvPr id="18" name="17 Metin kutusu"/>
          <p:cNvSpPr txBox="1"/>
          <p:nvPr/>
        </p:nvSpPr>
        <p:spPr>
          <a:xfrm>
            <a:off x="179512" y="1340768"/>
            <a:ext cx="91450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Kullanıcı adı ve şifre aldıktan sonra;</a:t>
            </a:r>
          </a:p>
          <a:p>
            <a:endParaRPr lang="tr-TR" dirty="0" smtClean="0"/>
          </a:p>
          <a:p>
            <a:pPr marL="342900" indent="-342900">
              <a:buAutoNum type="arabicPeriod"/>
            </a:pPr>
            <a:r>
              <a:rPr lang="tr-TR" dirty="0" smtClean="0"/>
              <a:t>Kullanıcı işlemlerinden kurumunuzu “tüzel paydaş” olarak ekleyiniz. (Kaydı yok ise)</a:t>
            </a:r>
          </a:p>
          <a:p>
            <a:pPr marL="342900" indent="-342900">
              <a:buAutoNum type="arabicPeriod"/>
            </a:pPr>
            <a:r>
              <a:rPr lang="tr-TR" dirty="0" smtClean="0"/>
              <a:t>Ajans ile irtibat kurarak “tüzel paydaş onaylama” ve kurumunuz ile sizi kullanıcı olarak eşleştirme işlemini talep ediniz. (Talep yazılı olarak ilgili birim amiri tarafından iletilmelidir).</a:t>
            </a:r>
          </a:p>
          <a:p>
            <a:pPr marL="342900" indent="-342900"/>
            <a:endParaRPr lang="tr-TR" dirty="0" smtClean="0"/>
          </a:p>
          <a:p>
            <a:pPr marL="342900" indent="-342900"/>
            <a:r>
              <a:rPr lang="tr-TR" dirty="0" smtClean="0"/>
              <a:t>Ajans onay işleminizi gerçekleştirdikten sonra kullanıcı sayfanızdan “başvuru işlemleri” sekmesine tıklayarak başvurunuzu ekleyebilirsiniz.</a:t>
            </a:r>
          </a:p>
          <a:p>
            <a:pPr marL="342900" indent="-342900"/>
            <a:endParaRPr lang="tr-TR" dirty="0" smtClean="0"/>
          </a:p>
          <a:p>
            <a:pPr marL="342900" indent="-342900"/>
            <a:r>
              <a:rPr lang="tr-TR" dirty="0" smtClean="0"/>
              <a:t>Kayıt ve başvuru ile ilgili KAYS kılavuzlarına erişmek için;</a:t>
            </a:r>
          </a:p>
          <a:p>
            <a:pPr marL="342900" indent="-342900"/>
            <a:endParaRPr lang="tr-TR" dirty="0" smtClean="0"/>
          </a:p>
          <a:p>
            <a:pPr marL="342900" indent="-342900"/>
            <a:r>
              <a:rPr lang="tr-TR" dirty="0" smtClean="0">
                <a:hlinkClick r:id="rId3"/>
              </a:rPr>
              <a:t>http://portal.kays.kalkinma.gov.tr/kullanici-kilavuzu/</a:t>
            </a:r>
            <a:r>
              <a:rPr lang="tr-TR" dirty="0" smtClean="0"/>
              <a:t> </a:t>
            </a:r>
          </a:p>
          <a:p>
            <a:pPr marL="342900" indent="-342900"/>
            <a:endParaRPr lang="tr-TR" dirty="0" smtClean="0"/>
          </a:p>
          <a:p>
            <a:pPr marL="342900" indent="-342900">
              <a:buAutoNum type="arabicPeriod"/>
            </a:pPr>
            <a:endParaRPr lang="tr-TR" dirty="0"/>
          </a:p>
        </p:txBody>
      </p:sp>
      <p:pic>
        <p:nvPicPr>
          <p:cNvPr id="10" name="Picture 2" descr="http://portal.kays.kalkinma.gov.tr/wp-content/uploads/2012/11/header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869160"/>
            <a:ext cx="3095625" cy="1038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 txBox="1">
            <a:spLocks/>
          </p:cNvSpPr>
          <p:nvPr/>
        </p:nvSpPr>
        <p:spPr>
          <a:xfrm>
            <a:off x="468313" y="1341438"/>
            <a:ext cx="8229600" cy="499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endParaRPr lang="tr-TR" sz="1900" b="1" dirty="0" smtClean="0">
              <a:solidFill>
                <a:srgbClr val="0000C4"/>
              </a:solidFill>
            </a:endParaRPr>
          </a:p>
          <a:p>
            <a:endParaRPr lang="tr-TR" sz="2400" dirty="0"/>
          </a:p>
          <a:p>
            <a:endParaRPr lang="tr-TR" sz="2400" b="1" dirty="0" smtClean="0">
              <a:solidFill>
                <a:srgbClr val="C00000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1000100" y="2000240"/>
            <a:ext cx="74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tr-TR" sz="2000" dirty="0"/>
          </a:p>
        </p:txBody>
      </p:sp>
      <p:sp>
        <p:nvSpPr>
          <p:cNvPr id="9" name="8 Dikdörtgen"/>
          <p:cNvSpPr/>
          <p:nvPr/>
        </p:nvSpPr>
        <p:spPr>
          <a:xfrm>
            <a:off x="571472" y="1571612"/>
            <a:ext cx="813690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tr-TR" dirty="0" smtClean="0"/>
              <a:t>Proje başvuruları teslim alındığı tarihten sonraki iki aylık dönemin </a:t>
            </a:r>
            <a:r>
              <a:rPr lang="tr-TR" b="1" dirty="0" smtClean="0"/>
              <a:t>ilk ayı içerisinde </a:t>
            </a:r>
            <a:r>
              <a:rPr lang="tr-TR" dirty="0" smtClean="0"/>
              <a:t>değerlendirilir ve internet sitesi üzerinden duyurulur.</a:t>
            </a:r>
            <a:endParaRPr lang="tr-TR" dirty="0"/>
          </a:p>
        </p:txBody>
      </p:sp>
      <p:cxnSp>
        <p:nvCxnSpPr>
          <p:cNvPr id="13" name="12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Dikdörtgen"/>
          <p:cNvSpPr/>
          <p:nvPr/>
        </p:nvSpPr>
        <p:spPr>
          <a:xfrm>
            <a:off x="1259632" y="260649"/>
            <a:ext cx="403244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BAŞVURU ŞEKLİ VE YAPILACAK İŞLEMLER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6" name="15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571472" y="3000372"/>
            <a:ext cx="8136904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GB" dirty="0" smtClean="0"/>
              <a:t>Başvuruların KAYS üzerinden </a:t>
            </a:r>
            <a:r>
              <a:rPr lang="en-GB" dirty="0" err="1" smtClean="0"/>
              <a:t>alınması</a:t>
            </a:r>
            <a:r>
              <a:rPr lang="en-GB" dirty="0" smtClean="0"/>
              <a:t> </a:t>
            </a:r>
            <a:r>
              <a:rPr lang="en-GB" dirty="0" err="1" smtClean="0"/>
              <a:t>için</a:t>
            </a:r>
            <a:r>
              <a:rPr lang="en-GB" dirty="0" smtClean="0"/>
              <a:t> son </a:t>
            </a:r>
            <a:r>
              <a:rPr lang="en-GB" dirty="0" err="1" smtClean="0"/>
              <a:t>tarih</a:t>
            </a:r>
            <a:r>
              <a:rPr lang="en-GB" dirty="0" smtClean="0"/>
              <a:t> </a:t>
            </a:r>
            <a:r>
              <a:rPr lang="en-GB" b="1" u="sng" dirty="0" smtClean="0"/>
              <a:t>2</a:t>
            </a:r>
            <a:r>
              <a:rPr lang="tr-TR" b="1" u="sng" dirty="0" smtClean="0"/>
              <a:t>6</a:t>
            </a:r>
            <a:r>
              <a:rPr lang="en-GB" b="1" u="sng" dirty="0" smtClean="0"/>
              <a:t>.12.201</a:t>
            </a:r>
            <a:r>
              <a:rPr lang="tr-TR" b="1" u="sng" dirty="0" smtClean="0"/>
              <a:t>9</a:t>
            </a:r>
            <a:r>
              <a:rPr lang="en-GB" b="1" u="sng" dirty="0" smtClean="0"/>
              <a:t> </a:t>
            </a:r>
            <a:r>
              <a:rPr lang="en-GB" b="1" u="sng" dirty="0" err="1" smtClean="0"/>
              <a:t>Pazartesi</a:t>
            </a:r>
            <a:r>
              <a:rPr lang="en-GB" b="1" u="sng" dirty="0" smtClean="0"/>
              <a:t> </a:t>
            </a:r>
            <a:r>
              <a:rPr lang="en-GB" b="1" u="sng" dirty="0" err="1" smtClean="0"/>
              <a:t>Saat</a:t>
            </a:r>
            <a:r>
              <a:rPr lang="en-GB" b="1" u="sng" dirty="0" smtClean="0"/>
              <a:t> 23:59</a:t>
            </a:r>
            <a:r>
              <a:rPr lang="en-GB" dirty="0" smtClean="0"/>
              <a:t>’dur. Bu </a:t>
            </a:r>
            <a:r>
              <a:rPr lang="en-GB" dirty="0" err="1" smtClean="0"/>
              <a:t>tarih</a:t>
            </a:r>
            <a:r>
              <a:rPr lang="en-GB" dirty="0" smtClean="0"/>
              <a:t> ve </a:t>
            </a:r>
            <a:r>
              <a:rPr lang="en-GB" dirty="0" err="1" smtClean="0"/>
              <a:t>saat</a:t>
            </a:r>
            <a:r>
              <a:rPr lang="en-GB" dirty="0" smtClean="0"/>
              <a:t> </a:t>
            </a:r>
            <a:r>
              <a:rPr lang="en-GB" dirty="0" err="1" smtClean="0"/>
              <a:t>itibari</a:t>
            </a:r>
            <a:r>
              <a:rPr lang="en-GB" dirty="0" smtClean="0"/>
              <a:t> ile KAYS </a:t>
            </a:r>
            <a:r>
              <a:rPr lang="en-GB" dirty="0" err="1" smtClean="0"/>
              <a:t>sistemi</a:t>
            </a:r>
            <a:r>
              <a:rPr lang="en-GB" dirty="0" smtClean="0"/>
              <a:t> </a:t>
            </a:r>
            <a:r>
              <a:rPr lang="en-GB" dirty="0" err="1" smtClean="0"/>
              <a:t>başvurulara</a:t>
            </a:r>
            <a:r>
              <a:rPr lang="en-GB" dirty="0" smtClean="0"/>
              <a:t> </a:t>
            </a:r>
            <a:r>
              <a:rPr lang="en-GB" dirty="0" err="1" smtClean="0"/>
              <a:t>kapatılacak</a:t>
            </a:r>
            <a:r>
              <a:rPr lang="en-GB" dirty="0" smtClean="0"/>
              <a:t> ve </a:t>
            </a:r>
            <a:r>
              <a:rPr lang="en-GB" dirty="0" err="1" smtClean="0"/>
              <a:t>sonrasında</a:t>
            </a:r>
            <a:r>
              <a:rPr lang="en-GB" dirty="0" smtClean="0"/>
              <a:t> </a:t>
            </a:r>
            <a:r>
              <a:rPr lang="en-GB" dirty="0" err="1" smtClean="0"/>
              <a:t>herhangi</a:t>
            </a:r>
            <a:r>
              <a:rPr lang="en-GB" dirty="0" smtClean="0"/>
              <a:t> </a:t>
            </a:r>
            <a:r>
              <a:rPr lang="en-GB" dirty="0" err="1" smtClean="0"/>
              <a:t>bir</a:t>
            </a:r>
            <a:r>
              <a:rPr lang="en-GB" dirty="0" smtClean="0"/>
              <a:t> </a:t>
            </a:r>
            <a:r>
              <a:rPr lang="en-GB" dirty="0" err="1" smtClean="0"/>
              <a:t>değişiklik</a:t>
            </a:r>
            <a:r>
              <a:rPr lang="en-GB" dirty="0" smtClean="0"/>
              <a:t> </a:t>
            </a:r>
            <a:r>
              <a:rPr lang="en-GB" dirty="0" err="1" smtClean="0"/>
              <a:t>veya</a:t>
            </a:r>
            <a:r>
              <a:rPr lang="en-GB" dirty="0" smtClean="0"/>
              <a:t> </a:t>
            </a:r>
            <a:r>
              <a:rPr lang="en-GB" dirty="0" err="1" smtClean="0"/>
              <a:t>gönderim</a:t>
            </a:r>
            <a:r>
              <a:rPr lang="en-GB" dirty="0" smtClean="0"/>
              <a:t> </a:t>
            </a:r>
            <a:r>
              <a:rPr lang="en-GB" dirty="0" err="1" smtClean="0"/>
              <a:t>işlemi</a:t>
            </a:r>
            <a:r>
              <a:rPr lang="en-GB" dirty="0" smtClean="0"/>
              <a:t> </a:t>
            </a:r>
            <a:r>
              <a:rPr lang="en-GB" dirty="0" err="1" smtClean="0"/>
              <a:t>yapılamayacaktır</a:t>
            </a:r>
            <a:r>
              <a:rPr lang="en-GB" dirty="0" smtClean="0"/>
              <a:t>. </a:t>
            </a:r>
            <a:r>
              <a:rPr lang="en-GB" dirty="0" err="1" smtClean="0"/>
              <a:t>Yapılan</a:t>
            </a:r>
            <a:r>
              <a:rPr lang="en-GB" dirty="0" smtClean="0"/>
              <a:t> </a:t>
            </a:r>
            <a:r>
              <a:rPr lang="en-GB" dirty="0" err="1" smtClean="0"/>
              <a:t>başvuruya</a:t>
            </a:r>
            <a:r>
              <a:rPr lang="en-GB" dirty="0" smtClean="0"/>
              <a:t> </a:t>
            </a:r>
            <a:r>
              <a:rPr lang="en-GB" dirty="0" err="1" smtClean="0"/>
              <a:t>ilişkin</a:t>
            </a:r>
            <a:r>
              <a:rPr lang="en-GB" dirty="0" smtClean="0"/>
              <a:t> </a:t>
            </a:r>
            <a:r>
              <a:rPr lang="en-GB" dirty="0" err="1" smtClean="0"/>
              <a:t>taahhütnamenin</a:t>
            </a:r>
            <a:r>
              <a:rPr lang="en-GB" dirty="0" smtClean="0"/>
              <a:t> </a:t>
            </a:r>
            <a:r>
              <a:rPr lang="en-GB" dirty="0" err="1" smtClean="0"/>
              <a:t>sistem</a:t>
            </a:r>
            <a:r>
              <a:rPr lang="en-GB" dirty="0" smtClean="0"/>
              <a:t> </a:t>
            </a:r>
            <a:r>
              <a:rPr lang="en-GB" dirty="0" err="1" smtClean="0"/>
              <a:t>üzerinde</a:t>
            </a:r>
            <a:r>
              <a:rPr lang="en-GB" dirty="0" smtClean="0"/>
              <a:t> </a:t>
            </a:r>
            <a:r>
              <a:rPr lang="en-GB" dirty="0" err="1" smtClean="0"/>
              <a:t>elektronik</a:t>
            </a:r>
            <a:r>
              <a:rPr lang="en-GB" dirty="0" smtClean="0"/>
              <a:t> </a:t>
            </a:r>
            <a:r>
              <a:rPr lang="en-GB" dirty="0" err="1" smtClean="0"/>
              <a:t>olarak</a:t>
            </a:r>
            <a:r>
              <a:rPr lang="en-GB" dirty="0" smtClean="0"/>
              <a:t> </a:t>
            </a:r>
            <a:r>
              <a:rPr lang="en-GB" dirty="0" err="1" smtClean="0"/>
              <a:t>imzalanması</a:t>
            </a:r>
            <a:r>
              <a:rPr lang="en-GB" dirty="0" smtClean="0"/>
              <a:t> </a:t>
            </a:r>
            <a:r>
              <a:rPr lang="en-GB" dirty="0" err="1" smtClean="0"/>
              <a:t>veya</a:t>
            </a:r>
            <a:r>
              <a:rPr lang="en-GB" dirty="0" smtClean="0"/>
              <a:t> </a:t>
            </a:r>
            <a:r>
              <a:rPr lang="en-GB" dirty="0" err="1" smtClean="0"/>
              <a:t>ıslak</a:t>
            </a:r>
            <a:r>
              <a:rPr lang="en-GB" dirty="0" smtClean="0"/>
              <a:t> </a:t>
            </a:r>
            <a:r>
              <a:rPr lang="en-GB" dirty="0" err="1" smtClean="0"/>
              <a:t>imzalı</a:t>
            </a:r>
            <a:r>
              <a:rPr lang="en-GB" dirty="0" smtClean="0"/>
              <a:t> </a:t>
            </a:r>
            <a:r>
              <a:rPr lang="en-GB" dirty="0" err="1" smtClean="0"/>
              <a:t>taahhütnamenin</a:t>
            </a:r>
            <a:r>
              <a:rPr lang="en-GB" dirty="0" smtClean="0"/>
              <a:t> Ajansa </a:t>
            </a:r>
            <a:r>
              <a:rPr lang="en-GB" dirty="0" err="1" smtClean="0"/>
              <a:t>teslim</a:t>
            </a:r>
            <a:r>
              <a:rPr lang="en-GB" dirty="0" smtClean="0"/>
              <a:t> </a:t>
            </a:r>
            <a:r>
              <a:rPr lang="en-GB" dirty="0" err="1" smtClean="0"/>
              <a:t>edilmesi</a:t>
            </a:r>
            <a:r>
              <a:rPr lang="en-GB" dirty="0" smtClean="0"/>
              <a:t> en </a:t>
            </a:r>
            <a:r>
              <a:rPr lang="en-GB" dirty="0" err="1" smtClean="0"/>
              <a:t>geç</a:t>
            </a:r>
            <a:r>
              <a:rPr lang="en-GB" dirty="0" smtClean="0"/>
              <a:t> </a:t>
            </a:r>
            <a:r>
              <a:rPr lang="en-GB" b="1" u="sng" dirty="0" smtClean="0"/>
              <a:t>31.12.201</a:t>
            </a:r>
            <a:r>
              <a:rPr lang="tr-TR" b="1" u="sng" dirty="0" smtClean="0"/>
              <a:t>9</a:t>
            </a:r>
            <a:r>
              <a:rPr lang="en-GB" b="1" u="sng" dirty="0" smtClean="0"/>
              <a:t> </a:t>
            </a:r>
            <a:r>
              <a:rPr lang="en-GB" b="1" u="sng" dirty="0" err="1" smtClean="0"/>
              <a:t>Pazartesi</a:t>
            </a:r>
            <a:r>
              <a:rPr lang="en-GB" b="1" u="sng" dirty="0" smtClean="0"/>
              <a:t> </a:t>
            </a:r>
            <a:r>
              <a:rPr lang="en-GB" b="1" u="sng" dirty="0" err="1" smtClean="0"/>
              <a:t>Saat</a:t>
            </a:r>
            <a:r>
              <a:rPr lang="en-GB" b="1" u="sng" dirty="0" smtClean="0"/>
              <a:t> 17:00</a:t>
            </a:r>
            <a:r>
              <a:rPr lang="en-GB" dirty="0" smtClean="0"/>
              <a:t>’a kadar </a:t>
            </a:r>
            <a:r>
              <a:rPr lang="en-GB" dirty="0" err="1" smtClean="0"/>
              <a:t>yapılabilecektir</a:t>
            </a:r>
            <a:r>
              <a:rPr lang="en-GB" dirty="0" smtClean="0"/>
              <a:t>. </a:t>
            </a:r>
            <a:r>
              <a:rPr lang="en-GB" dirty="0" err="1" smtClean="0"/>
              <a:t>Zamanında</a:t>
            </a:r>
            <a:r>
              <a:rPr lang="en-GB" dirty="0" smtClean="0"/>
              <a:t> KAYS üzerinden </a:t>
            </a:r>
            <a:r>
              <a:rPr lang="en-GB" dirty="0" err="1" smtClean="0"/>
              <a:t>tamamlanmayan</a:t>
            </a:r>
            <a:r>
              <a:rPr lang="en-GB" dirty="0" smtClean="0"/>
              <a:t> ve/</a:t>
            </a:r>
            <a:r>
              <a:rPr lang="en-GB" dirty="0" err="1" smtClean="0"/>
              <a:t>veya</a:t>
            </a:r>
            <a:r>
              <a:rPr lang="en-GB" dirty="0" smtClean="0"/>
              <a:t> </a:t>
            </a:r>
            <a:r>
              <a:rPr lang="en-GB" dirty="0" err="1" smtClean="0"/>
              <a:t>ıslak</a:t>
            </a:r>
            <a:r>
              <a:rPr lang="en-GB" dirty="0" smtClean="0"/>
              <a:t> </a:t>
            </a:r>
            <a:r>
              <a:rPr lang="en-GB" dirty="0" err="1" smtClean="0"/>
              <a:t>imzalı</a:t>
            </a:r>
            <a:r>
              <a:rPr lang="en-GB" dirty="0" smtClean="0"/>
              <a:t> </a:t>
            </a:r>
            <a:r>
              <a:rPr lang="en-GB" dirty="0" err="1" smtClean="0"/>
              <a:t>taahhütnamesi</a:t>
            </a:r>
            <a:r>
              <a:rPr lang="en-GB" dirty="0" smtClean="0"/>
              <a:t> Ajansa </a:t>
            </a:r>
            <a:r>
              <a:rPr lang="en-GB" dirty="0" err="1" smtClean="0"/>
              <a:t>sunulmayan</a:t>
            </a:r>
            <a:r>
              <a:rPr lang="en-GB" dirty="0" smtClean="0"/>
              <a:t> </a:t>
            </a:r>
            <a:r>
              <a:rPr lang="en-GB" dirty="0" err="1" smtClean="0"/>
              <a:t>proje</a:t>
            </a:r>
            <a:r>
              <a:rPr lang="en-GB" dirty="0" smtClean="0"/>
              <a:t> </a:t>
            </a:r>
            <a:r>
              <a:rPr lang="en-GB" dirty="0" err="1" smtClean="0"/>
              <a:t>başvuruları</a:t>
            </a:r>
            <a:r>
              <a:rPr lang="en-GB" dirty="0" smtClean="0"/>
              <a:t> </a:t>
            </a:r>
            <a:r>
              <a:rPr lang="en-GB" dirty="0" err="1" smtClean="0"/>
              <a:t>değerlendirmeye</a:t>
            </a:r>
            <a:r>
              <a:rPr lang="en-GB" dirty="0" smtClean="0"/>
              <a:t> </a:t>
            </a:r>
            <a:r>
              <a:rPr lang="en-GB" dirty="0" err="1" smtClean="0"/>
              <a:t>alınmayacaktır</a:t>
            </a:r>
            <a:r>
              <a:rPr lang="en-GB" dirty="0" smtClean="0"/>
              <a:t>. </a:t>
            </a:r>
            <a:endParaRPr lang="tr-T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 txBox="1">
            <a:spLocks/>
          </p:cNvSpPr>
          <p:nvPr/>
        </p:nvSpPr>
        <p:spPr>
          <a:xfrm>
            <a:off x="468313" y="1341438"/>
            <a:ext cx="8229600" cy="499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endParaRPr lang="tr-TR" sz="1900" b="1" dirty="0" smtClean="0">
              <a:solidFill>
                <a:srgbClr val="0000C4"/>
              </a:solidFill>
            </a:endParaRPr>
          </a:p>
          <a:p>
            <a:endParaRPr lang="tr-TR" sz="2400" dirty="0"/>
          </a:p>
          <a:p>
            <a:endParaRPr lang="tr-TR" sz="2400" b="1" dirty="0" smtClean="0">
              <a:solidFill>
                <a:srgbClr val="C00000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785786" y="2071678"/>
            <a:ext cx="74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tr-TR" sz="2000" dirty="0"/>
          </a:p>
        </p:txBody>
      </p:sp>
      <p:sp>
        <p:nvSpPr>
          <p:cNvPr id="60418" name="AutoShape 2" descr="data:image/jpeg;base64,/9j/4AAQSkZJRgABAQAAAQABAAD/2wCEAAkGBxQSEhQUExQWFhUXGB4aGBgYGB4cHBgdIRgcFx8gHx0dHyghHRwlHyAdITEhJSkrLi4vHB8zODMtNygtLisBCgoKDg0OGhAQGy8kICQsLDQsLCwsLCwsLCwsLCwsLCwsLCwsLCwsLCwsLCwsLCwsLCwsLCwsLCwsLCwsLCwsLP/AABEIAPwAyAMBEQACEQEDEQH/xAAcAAABBQEBAQAAAAAAAAAAAAAAAQMEBQYHAgj/xABTEAACAQMDAQUFBAUIAwsNAAABAgMABBEFEiExBhMiQVEHMmFxgRQjQpEVM5Kh0SRDUlNUk7HBYoLwCCU0cnOUorKz0uEWF0VVY2R0g6PD4uPx/8QAGwEBAAIDAQEAAAAAAAAAAAAAAAQFAQIDBgf/xAA9EQACAQMBBQUGBAUCBwEAAAAAAQIDBBEhBRIxQVEGExQikTJhcYGhwRVCUtEjM1Ox4ZLwFkNEYnKCojT/2gAMAwEAAhEDEQA/AO40AUAUAUAUAUAUAUAm6gKvXO0dtZqGuJVTcQFXBZ2JOAFRQXbn0BoCnTX724/4JYlYyARLdyd1nkZxCoaQ8Z97b9aAsLXT70g99dIMkECCEKUGckbpWkDZGFztBxnzxgCPfdlkkO6a6uyAdxHftGvx/VhMDHpigI9r2o0uzRoxexAKSSHuGlcHzGXdnPyH0oCPB7V9KdgqXRZmOAqwTkk+gAjyTQFhb9u7J5e5Dy95gHa1tcKQCcAndEAq58zgUBZz67bopZ5VVVGSzZAA9SSMAUB603W7e4AME8Uuc42OrZwcHgHyNAF/BOwPcyqjcYDx7l65OcMDyMjIPHXnGCBWvr7W+ftsQhTOBMjd5CevvHaHi6cl1CjIG8mgLy1u0kRXjZXRuVZSCp8uCOKAdBoBaAKAKAKAKAKAKAKAKAKAhajqkcG0Oxy3uqqs7tyAdqICzAZGSBxnJwKApJrK8u2+9c2lvkfdRENNIM875RxECONsZJ/0/KgLGy0m1tAXRI4/6UjHxNnAy0jksxPAyzHPFAT7O4WRVdGDKwDKwOQQehHwIoCRQGU1/WtOtQxvZ4ySeVkPeHggYWIA425Hur6k85NAJpna20KL9kindCNwENpKq4P4gWRVI+WSaAdTtYxdlNhfBR0fuRhvhgNuH1HlQE1O0Eews0dzGB1DW0pOBznwI2f8aArH9o+nCQRPcd05GQJoZYuOTkmRFAHBxk8nigLWSzs71SxSC4VlALYR+OoGefXPWgKmXSrmzkM1pI80RbdLaysXOM8mB2OVYc+A5BwBx1oDWAUBR6j2WiYZgLWsozskhO0BiAMtGMRy9MYcHjOMdaAh23aKa3O3UIREu8It0jAwSE4C5XcXgJzjx5XIxv5GQNVQBQBQBQBQBQBQBQBQCE0BUdodftrJBLcOFz4UAGZHJIG1FHiYk7cgfAmgK22ur+7i3xrHYqwynfIZpsHOC0YZFjPQ4LPjzHOABTatb6dZsr6jcyXc2cIkx7w7s5Gy3QBQ2GAzt8xyM8gWNn2ivro/yfT+7iOMTXUvd555xCqs/TkZK/uoCPd9ibm73C/1GWSJh+ot4xBGOCCCcszjJHU+XOc8AWul9ndP01C8UMMCr1kY+Ie9/OOS3Qnz6cdKAjah7S9MhAzdo5bOFhzKTjHHgBCnnjdjPPoaN4Mxi5PCWTJXHtoO7EOnSMmAd0syxn8gj8fHP0rjK4px4ssaWyLypwpv5jT+2icf+jM/K6B/+1WFc03zN57EvYauBItPbDbyrsvLKaME+IYEyYHIzwCTkD8PBxXRVYPgyJUsbin7cGvkP6K2iXzk2MxtbjA5hLW78knlSAkvPUYby6ZrcivTiaaCz1G2Q7Z470LnakydzKR5DvVJVj5ZKDrkmgDR+28bOkF1FJZXL+7HN7rnIBEco8D8kehORxQGp3UBCN5DM0sGVdkA7yMjOAwyCVPVSPPkcEdQaAY0OwkgMkZYNACDBkncinO6M56qpAKtno23A2AkC2oAoAoAoAoAoAoBqeZUG5mCqOpJwB5dT8aAyc2u3F8TFYo0cXR7yRcAD/2CN+tYjOHOFGVPizigLfSezkMLCVt004GO/mO+TGMeE9EGPJAoPnk5JAz2sMGlczX07LuKLa2SNkDJIDtGGfeR1bKAZwPUgXeh6La2ytLHaRWpI8XCA4HTLKSB+dAVHaP2lWdoWRS1xKB7kI3DPAwX9xT54yTx05GdZSilqztSt6tV4hFv4HO9Z9oupXPCFLROD9345D543sMDy6AdOuDiolS9guGp6C07MV561Xur1ZnNRd7lt9zI87DoZWLBeADtX3VzgZwOcCok7uoz0Vt2esqXGO98TxFEqjCgD5CuEqkpcWWdKzo0v5cUj3WhIwGKZM4ChhxG57dX95Q3zFdI1Jx9lkWtZUK6xUgmWmmdpr607v7POTHH0gfDRsvUqM8r8MHjy44qbRvHnEjze0uzkN1zt9PcdT7NdrLLWoTDJGveDBktphuwc5BUkAOOM5HI8wM1YpprJ4xwcJOMibdaTd2rb7BxLHjm0nc7cD+plOTGck+Fty9ANoAoakqRbfUUHvRzxglT7lxbMTtJHmORjjKOB+JTyAzouqzwSi1vyrNgdzdAbEueu5SgG2KVRjw7vFkkdDQGpBoBaAKAKAKATNAU+t9oY4GWIAy3LgmOBCN74BOTk4ROMb2wP8KAp7bsu92/f6oschVj3NsrM0MQ5G5s4EshGPERgeQBzQF32g7QQWaBpm5JAVFG6RyTjwIPE3rx5AnyoDNXVjeag2blmsbIDJhWQCabkZEzqcRrgHhG6PycjgMlbc+0Sys4e40+LvhH4UCeCH1J7053Dk5IBJb55HKpWhT4sn2mzbi6/lx068vU5zrmsXN8c3cxdc5ESjZEv+qD4vm2TUCpet+yersuzVKniVd7z6ciEqgDAAA9BUOUm+J6enShTWIrAtanUWgEoAoAoAoBawYGLqQqNwPmOP4fE9P313pRUnhlXf1KlBd4uq0+3zG3O5xsYpPHhldeqHrwfjj8q7U5yo+bkQL22o7Q3qL0qRS16Z5HeewHaN7+z3OyLcx5SQAZAbna+wEHawwccZ5x61aRmpRyjwVxRnQqSpy4o9zIbpRNDsW/tWMZ3Ahd2AXjbByYpFIIPONyN1XFZRyLrUNNW7tmhuY/DKm10znHyIHUHkH1ANZBA7I6tvWW2kYtcWjCKUt1cFcxydBw6YPTruHOMkDRUAUAUAjGgMnrXaV3uDZWID3GMyynmO0U9Gf+m5Huxg845wKAl6F2dt7ASyl2aR/FPcTvl2CjHiY4CoAOgwB9KAi2OtXl5se2iWC2bnvrgEySDy2QqQVU+TOw4524xkCg127sdIczMWu9SkU7O8bdIfkQNkEfiJ4C8E4BxWHJRWWdKNKdWShBZbOe9pe0N1qAAumURg5EMYITPPvHq5x6nHwquq3rziB7Kw7NU0t+41fRcCtUYAA4A8qgOTfE9XTowpxUYLCFrB0wFAFAFYCYVkxkKGciUMhQC0MHmQgDJGcc9M1vDLeCPcbsabk1nGpWRN3YaaTwjnav4jn1+PAwPIVMk+8/hx1955u3fhXK8r+VPOI83nr9jTezfWpbS+ikJAiumWKZOeM+GI8D3gx/6R6ZyJNCcc92uRTbWs6sqfjJ6bz1XTodg1QPDqllImNtyssE3PUpG1xEceZG2UZ9HqUefNYRQGVuIxDq8bBv+FWrqVJ4zA6MpHqSJW+QX4mgNXQBQBQGc7XaxNGEgtFD3c+RHuB2RqMb5XIGAq5GAfeJAGelAWGkaYltFtXk9ZJGxvkbqXdgBlj1z/gKApZJE1MqNpewTDl24S4dT4QAeWiQjeWI2sQuMgGgMh239pLP9zpzjaR47kc7SGxtjDDk4HvdMEYqPWuY09OZbbO2PWvGpLSPU50qcliSznlnYlmY+pY8n61VVKsqjy2fQLLZ9G0iowXz5nuuSJ4UMhQxkBWUmzWUkllhp6NcSiG3RppT+BMHHXqxO1Rx1JFSIWtSRS3m3rWgtHvPojVaV7MdRnwZWitF9D97J5+SnZ5D8XQ+oxU6FnCPHU8zc9pbmppTSivVk5vYxcDkakCfIG3wCevP3hwPpXXw9Phgr47YvU894zH6rpN1ZMqXkXdlyQjqQ0cmOuCOh+BwfhUCvaOPmjwPV7K7QQrtU6+kvoyORUI9OnkShjeSFpgzki3F8Fyq+KTyUdfr6Cu8KEnq9EVV3tSlTzTp+afRfcZsrN875iGbyXyX5eWa3qVUluU9ERbLZ9WpLv7t70uS5IfvbV59tvEN0szKiKPmCTx+EAZJ8gK2soNzzyOXaO5hC17vOr5H0P2pjJNowByl3Gdw/CG3RnnyBDbT67sedWx8+E7d3zW9obhC33EkUjbcnMfeqsmQOqiNnP0B8qAjdrp+7utLJGc3bLx/p2syD6ZOaAnadqX8uurZmJYLHMgxgKjL3ZXOecOjN5frB1xQF5QDN3crGjO5CoqlmJ8gBkmgMp2DRrgzalICDdhO6Q4JigTcIxkZ8T5MjYPVgPKgGNTv5NRnksrYlbeJwt5OMjdxkwRY53HgMwI2gn1GQMB7Re1C3ROnWgCWcBCyMnuylcYRNvAjUj6keWOY9xX7te8udjbKd7UzL2V9TLqABgDA9BVNKTbyz6RSpRpxUYLCQtYOglDIEgDJ8q23W3hHKpUUI70nhEzRNIub0gWsDOpz962UiGPLeRyc8YA6/I1Mp2beszzV52mpQ8tFbz+htbL2Ron3t/ekxqAWSP7qMdcguTkrnHPhPX6T4UYR4I8nc7Vurh+eWnRGk07U1TEGk2O6McGYjubcYXg7ypeY9BlQc9c+ddSvwWVv2dnlJa9u5HzjEVsWt40IHqjd6xznq+PgOAAEtuzUtqd1tdzyAklorlzMrDIOFYkPGeMBssBkkqaAdvLaDVbEq6sI5VOQQBJE445BztlRuCPIg0C0Pny7JtZZredstA5QyYOHweDx0OMcVXV7XMvKe32Vt1RoYr50/N1GRqyEeFZGz0AQ8/U8Vx8I/wAzRYPbtGUf4cJN8vKxD30o/qR+bH/u0/hUv+5mr8der+lH1k/2JNrarGMKOvUnqfma4VKsp8Sxs7ClbLyrXm+b+I8is7LHEjSysQFjQZJ5AyfRefePArpRoSqHDaO1qVlHXWXQ677OuwItP5TchWvHGABysC9NqHzYjhm+g4yTbQgoLdifObu7qXNR1J8ehe6xqqvdQ2UeGkLLNLg/qY42EoLfF3CIB18RboK6EZDHtVnZNKu9ib3dViVR1JlkWHjHU+PgUBM1/TzNc2J25WGZ5WJBwMQvGvOMBt7oQCRnDEdKAqNJnEmvXu0H7q0gjc44DFmlAz8VbP0PpQGjkvGN0sKdFjMkp9MnbGvT8R3nqD938TQEDtzbGa1Nsr7WuXSHjqVZwZccHkQiQ5xxjNAN9po5mWKztG7kyAhpVH6iFMA7fIO2Qi5x1Yj3aGGUXbK/h0fT1tbT7uWXMcIBBbJ9+VieSQMnd/SKj5azkoxbO9tRderGmuLOQ28KooVRgCqKpUc3ln1W1tadtTUKawhytGSgoGeJpNqk9fQeZPkB6knjFdKcHOW6iHeXULai6s+R1DsT7P4Ut1udRCvIy94Y3P3UC8MMg8FgBks3A5HxN1SpQgtD5pebRuLp5qPTpyNDbyz6gim2Z7OzxlJAoWabDYGxGGI4SoyCy5bIIAA56EEkt2bsokBum7/YXbvLyTvMbvE3v+BRgDgAABQfjQFc+v3t6+ywh7iDkG8uEI/uoG2s2DxlsCgLjSIEQ5e8a4kLEgtIgxnjCxx7Vxg+YJoCB2lv5LW+sXWQ9zcSG3lib3clWdJFJPhYEYIx4gfXBoAtoPs2rSYyI72Hfj8PfREKx5PDNGy5wBnbk5xmgML7RuxF4t3JdWkffwy+J4lPjRsAEgHlg3XAyc5GMYrhWoKoi12dtadn5Wt6PQxBjlUlWtrlSDggwPx+QxUF2dQ9VT7SWWNU18h63srmXiGzuZDwP1TKBnpktgAdefhSNjPOrMVu09rFZgnL6Gt0T2X3kxDXUiW0eQSieOUjOSN3uKfiN1SoWlOOr1KK87R3NXSn5F9Tpmh9mLOwBaKNEbG1pWOXIz5u3PJPy6DyFSsJLQoJTlKW9J5Y1qGsTyyGCxjBIHjuZP1EeQfc85nHHhXwjOCw6Vk1JvZ/QI7RCF8Ur4M0zcvM3OWZvqcDoBwBQFFqFwuoXsdvEwe3tHEt0wGQZQMwxq2eSDl2wDjaoyCTQGnl1BUhklYMFQOSDjJCFhkc4w2MjnoRQGU9k2nyCCW9nXE19IZmHUqnIjXPoFJI/wCN9ABf6Ewee7k8P60RAhcNiOMcMfPDtJjywficgVOogz61bLltlpA8xA4BebMC7vJsIJMYwQc84JFATtBZnvL+UnKB44Ix5Yjj3seT73eSup6e6vzIHIvaHqD3GpzlvcgxDEPkAzk8+bng+gHnVfe1OEUex7L2Se9cSXuX3KGq3J7QShkKGGEDYntSeALqHOeOO9HWpllpVPN9pWnZZ96O7dt9MSZEaeRvs0TbpLddv8pfcgiQliBjfxsJAYsuegq2PnwX3aN7K1E14gM0khWOCDLksSdkaHALttAy2OpbHGBQEOx0NpT9u1VE71MmOHO+K1UegxhpDjJc5PTGMUBPv7Ce8fbL91ZgglAT3tyMZw/Tuo93VRlmHB28qQJt12YtHgEHcRrGvMYRQpjbqGQgeBwTncOc0BnNatRfWceXVp7K6jMhbC7WikXvC3JAzFl+vmKAve2egG8t9kcphmRxJDKByjrnB9cEEg48j59CBXWPaea3jjTUoJEmyFaSGN5YX6eINGDs9CrAcg4yMUBOt+3OnMoYX1rgjPimRT9VYgj5EUB5k7cafuCrdxSMQTiEmU4GMk90Gx1HXFAD67NNFus7WQswO1rkGBF6YLBvvCOc+FcEA8jjIHqx7NFmEl5O904IZVYBYUI80iHBPAILlyMZBBJJAka52ktrPb3z4dyFSNQWkfJA8Ea5Zuo6CgKObTL3USwuj9lszj7mJj38wPOJZP5sDgFE5OWBOMZAvW0YQWv2eyVbfjarKo+7zwXwfefHTOcnGeMmgIeq9mg9nFZxEJCpiVwc+KFCCyZHXcAAemQT60BpAtAZnsAh+zyuzFjJdXLHPli4eID8kFAWltpZW7nuN2RLHCm3HTu2lOc+ee8/6PxoCv0a5RLa4nTxDvrmRuo3FJnQ9enCY/fRGGcAt52kUSP775dvizHcTjyySTVJcPeqM+pbIpqFlTWMafVnuuBahQwKKJZZrN6FVfputW6cDI5Jxhs9T59RU6m8VzzF5CVXZTb5a9eDO86/qPfXeiwuoKXDSTuM8Zit+9QfEB2DfNBVoeDJGoRE63aFgSq2kxTIyA/eRqxXyDbWwSOcN6GgNlQBQCGgKiXs/H37TplHkAWXGCkyjgCRCMNgcbuGxxnHFAQoJjYMqSyFrVyFikf3oWLHEbt5ochUbGRjaxOQaA0gbNAMTWsbY3IrYIYZUHBHQjI4I9aArtV7R2dmN088UXkAWG48gHCjxHGRnA4zzQFVa9qri5/4LYTbefvbo9xGehUgYaRlOTztHSgNHZF0jHfujMB4mVCi/kzNj6mgM9eX0clwHtbJbmdfD9pKqkcfhbA78gs3VgRGGxkg4zyBPbSZ5lAuLhl9UtvugRk8bzmTpgZVk6Z4zgAWljZrEgRM7Rn3mLEknJJZiSSSSSSaAk0AUBjvZPC8emQpKcyK86uSc5YXUwY58+c80Br0bIyOlAcp/TKnsvcXBUgSi4wByVM15Ii88cAuMn0BoEc3RcAD0AFUE35mz69bU+7pRj0QtaEgWsGBi8OFJwSB1AOM/XyFdqCzMrtpzUKDk1lIrJpvuJWYjDDC44XoRhR1PxNTtzNWOOR5x12rGtKo9JLEenwX7neNNsg+iWMuD3lvDDOhGNwKKGYKSQPGm5OTjxVPPHGh112eGO5tsyNERKir1ljIw6geZaMkqDxuCdMZAFzaXSyorowZGUMrDoQRkEfDFAPUAUAUBT9prJ5Ivu445WU/qpf1cqHwujcHqpJGQRuVc8ZoCgnexVAkiXdnls92nfxc4BODbsYyMMM7CRnjqKAbENgYnYfb7mM4BQm9mB8QPCtkZBwfhQDh7qJzLb6I5lHKyCK1jLZBGdxkEi5BI5XPJBFAOra6rcOTLNDZw9AkC97MR05kcbFIwCCqnhiD0FAW9l2ZhWMpJ3lyG977S5mDH12P4F+SqBzwBQFyEAoBQKAWgCgCgMz2PkEVi7vkBZrtzxzt+1zNnHy5oC40J91vC2AC0asQOgLKGOPhkmgOPRRFuxmFBJwTgDPAvyxPyABJPkAaAx6NkAjzAP7s1QSW62j69Qqd5TjNc0LWmTsngQ8VslngjnOpGOreEVtxcxyNhQZT/RB8P18v8alQhOCy/Kvqefurq1uau5TTqPovZ+LHEsS7BpsHHuoB4V/j5UddRWIep0hsudWSqXWqXCK4L9zu/slG7SLYNllIlAD5OU7+QKOeq7MADpjFWqPntTd3nu8Bz2TSn9HJEzbzbySwb/JxHIwUgeQ27R59KyamU7AazMmgQ3IJb7G7l1LE95CGO5eoGVRsqDxmNBQHXFFALQBQBQBQBQBQBQCE0ABqAWgCgCgCgGbqBXRkYZVlKsPgRg/uoCr7Fzs9jbF9u8RhHCnIV0+7dep5VlIPPUGgM/pWjr+jr3TlBHdtcRhV4O2UtPHtzkYKyKPPofiADOE2FtmNcSyDA5XK+E5wRyuRz5VVVpyU3mKPf7Mt41beHd15LTgnHT6EkWh/rZD9V/yWuHfr9K/38yyWz586836fsDWCH3gW/wCMSf8AE08RPloFsi3f8xb3xbHBsQfhUfQCtcVJvqd14a1jpiKXwLvsn2Wm1KXaoeK2XBlmKlSQeQsW4YZj5nooOfQGfQtceafoeU2t2h3l3Vs/i/2O23csVhaFY9qiKPbEnLEnG2NQM7nJbCgDJJIA5qeeSIvY/SXsdNgt0RO9SLlWYhTI2XbLAEgbyeQDjyFAUFxoJstHi0yMNJLODBuAyqmQs8rnphEUuRnrhR5k0B0MGgFoAoAoAoCNLeovDOinIGCwHJPA58zkY+dAPg0AuaIEHU9PMwIWaaE4GGiZQRzno6svPTkHigIHZS5mImhuHDy28ndlwm3epRJEYjJG4qwzjjOeBQF9QBQBQBQCE0BjNBlNley2Ume6uHeezbkjJBknjJxgMG3OB5hieDxQFlq1lcLdRXFqIyGHd3KMdrSR7soytjhoyznaeCGI64oDkvt8itIJou6j23khMkjo+3wjgFlHBZjnB4PhOc5rDSfFG9OpOm8xbQdj/Zte3dsk73CQ94NyI0W9ip6E4YBc+Q54x8q4eFp9C2p7evoL28/E0dx7KYYk7y4vpgijx7ERevHB2sepHkT5VlW1JcjnU25fT/Pj4DOkJoUEisttcyS5UqZra4kbOOCAykZOc8DrgjoK7JJcEVs6kqjzN5N22o3VwuLSIwjkd7dRsuOONkGRI3OR4+7AxkbxgHJoetI7JQwy/aH+/uiSTcS4LjPGE8o1A8ICgccc8kgcauO3+o3LvLFdNDEzN3SLGnCBiF3Z3eLHXmola63JbqR6LZ2wHd2/fSljovgPdmfazewxh7rbcRBtr+ELKo3YJUjCsefdIHQcjmu3fR39wr3s2p4V3CfB4aO4WmpR3CM1tNFJwcMjCRQ3x2nkZ6jIrqVmSqt9cmguIre9EeZyVhmhDCNnUFijq5PdMRgKNz79rdPdoZNMDQBQGe7c6hLBat9n/XyskMJIJAeRwm44B4UEt0Pu0BVwnTdHAaeWNbiQFnlfBmmPVjwN20noB4RwBQLXRETUPazp620k8cpdlB2RsjoZWGOFyvTJGT5UBzGHt5qk0sxe6aMBuFiVNoPUgb1ZsD4nzqHXunBJx5notmbCjcVKkaza3McDb+yXtPd3F1cwXU3eqsayIWChh4tpHhAGPp6V3o1e8jkrdp2Xg7h0lw5ZOgWWnut7czHHdyRQIozzuRpy2R5cOv8AsK6leW9AFAFAFAQ9YMohkMABlC5QE4DEchScHAbpn40BXzQxajaoUkkjDFXR48LLE6NkjxBtjggxspHm6nzoCum1LUbfIe0S8GRse3cRNjHPeRynCnPmrEH0HSgPnb2janJc6nPJcI0RDKhiJBMaqoG0clc9TwcZYnzoDpkPt3t40CR2cuFUKoMi4wBgZOM+VAb+wuNUnCSEWVuhAIH3k7MCSc5DRKoxggeLOecYxQFjNpc8m4NeSJnGO4jjTbjHTvFkJyRzk+ZoCug7Cxbmae5vboMc7Jrg92DgjiOMIvn6cYGMUBZaj2hhTvo1mhNxHGzdz3il8hC/KBt2MYPyNAfNWg/qI/kf+sap7r+az6T2f/8AwR+ZG7kvbzKvXe37mzXZySrxb6FXCjKrsytGPHel/cvLsQQXscunTlM20T7oXBCSFSjqR9MlHzyx9RUq5qumk0UOx7CneTlCeVhcjsvYtzqulWctwzCTcH3oQG3xTMu4HGBv2kMMdGYfGpBUG1AoBaAh6lpyz93uLDu5FlXbjkrnAOQeOaA4n7W4wdXyedtsmM+WXkziol5NxisHoezlCFS4lvLOhnv09HHos+mGKUztLmNggKhe9ilyW4IyFIwoPTnArtCrGUM5K252fWpV3SUH7tORVaUTmXPXfz+yKrbrGI46HtNibzlX3+O99jceyUf77j/4WT/tI6l2PsFH2pS8TF+47tUw8wFAFAFAFAIRQFDd6CySGezYRSnJeM/qJySMtIq8iT0lXxdN28ALQC2eo3Qz9pto4kUMXlScOgAycgFAx4x1A8/hkD5a7d6glzqF1NEco8rFT6jpn5HGR8KAse3t1pjLbR6YjgIjd7I4O5y20gHPUrhuQMeLA4oD6G9lTSnSbPvgQ/d4567A7CP/AOntNAW2p6fPKSFuTDHn+bjXvOnTfIXXrz7nTj40Azp/ZpIs7pbifcPF387yK3UHMZPd4OegUDpgDAoB6MWsTi1VYUaRXYRKqjcufGdoGMEtznrz8acgfNWkRMkYjcFXjZkYHyYMQR9Kp7tPvWfRez1ROxjnk2hmxl2GYDLYkPAIyMgHzPzrrVpue6/cRbO7jauvHj5uA9ZFskiJEB88jcfyH+Nc6iSWHJskWU5SqZhSjFPi8rP0Nd2V9oVxp1slqlmkyRl9r97t4aRpMEFTyCxGfTFToXMJLOTy1xsK7hNqMcrlgtv/ADz3X/q5f+cf/hW3iaXU4fg16/yMdHthuf7BH/zj/wDXWvi6XUkR7PXzXsr1I2oe1S/fiKK2hGMEsXlbPqPcUfIg1o72nyRJp9l7pvzNL6mMvZZZpHmmleSZ+rt0AzkKq9FQc4UdKiVbl1HqtD0VlsWNpFunN7z5kNZZFz3gQr/SU4x8weKxuQnpBvJt4m5t3m5UXH9S++TxYOB3jk4VnJBPAPAHGflW1dN7sVxSNNm1IQdatN4jKWjemfgbb2SuDq+B1FrJn6vHUmyT3Dz/AGnnGVzFJ8EdwjvEaR4gwLoqsw9A5YKfrsb8qmnmh+gCgCgCgCgCgObe3rV3g0zYpI7+RYyQceHBdh8iF2n1BI86Aj9kex1gdEgW6EYWWPv3lYhGRmGdwc9NqkLnpxyKAg9nPYpYb0mNy11FjIVdoR89MshOV88A8+uOoHXYowoCqAABgADAAHAAHkKA9UAUBg9fiR9ZspRx9jt55ZyOcI692inByD+sbpzjz8gOKRyCYvNgqJJpJVXPQM5YA+uKqrqbVV46Hvth2m9ZRcs8W0Ntp0O7lFLNk89T61yVerjjwJr2VY7+ZRWZZZ5bSYjyAV4/CxFZV1UXHUxPYNpJ5jmPwZ4XSMDCzTD/AFv/AArZXeeMUcFsBRXkrTXz/wAHpLBwP17/AFAP+NJV6b/Ijansu7gsK4l9ByO1cfzzH5qtaurT/Sdo2N4v+ob+SGX01yc/aJPpxW6uYL8qI09jXE5bzuJHn9Fv/aJfz/8AGnio/pRr+B18/wA+XqOppa5G93k+DtkflWruZP2Vgkw2NSUl3s5T90np6YJcbKQQCDjggY4+lcWprVlhTnQqRcI4aXLoaz2VKq6qrkgF4XjHxbKuB+yrH6VOsqnGB5btPZ+zcL4P7HStQcW+q28hXw3cTW5fOArpmaMNk/iG9RgZyAPOrA8easUAtAFAFAFAFAcl/wB0UUNhCDIquJtyofecBSrYHou4En4j1oDlHYbs+mpGRLm9EKwxlo1Y7mbgse7QnlVVMsF56fQDUf7ne/kF9LCG+7eEuy/6SsoU/DhmH/8AKA7lYXhN1cwksdixSDIG1Q6um1SBk8xljnPv9fIAW9AU/arW1srd5ypcrgJGM7pXY7URQATksR0B8z5UBge0zSabpE0jsp1G9KrLIcZZ28OByPDFFlVA4GM45NYbwsm0IucklzOWSR7Qka+XP0XnH1OKqIvMnOR9IrU3CnTt6fLX5Ll8xbO3PhZyS+3keQJ5OP3flWtWqnmMeBtYWM01WrPM8ejfH7Emo5cRSSFNFFs0lVhH2mkNS3KL7zqPmwFdFSm+CZHqX9rT9qol80C3CkAjJB6EKSPzArdW1XoRHtyxz7Y0moRHpIn5j/OsOhVXI7U9rWdThUXzeCSpB6EVzakuJMhWpz9iSYY86Jsy0s5fEYktVyCBt9cD3h5g/wCOa6RrPnqV9XZtOUt6n5XzxzR5spZFyA5SWJg0cg4PqrZ+mD9fWu28oTjUiVzt6lzQqWlbVx4Pr0O7dlLxdX0yF5wQ/wCMrw0c0bYDr1w2QGHlg4ORkVa5PASi4tp8i+0G8d4ysqsssbFG3Y8ePdkG3ja64b4EkeVZMFpQBQBQBQBQHz9PnXO0Xcyg/ZrcupQnokfhbgHq8mM45wR6UBpNT9htnJKzQ3EsQJJMeFcLz0GcEKOmDn50BrvZ92Hh0qJ1QmSSQ5kkIxuAztAXkAAH6kk+gAF1ommtF3ryNukmk7x8ZwvhVFUZPRVUDPGeTjmgLWgG5YFYqWAJU5XI6HBGR6HBIz8TQHCPbBqq3WpRwKPDZg7zxgvIqPgYJ4ACjnHIYVGuam7D4lxsK0de6i+UdWZyqdvkfSXBZ3lxGLq7WPG48noByT8hXWlQlU4EG92jQtI5qv4LmaOx7E3c+wsUt425bcSZgMZ4QDaD8C2an07OK9o8re9pq0/LQW6uvM0WnezWyTmXvLhiOsr/AAHQLgdfmR61MUVHkecnXqVXmcm/meYtUtYlk+yx2ESRllYTSrE7lCUO2KNJJGIIPvgE5GAc1lnFl/2U1SS5tklkga3Jz92fQHgjIBwR6imWOB4u54GnFmLYzu6FmVUQqqdBvMjKviPAHJ48qaGEsGV1LQNPeeeARPZywR95JMhQRxbsEbgshXJGfDjpnoaxOKlxR2o3FSjLehJpnjsj7OJby1NzJO0TyFWgyox3YByXjDHG8kHhsjaPXFcfDU8buCw/GrzvVU3/AJcjL3Vu8UssMmN8TlGKElCRjO0kAkfMCquvS7qWEz3Oytou9pb7jjHp8jxXDLLTTJsfZLrot7x7WRsJdYaL0Eqg7hny3rj1yVHmebi0qb1PHQ+edobR0bnfXCX9ztaipRQHqgCgCgAmgPIYUB8m9pppYNVuxbvJbs8zoSZQpwz5O5xtAQnxc9BjJOCaAs7qO47P6rEzzd42EklZCx7yNuHUhiNx4bGT1Cng8AD6hoAoAoCFql+lvFJNIcJGhZj8AM/nQ1zyPmw3ZuJJblwA87mRgPw56DOBnA4qou6m/PHQ+j9nrJUbZTfGWp4uZti5wSeAFAyWJOAABySa4UqbqS3UWV/eQs6LqS+RsrPRF0y3F5MqvdsyLvdSY7beQhOAQQqqTuPUnjjOavIQUFhHzC6uqlzUdSo9WXPaW+jZVWw1JpruXAiiiaAxjnJeT7piqKuTgnJwByTmtiOaK+vo4I+8nkRFHBZjtGfhk+fOBk0Bl45Gup1ltNI71iw/lVwiwj3eHDMpkIAAwcfvoC4uLTWUbP2eylQ5wkc7q49CXkQKR16L6UBl9Z1K2kkiXVbOazm2gpKTwvOeJYzkcjzHHPTNAX912StZLOS2jXu45QCzpgu+GWQMXbO8kgck8j0oB+S31B40ge9SOMAqWt4e7mYDAABLFUwPNFFZGMnKri37maa3JJML7cnqwPiVj6kg5J8+vnVPeQcZ56n0Ts5dqtb93zhoeaiHoRm6D4DRNtljYPGw6hgcjrUi2q7kyn2xY+KtmlxWqPpPs5qyXVtDOjBhIgbK9AejD4YYEYPTFXR8yLKgCgCgKXtpqotLG5nYkbImwQcHcfCuD5EsQB8aAru0Op/ovSml2gtBCigL0LnbEDz+HewJPpmgPnbRuxV/qMMt3Eplw+1izfeSsepUt72M8knz88HAF5oXsy1Ca4Rr2MxwRbWkeeTP3akFkG1ifdzxwOvIoD6TtrhZFVlIKsAykeYIyD+VAO0BHW7Uu0YZS6hSyg8qGLBSR8drY+RoDlftu1cuYLGNxtbMtyo67VKmIE9MFgxx18Cnjz41qvdwyWWyrJ3dwo8uZzwCqRvOp9QjFQWFwLnsDaibUDuVWWCPfg+TsQFOPMgZ+Wc1a2dNKO8eE7T3bnXVLOiX1Z1hkBGCMg9Qeh+lTMnmPeeY4FU+FVU/AAUBn+xMkcl9eC+wLgS/yaKUgqsWzbvgDcbnAO8rzwM45yB05eaAh6nq8NvGZJpUjQEDcxAGScAfOgOf9o559UlWJA8WnrzIzDa9yckbVUncIiPMgZyfgaAv0QKAFAAAwABgAAcADyFAYi60qcm5ia2aWeVybe+aXAt0JyNoB3RFOQVQePgHg0HHQx2vxgajeBWZ1HcpuYlmJSBVOSeSc9ar9oNaI9l2Si/4suWn3I9Vp7QWiNXwNv7HNcMNxJZOT3c2ZIMnhXA3SIPmPHj4N61cW1Xfh7z5rtywdtcOSXllw+52YVKKUWgCgMx7TNLN1pd3EM5Me5QCBlkIlA54wSoFAU3tduBLoNxIBjesDAemZ4j/AJ0BhfZj7SrLTtPSCcytJ3kjERpnaCRjJJA5+GehzigNz2Y9rFjfTR26rKkknAEiDbnGdu4MeSM445+tAW3YKAW4urNSTHazlYsnJCPGlwF9fD3hXknpQFl2h1ruDFGgD3E7bIY89cDcztyPAi+I/QDkigI15cxaZZyzychQZJWHvSyHA6sepbCqCcAbVGABWBg4FLdSXE011LxJO24jOQqgYVc+eFwPpVTd1d+W6uR9D7P7PdtR7yXGQtRD0LJfYPURa6niRsJcptDHGAwwVBJ6dCo+JWrm0mpU8HzbtBaypXbcuEtUa68t5nll+1217Pl/uxbXCxwqgJC4AZW3ke8Wz8MCpCeSjRpOzmltbw7GlkkyxI7w7jGpOQgbkkKMDJJyQSODWTI9q+jQXShLiJJFByAw908dD1Gcc4I4oDGpLpcWH727MW4orb7owZHkrjwEAeYOAKA0+j9mbO3O+C3iUnBDgbjjqMMSTjz4oCXLeublLeKEyMyGRmLKqooYLkk8nn0B+vkBGg1sG7e02hmjTc7xsXRCSMIzbRhz1xz0NAQe2va9NPVRtMk0me7jBx082PkuSB6ny6cG0llm0IOUlGPFnMIg2C0jF5GJZ2PVmPJNUdepvzbPqGybPwlvGnz5/E9VxLQWhgFmdGWSJtkqMHRh5MP8QehHoTXe3qd3LJVbWs1dUHT58j6D7IdoI7+2juI+NwwyHqjjhlOQOQfPHI586uj5jJNPD5F0TWTUWgPLUBlNd7MtPpUtiSCdjLEQW6JJuhyWJJICoGyeSD5UB839m7mGyuyL+z78L4WiYlWjYEHOOjdCNrcHNAWPYZVutbt2SERo0/ed1GTtjUAvgHrtAHy4xjHFAfTelackHeFQN0srSO2MFizcZ+S7V+lAQ9OgSW5muSCWQ9whOcBVwzlQeBmTKkjr3S8mgOZe1ztOZ7j7BGcwxYa59Gbh0Tp0U4Y88nA/Caj3NXcjpxZb7FsvE3Ccl5I8TErnnp8MfL+NU81jjxPo1FvXhjkLWpJIWr2PepgY3Dpn94+tSbat3cteBSbb2d4yjiHtLgbLsl2uve73SRteIvEuzaLiE480HvqcZDdTz5jFXCkpao+b1KUqcnGSw1yNfp/bKymA23CKTztkPdsPo+Pz6Vk0La+gSWN435V1KsAcZBGDyDkUBTx2F4Yvssl3EbXaI9qwKJGjHG0knYCV4JC+fAFALZ39hZRCJJ4URTtCmbcQemPeLeXSgKDU+0dldyL3dpc3UijbujSSPar9VZspwcdG45PxoCmvu0dxbqIIhb2f9GC3AmmB4PjOO7XnJO7nBPGRmtZSillnajRqVZqFNZZmbe3cuZp3MszHO5jnHXp+flwPKqyvc7+keB7rZGw42r7yrrL+xMqEekQlDYKAj3k2wbsAhRnk4PpxxzXejDf8pU7RuZW/8TCaXv1+Rr/Zh2nSzugjH7i7IG7J2pKBhGx/p5CE8dFz04nWk3rCXFHk9vW0Hu3VJeWfH4nXteiufDLbSAFOWhZQVmXIJGeGR8ZCkHGTyPMTTzZJ0HWoryFJ4G3I3TyII4IYeTA8EUBY0AUB8x9r7GH/AMo5Y7sgQPcKZDkgBXRWGSOnvDJ8uaA7VoujadocJHeJFvxukmcb5MYXrxkAkcAYG7PnQGh0vW7e6XdbzRygddjA45I5A5HIPX0oCt7W9oItNtjIRznZFGPxu2SBjjjqSfQGtW8am0ISnJQjxZ85XUmWKsVZmJlmLNt3ljk9Bxk88AcVATdRuo/kewnCFrGNpDGizPLxn3ZJGmvlPw+g2ggDHz6/Oo1xFKRebKqyqUcvGOSSaS9eJJqOXAtDA0YPGsilkkX3ZEJVl+RFd6VxKGiKq/2Tb3es1h9UWcvae8cbZ0tLlMYPfRcnByCccdRnjAqwV7BrU8pU7L3MZeRpojie3bJk0u1LE/zc0ka4xjhApA+mKeNpHN9mb3lj1PSTWYIP6Jg4PncyEfkUrPjaQ/4Zvv8At9f8EiHtFNHn7Pa2NuSQdyRkk4zjPT161q76muBvHsvdN4lJIh6je3Fzn7RcyyA/gB2JjnjauM9SOc1HnfSfslxbdmKFPWq3L6EeGFVGFAA9BUOU5S4s9DQtqVGO7TikOVqSBKAKGRazk0Il8ceLwDH4m5x8hjn86k0Vy1KbaNRJ763dFxlr6IjaYhkjkVxlCeDgjOeeAfQ810ryUJpx4kHZVCdzb1KVZeV8NMei5HbPZR2uFxH9ilyLi3QDJOe9jHhDgk5z0DD1PxwLGnUU0pI8bd2srWs6cuX9i0ls/sWprMh2w333cq4479VLRvz7u5QyHHVtnHORuRTZUAUBxb/dC9mmdIr6MD7od3N090sNh+OGJXz94dOTQHNuzNrLrF9FFd3eAqAGSVvFsXChU3cFzkYz1JJOT1AbsO903VVSFzI8NwI8xY+9G/aV548Q4weh+WaA6R7Y7131GGA47uCHvFHOS8jFCTzg4CcccZPrUS8m408dS/7O26q3W9L8qz8zCvZjcXGMnzKg+WOKgxrPG7g9bW2ZCVV1lLV8cpM9omz3pCR5btoA/ICtZNz4R/udKMY0MudbK6PdX9khTcoPxr+0K17mfQlePtks95H1Q0dSh/rE/OtvDVehF/GrL+ogGpRf1ifnTw1XoHtmyf8AzEe/tsf9MfnWO4qdDdbUteO+Mvq0QPvH9lj/AJVt4Wp/tnGW3bRPi/8ATL9gXVoj5n9hv4U8LU93qgtu2j0Tf+mX7Dn25fST+7f/ALta+Hn7vVHT8Xt+kv8ARL9jy+oqPwyH/wCW3+YFbK2b4tepxntqmvZhN/8Aq/2PUt0w6ROfyH+JordP8yM1Nq1I+zRkxv7VKekB/wBZ1H8a27mmvaka/iF7NZp0H82kIJbg/wA2ij/SYn/Cm5QX5maK52rJ6Uor4v8AYcjMx690P2jWrVD3nenPaUva3F6iFJ/6cf7J/jWd+j+lnJ0NpN/zI4+A0mmsDkyc/BEGPrtNbyuY4wokaGxakZOc6vol90x4Qv1WYn/jBSP3AVpvRfGH9ySqVWKUoXGf/JRx9Eix7M3klvf2k+BuEwiYAnDpIe6P5bs4PmPlUq1nFS3YlHt63qzoqtVSUovGVzR2P2vqy6ZJNGCXt5IpkGMjKTL7w/ogEk9OlTzyRtaAKAauIVdSrKGVhhlIyCDwQQeooDhntF9jpTvrqyZe7CtI0DZyuMsRHgHIx0U4+dAU3s77FPb3kVzqEZW1jXvUmUq8LMAHQl03AJjLbuBkAZycEB32h64l7qEzWrhlWOKPvQMg47x2K+o8W344yOOaiXTisOR6LYMK01UjR0b3dei1KBzGmVOXbzHLE/TyqF/ElqtEejqeDo5hLMpc1q39ASCMnHdY+JUYrMnUj+YzRo21WW66DXxHPsEX9Wn7Irk7io+ZNWybOLyqaHu6X+iv5CtHUk+ZKVpQ/QvRB3S/0R+QrG/LqPC0f0L0R6FN59TfuYfpXohc1jLMulDogpvBU4p5SCsHQKAKIBWTGM8RKZDQtYYSCmRgRlB4IzWU2jnUpKaw+BDnssncpXgABWXgc54x0qTCusYaKivsuXeqpSawksRfAcvpGWJmUkOo3KV6hlO4EH1B5+la0HiqsHTasHOxqKS1x9T6K7XQG50+4jiIJmhZUPODvXAPHlzn5VdHzIvaAKAKA8SxhgVYAqQQQehBGCD8KAxcHZO7tSY7C8EVsRgRzxmYwf8AJMXBIOc7WzggepoDknafT7iDUrsXMpnkIiYS7Fj71e7Kqdq+EYxs+ak1AvlndPWdl2137S5R+5mYZCIVaKRXldsyBY3+6znG53ATdnjAyPia7VKEHq+CK+02ncpunTS3pPjpn4a6FtbxFVwWLH1PX91VVSSlLRYR72zozp0lGcnJ9We65k0KAKAKAKAKAKAKAKAKAKAKAKAWsGDxNIFUkkAepOPh1rpTTclgjXVSEKUnNpL3jLMDESCCNh5Bzng+ZrdJqrr1IspxlZOSeVu8v86n0voI/k1v/wAjH/1BV4fLSwoAoAoAoCjtNWZ7+a2AXZDCju2RnfIzbV65HhQnp5j4UByf2tH/AH2I/wDdov8AtJKg33so9T2Wk1WnHql9zF4JIj8bRoxfDMdis2fdX3dxz1xXCdWTp4yXFHZtBXmYQ4auT4Z9yJVQmekSEoZCgCgCgCgCgCgCgCgCgCgCgCgFpyNWVGokO3JzjOAg3fHknwj54qxt1iPD1PIbWmqlRb8uH6dfXPlPNtKTaOehAf8AxP8AGsVIrxETa0rSeyKjXLePqiyAgt4xKyqI41DsT4RtUAnJ8vjVkeIJ9AFAFAFAYjsohGta0SCARZkZHUdw4yPUZBH0NAYz2zW2zUbeQA/fW7KSehMb5wPiA2T8xUS9jmnk9D2aqbt3u9UzFH4n5D/b/biqpLK0R71PDy3pyQtas7JhQyJQBQyFAFAFAFAFAFALQwFAFAFYGRufOPCSD8Bk/v4rrSSzlkK9dXu8U+L6Y++hAeFz/Nljj3pWBH7K5GfpUzvY41l8kUDsqzyo0m3+qUlj0T+x7FmRCIVwZJPAoGBudzgDnAHJx9K1g3UrqS4G9zCNjsuVKb8zX1Z372q2huNPe2X37iWGJD5A98jknpwFVj9MVaHgzYUAUAUAUBQXlgYrxbtNxDoIJkUFuAxaN8Z/CSwOAeHzwFOQKD2r9j5b+GGS35nt2ZkQkASBtoZck4B8KkE8cEcZyNZRUlhnWhWlRqKpHijil/FLCS9zBcQ7fBueNtik+YOME/n0qC7acViOqPVx23bVqiqVHKLxjql78DFvqcPA74kjPvDGc8+gFcp0an6SwttrWa3V3zbXVNZ+iJH6Qi/rE/aFcPD1ehZfjFkv+YhP0lF/WJ+0KeGq9B+NWP8AUQv6Ri/rE/aFPDVeg/GbH+oj0l7Gejqf9YVq6M1xR2p7RtaizGovUV7uMcl1/aFFSm+CM1NoWtNb0qi9Rv8ASMX9Yn7Qrbw1XocPxqx/qIP0jF/WJ+0KeGq9B+M2P9RDTa1ADjvB9Ax/eBWytKvQ4S7Q7PTxv/R/sJ+nIP6z/ot/Cs+Dq9PqjH/EWz/1/wDzL9jy2vQD8ZPyU/5gVsrOqc59pLFLyyb+T/Ys44pmAZbW6IIyCLeQgj1BxyKz4Oocl2ntOefQmRaFfMoZbC5KkZB2gZ+hII+tbqxnzZwfaq3T0hJ+hWa8tzZuEntJUJIALEbST0Adcqfoa28B7zjPtXH8lP1YzrH2q3XfLDEig4INxEzZ6Y2K+7I8xjjnNbxsY82R59q6ufLTR0jRvZXcTJG89ykQZVYrHGWfkZI3OQFI6Z2t58cVvCypxeXqRLjtJd1FiCUfh/k0/Z32V2drMs5MlxKpyjTNkIfUKoCk+YyDg8jnBEpJR4IoqlapVe9OWX7y5s9Nmmuhc3KhBCXS2iBDYDeFpXI43uowqj3VY55YgZOZo6AKAKAKAQigFFANXMCurI6hlYEMrDIII5BB6igPmPt1qUmm313Z2pRYVcMgaKNigdBIyqWThcuceYwOeuQZ3jsb2bto7K3xDGxZA7M6KzMzjexJI8yfkOg4AoC6/Q1v/Z4f7tf4UAfoa3/s8P8Adr/CgE/Qtt/Z4f7tf4UMcw/Qtv8A2eH+7X+FYTMi/oa3/s8P92v8KyBP0Nb/ANnh/u1/hWGBf0Lb/wBnh/u1/hRAftLRIwRGioD1CqFz+QrIJFAIBQBQETUtOiuIzHNGkkZxlHUMvHI4PoaArbPsdYROskdnbo6nKssSgjy4OKAvQKAWgC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0420" name="AutoShape 4" descr="data:image/jpeg;base64,/9j/4AAQSkZJRgABAQAAAQABAAD/2wCEAAkGBxQSEhQUExQWFhUXGB4aGBgYGB4cHBgdIRgcFx8gHx0dHyghHRwlHyAdITEhJSkrLi4vHB8zODMtNygtLisBCgoKDg0OGhAQGy8kICQsLDQsLCwsLCwsLCwsLCwsLCwsLCwsLCwsLCwsLCwsLCwsLCwsLCwsLCwsLCwsLCwsLP/AABEIAPwAyAMBEQACEQEDEQH/xAAcAAABBQEBAQAAAAAAAAAAAAAAAQMEBQYHAgj/xABTEAACAQMDAQUFBAUIAwsNAAABAgMABBEFEiExBhMiQVEHMmFxgRQjQpEVM5Kh0SRDUlNUk7HBYoLwCCU0cnOUorKz0uEWF0VVY2R0g6PD4uPx/8QAGwEBAAIDAQEAAAAAAAAAAAAAAAQFAQIDBgf/xAA9EQACAQMBBQUGBAUCBwEAAAAAAQIDBBEhBRIxQVEGExQikTJhcYGhwRVCUtEjM1Ox4ZLwFkNEYnKCojT/2gAMAwEAAhEDEQA/AO40AUAUAUAUAUAUAUAm6gKvXO0dtZqGuJVTcQFXBZ2JOAFRQXbn0BoCnTX724/4JYlYyARLdyd1nkZxCoaQ8Z97b9aAsLXT70g99dIMkECCEKUGckbpWkDZGFztBxnzxgCPfdlkkO6a6uyAdxHftGvx/VhMDHpigI9r2o0uzRoxexAKSSHuGlcHzGXdnPyH0oCPB7V9KdgqXRZmOAqwTkk+gAjyTQFhb9u7J5e5Dy95gHa1tcKQCcAndEAq58zgUBZz67bopZ5VVVGSzZAA9SSMAUB603W7e4AME8Uuc42OrZwcHgHyNAF/BOwPcyqjcYDx7l65OcMDyMjIPHXnGCBWvr7W+ftsQhTOBMjd5CevvHaHi6cl1CjIG8mgLy1u0kRXjZXRuVZSCp8uCOKAdBoBaAKAKAKAKAKAKAKAKAKAhajqkcG0Oxy3uqqs7tyAdqICzAZGSBxnJwKApJrK8u2+9c2lvkfdRENNIM875RxECONsZJ/0/KgLGy0m1tAXRI4/6UjHxNnAy0jksxPAyzHPFAT7O4WRVdGDKwDKwOQQehHwIoCRQGU1/WtOtQxvZ4ySeVkPeHggYWIA425Hur6k85NAJpna20KL9kindCNwENpKq4P4gWRVI+WSaAdTtYxdlNhfBR0fuRhvhgNuH1HlQE1O0Eews0dzGB1DW0pOBznwI2f8aArH9o+nCQRPcd05GQJoZYuOTkmRFAHBxk8nigLWSzs71SxSC4VlALYR+OoGefXPWgKmXSrmzkM1pI80RbdLaysXOM8mB2OVYc+A5BwBx1oDWAUBR6j2WiYZgLWsozskhO0BiAMtGMRy9MYcHjOMdaAh23aKa3O3UIREu8It0jAwSE4C5XcXgJzjx5XIxv5GQNVQBQBQBQBQBQBQBQBQCE0BUdodftrJBLcOFz4UAGZHJIG1FHiYk7cgfAmgK22ur+7i3xrHYqwynfIZpsHOC0YZFjPQ4LPjzHOABTatb6dZsr6jcyXc2cIkx7w7s5Gy3QBQ2GAzt8xyM8gWNn2ivro/yfT+7iOMTXUvd555xCqs/TkZK/uoCPd9ibm73C/1GWSJh+ot4xBGOCCCcszjJHU+XOc8AWul9ndP01C8UMMCr1kY+Ie9/OOS3Qnz6cdKAjah7S9MhAzdo5bOFhzKTjHHgBCnnjdjPPoaN4Mxi5PCWTJXHtoO7EOnSMmAd0syxn8gj8fHP0rjK4px4ssaWyLypwpv5jT+2icf+jM/K6B/+1WFc03zN57EvYauBItPbDbyrsvLKaME+IYEyYHIzwCTkD8PBxXRVYPgyJUsbin7cGvkP6K2iXzk2MxtbjA5hLW78knlSAkvPUYby6ZrcivTiaaCz1G2Q7Z470LnakydzKR5DvVJVj5ZKDrkmgDR+28bOkF1FJZXL+7HN7rnIBEco8D8kehORxQGp3UBCN5DM0sGVdkA7yMjOAwyCVPVSPPkcEdQaAY0OwkgMkZYNACDBkncinO6M56qpAKtno23A2AkC2oAoAoAoAoAoAoBqeZUG5mCqOpJwB5dT8aAyc2u3F8TFYo0cXR7yRcAD/2CN+tYjOHOFGVPizigLfSezkMLCVt004GO/mO+TGMeE9EGPJAoPnk5JAz2sMGlczX07LuKLa2SNkDJIDtGGfeR1bKAZwPUgXeh6La2ytLHaRWpI8XCA4HTLKSB+dAVHaP2lWdoWRS1xKB7kI3DPAwX9xT54yTx05GdZSilqztSt6tV4hFv4HO9Z9oupXPCFLROD9345D543sMDy6AdOuDiolS9guGp6C07MV561Xur1ZnNRd7lt9zI87DoZWLBeADtX3VzgZwOcCok7uoz0Vt2esqXGO98TxFEqjCgD5CuEqkpcWWdKzo0v5cUj3WhIwGKZM4ChhxG57dX95Q3zFdI1Jx9lkWtZUK6xUgmWmmdpr607v7POTHH0gfDRsvUqM8r8MHjy44qbRvHnEjze0uzkN1zt9PcdT7NdrLLWoTDJGveDBktphuwc5BUkAOOM5HI8wM1YpprJ4xwcJOMibdaTd2rb7BxLHjm0nc7cD+plOTGck+Fty9ANoAoakqRbfUUHvRzxglT7lxbMTtJHmORjjKOB+JTyAzouqzwSi1vyrNgdzdAbEueu5SgG2KVRjw7vFkkdDQGpBoBaAKAKAKATNAU+t9oY4GWIAy3LgmOBCN74BOTk4ROMb2wP8KAp7bsu92/f6oschVj3NsrM0MQ5G5s4EshGPERgeQBzQF32g7QQWaBpm5JAVFG6RyTjwIPE3rx5AnyoDNXVjeag2blmsbIDJhWQCabkZEzqcRrgHhG6PycjgMlbc+0Sys4e40+LvhH4UCeCH1J7053Dk5IBJb55HKpWhT4sn2mzbi6/lx068vU5zrmsXN8c3cxdc5ESjZEv+qD4vm2TUCpet+yersuzVKniVd7z6ciEqgDAAA9BUOUm+J6enShTWIrAtanUWgEoAoAoAoBawYGLqQqNwPmOP4fE9P313pRUnhlXf1KlBd4uq0+3zG3O5xsYpPHhldeqHrwfjj8q7U5yo+bkQL22o7Q3qL0qRS16Z5HeewHaN7+z3OyLcx5SQAZAbna+wEHawwccZ5x61aRmpRyjwVxRnQqSpy4o9zIbpRNDsW/tWMZ3Ahd2AXjbByYpFIIPONyN1XFZRyLrUNNW7tmhuY/DKm10znHyIHUHkH1ANZBA7I6tvWW2kYtcWjCKUt1cFcxydBw6YPTruHOMkDRUAUAUAjGgMnrXaV3uDZWID3GMyynmO0U9Gf+m5Huxg845wKAl6F2dt7ASyl2aR/FPcTvl2CjHiY4CoAOgwB9KAi2OtXl5se2iWC2bnvrgEySDy2QqQVU+TOw4524xkCg127sdIczMWu9SkU7O8bdIfkQNkEfiJ4C8E4BxWHJRWWdKNKdWShBZbOe9pe0N1qAAumURg5EMYITPPvHq5x6nHwquq3rziB7Kw7NU0t+41fRcCtUYAA4A8qgOTfE9XTowpxUYLCFrB0wFAFAFYCYVkxkKGciUMhQC0MHmQgDJGcc9M1vDLeCPcbsabk1nGpWRN3YaaTwjnav4jn1+PAwPIVMk+8/hx1955u3fhXK8r+VPOI83nr9jTezfWpbS+ikJAiumWKZOeM+GI8D3gx/6R6ZyJNCcc92uRTbWs6sqfjJ6bz1XTodg1QPDqllImNtyssE3PUpG1xEceZG2UZ9HqUefNYRQGVuIxDq8bBv+FWrqVJ4zA6MpHqSJW+QX4mgNXQBQBQGc7XaxNGEgtFD3c+RHuB2RqMb5XIGAq5GAfeJAGelAWGkaYltFtXk9ZJGxvkbqXdgBlj1z/gKApZJE1MqNpewTDl24S4dT4QAeWiQjeWI2sQuMgGgMh239pLP9zpzjaR47kc7SGxtjDDk4HvdMEYqPWuY09OZbbO2PWvGpLSPU50qcliSznlnYlmY+pY8n61VVKsqjy2fQLLZ9G0iowXz5nuuSJ4UMhQxkBWUmzWUkllhp6NcSiG3RppT+BMHHXqxO1Rx1JFSIWtSRS3m3rWgtHvPojVaV7MdRnwZWitF9D97J5+SnZ5D8XQ+oxU6FnCPHU8zc9pbmppTSivVk5vYxcDkakCfIG3wCevP3hwPpXXw9Phgr47YvU894zH6rpN1ZMqXkXdlyQjqQ0cmOuCOh+BwfhUCvaOPmjwPV7K7QQrtU6+kvoyORUI9OnkShjeSFpgzki3F8Fyq+KTyUdfr6Cu8KEnq9EVV3tSlTzTp+afRfcZsrN875iGbyXyX5eWa3qVUluU9ERbLZ9WpLv7t70uS5IfvbV59tvEN0szKiKPmCTx+EAZJ8gK2soNzzyOXaO5hC17vOr5H0P2pjJNowByl3Gdw/CG3RnnyBDbT67sedWx8+E7d3zW9obhC33EkUjbcnMfeqsmQOqiNnP0B8qAjdrp+7utLJGc3bLx/p2syD6ZOaAnadqX8uurZmJYLHMgxgKjL3ZXOecOjN5frB1xQF5QDN3crGjO5CoqlmJ8gBkmgMp2DRrgzalICDdhO6Q4JigTcIxkZ8T5MjYPVgPKgGNTv5NRnksrYlbeJwt5OMjdxkwRY53HgMwI2gn1GQMB7Re1C3ROnWgCWcBCyMnuylcYRNvAjUj6keWOY9xX7te8udjbKd7UzL2V9TLqABgDA9BVNKTbyz6RSpRpxUYLCQtYOglDIEgDJ8q23W3hHKpUUI70nhEzRNIub0gWsDOpz962UiGPLeRyc8YA6/I1Mp2beszzV52mpQ8tFbz+htbL2Ron3t/ekxqAWSP7qMdcguTkrnHPhPX6T4UYR4I8nc7Vurh+eWnRGk07U1TEGk2O6McGYjubcYXg7ypeY9BlQc9c+ddSvwWVv2dnlJa9u5HzjEVsWt40IHqjd6xznq+PgOAAEtuzUtqd1tdzyAklorlzMrDIOFYkPGeMBssBkkqaAdvLaDVbEq6sI5VOQQBJE445BztlRuCPIg0C0Pny7JtZZredstA5QyYOHweDx0OMcVXV7XMvKe32Vt1RoYr50/N1GRqyEeFZGz0AQ8/U8Vx8I/wAzRYPbtGUf4cJN8vKxD30o/qR+bH/u0/hUv+5mr8der+lH1k/2JNrarGMKOvUnqfma4VKsp8Sxs7ClbLyrXm+b+I8is7LHEjSysQFjQZJ5AyfRefePArpRoSqHDaO1qVlHXWXQ677OuwItP5TchWvHGABysC9NqHzYjhm+g4yTbQgoLdifObu7qXNR1J8ehe6xqqvdQ2UeGkLLNLg/qY42EoLfF3CIB18RboK6EZDHtVnZNKu9ib3dViVR1JlkWHjHU+PgUBM1/TzNc2J25WGZ5WJBwMQvGvOMBt7oQCRnDEdKAqNJnEmvXu0H7q0gjc44DFmlAz8VbP0PpQGjkvGN0sKdFjMkp9MnbGvT8R3nqD938TQEDtzbGa1Nsr7WuXSHjqVZwZccHkQiQ5xxjNAN9po5mWKztG7kyAhpVH6iFMA7fIO2Qi5x1Yj3aGGUXbK/h0fT1tbT7uWXMcIBBbJ9+VieSQMnd/SKj5azkoxbO9tRderGmuLOQ28KooVRgCqKpUc3ln1W1tadtTUKawhytGSgoGeJpNqk9fQeZPkB6knjFdKcHOW6iHeXULai6s+R1DsT7P4Ut1udRCvIy94Y3P3UC8MMg8FgBks3A5HxN1SpQgtD5pebRuLp5qPTpyNDbyz6gim2Z7OzxlJAoWabDYGxGGI4SoyCy5bIIAA56EEkt2bsokBum7/YXbvLyTvMbvE3v+BRgDgAABQfjQFc+v3t6+ywh7iDkG8uEI/uoG2s2DxlsCgLjSIEQ5e8a4kLEgtIgxnjCxx7Vxg+YJoCB2lv5LW+sXWQ9zcSG3lib3clWdJFJPhYEYIx4gfXBoAtoPs2rSYyI72Hfj8PfREKx5PDNGy5wBnbk5xmgML7RuxF4t3JdWkffwy+J4lPjRsAEgHlg3XAyc5GMYrhWoKoi12dtadn5Wt6PQxBjlUlWtrlSDggwPx+QxUF2dQ9VT7SWWNU18h63srmXiGzuZDwP1TKBnpktgAdefhSNjPOrMVu09rFZgnL6Gt0T2X3kxDXUiW0eQSieOUjOSN3uKfiN1SoWlOOr1KK87R3NXSn5F9Tpmh9mLOwBaKNEbG1pWOXIz5u3PJPy6DyFSsJLQoJTlKW9J5Y1qGsTyyGCxjBIHjuZP1EeQfc85nHHhXwjOCw6Vk1JvZ/QI7RCF8Ur4M0zcvM3OWZvqcDoBwBQFFqFwuoXsdvEwe3tHEt0wGQZQMwxq2eSDl2wDjaoyCTQGnl1BUhklYMFQOSDjJCFhkc4w2MjnoRQGU9k2nyCCW9nXE19IZmHUqnIjXPoFJI/wCN9ABf6Ewee7k8P60RAhcNiOMcMfPDtJjywficgVOogz61bLltlpA8xA4BebMC7vJsIJMYwQc84JFATtBZnvL+UnKB44Ix5Yjj3seT73eSup6e6vzIHIvaHqD3GpzlvcgxDEPkAzk8+bng+gHnVfe1OEUex7L2Se9cSXuX3KGq3J7QShkKGGEDYntSeALqHOeOO9HWpllpVPN9pWnZZ96O7dt9MSZEaeRvs0TbpLddv8pfcgiQliBjfxsJAYsuegq2PnwX3aN7K1E14gM0khWOCDLksSdkaHALttAy2OpbHGBQEOx0NpT9u1VE71MmOHO+K1UegxhpDjJc5PTGMUBPv7Ce8fbL91ZgglAT3tyMZw/Tuo93VRlmHB28qQJt12YtHgEHcRrGvMYRQpjbqGQgeBwTncOc0BnNatRfWceXVp7K6jMhbC7WikXvC3JAzFl+vmKAve2egG8t9kcphmRxJDKByjrnB9cEEg48j59CBXWPaea3jjTUoJEmyFaSGN5YX6eINGDs9CrAcg4yMUBOt+3OnMoYX1rgjPimRT9VYgj5EUB5k7cafuCrdxSMQTiEmU4GMk90Gx1HXFAD67NNFus7WQswO1rkGBF6YLBvvCOc+FcEA8jjIHqx7NFmEl5O904IZVYBYUI80iHBPAILlyMZBBJJAka52ktrPb3z4dyFSNQWkfJA8Ea5Zuo6CgKObTL3USwuj9lszj7mJj38wPOJZP5sDgFE5OWBOMZAvW0YQWv2eyVbfjarKo+7zwXwfefHTOcnGeMmgIeq9mg9nFZxEJCpiVwc+KFCCyZHXcAAemQT60BpAtAZnsAh+zyuzFjJdXLHPli4eID8kFAWltpZW7nuN2RLHCm3HTu2lOc+ee8/6PxoCv0a5RLa4nTxDvrmRuo3FJnQ9enCY/fRGGcAt52kUSP775dvizHcTjyySTVJcPeqM+pbIpqFlTWMafVnuuBahQwKKJZZrN6FVfputW6cDI5Jxhs9T59RU6m8VzzF5CVXZTb5a9eDO86/qPfXeiwuoKXDSTuM8Zit+9QfEB2DfNBVoeDJGoRE63aFgSq2kxTIyA/eRqxXyDbWwSOcN6GgNlQBQCGgKiXs/H37TplHkAWXGCkyjgCRCMNgcbuGxxnHFAQoJjYMqSyFrVyFikf3oWLHEbt5ochUbGRjaxOQaA0gbNAMTWsbY3IrYIYZUHBHQjI4I9aArtV7R2dmN088UXkAWG48gHCjxHGRnA4zzQFVa9qri5/4LYTbefvbo9xGehUgYaRlOTztHSgNHZF0jHfujMB4mVCi/kzNj6mgM9eX0clwHtbJbmdfD9pKqkcfhbA78gs3VgRGGxkg4zyBPbSZ5lAuLhl9UtvugRk8bzmTpgZVk6Z4zgAWljZrEgRM7Rn3mLEknJJZiSSSSSSaAk0AUBjvZPC8emQpKcyK86uSc5YXUwY58+c80Br0bIyOlAcp/TKnsvcXBUgSi4wByVM15Ii88cAuMn0BoEc3RcAD0AFUE35mz69bU+7pRj0QtaEgWsGBi8OFJwSB1AOM/XyFdqCzMrtpzUKDk1lIrJpvuJWYjDDC44XoRhR1PxNTtzNWOOR5x12rGtKo9JLEenwX7neNNsg+iWMuD3lvDDOhGNwKKGYKSQPGm5OTjxVPPHGh112eGO5tsyNERKir1ljIw6geZaMkqDxuCdMZAFzaXSyorowZGUMrDoQRkEfDFAPUAUAUBT9prJ5Ivu445WU/qpf1cqHwujcHqpJGQRuVc8ZoCgnexVAkiXdnls92nfxc4BODbsYyMMM7CRnjqKAbENgYnYfb7mM4BQm9mB8QPCtkZBwfhQDh7qJzLb6I5lHKyCK1jLZBGdxkEi5BI5XPJBFAOra6rcOTLNDZw9AkC97MR05kcbFIwCCqnhiD0FAW9l2ZhWMpJ3lyG977S5mDH12P4F+SqBzwBQFyEAoBQKAWgCgCgMz2PkEVi7vkBZrtzxzt+1zNnHy5oC40J91vC2AC0asQOgLKGOPhkmgOPRRFuxmFBJwTgDPAvyxPyABJPkAaAx6NkAjzAP7s1QSW62j69Qqd5TjNc0LWmTsngQ8VslngjnOpGOreEVtxcxyNhQZT/RB8P18v8alQhOCy/Kvqefurq1uau5TTqPovZ+LHEsS7BpsHHuoB4V/j5UddRWIep0hsudWSqXWqXCK4L9zu/slG7SLYNllIlAD5OU7+QKOeq7MADpjFWqPntTd3nu8Bz2TSn9HJEzbzbySwb/JxHIwUgeQ27R59KyamU7AazMmgQ3IJb7G7l1LE95CGO5eoGVRsqDxmNBQHXFFALQBQBQBQBQBQBQCE0ABqAWgCgCgCgGbqBXRkYZVlKsPgRg/uoCr7Fzs9jbF9u8RhHCnIV0+7dep5VlIPPUGgM/pWjr+jr3TlBHdtcRhV4O2UtPHtzkYKyKPPofiADOE2FtmNcSyDA5XK+E5wRyuRz5VVVpyU3mKPf7Mt41beHd15LTgnHT6EkWh/rZD9V/yWuHfr9K/38yyWz586836fsDWCH3gW/wCMSf8AE08RPloFsi3f8xb3xbHBsQfhUfQCtcVJvqd14a1jpiKXwLvsn2Wm1KXaoeK2XBlmKlSQeQsW4YZj5nooOfQGfQtceafoeU2t2h3l3Vs/i/2O23csVhaFY9qiKPbEnLEnG2NQM7nJbCgDJJIA5qeeSIvY/SXsdNgt0RO9SLlWYhTI2XbLAEgbyeQDjyFAUFxoJstHi0yMNJLODBuAyqmQs8rnphEUuRnrhR5k0B0MGgFoAoAoAoCNLeovDOinIGCwHJPA58zkY+dAPg0AuaIEHU9PMwIWaaE4GGiZQRzno6svPTkHigIHZS5mImhuHDy28ndlwm3epRJEYjJG4qwzjjOeBQF9QBQBQBQCE0BjNBlNley2Ume6uHeezbkjJBknjJxgMG3OB5hieDxQFlq1lcLdRXFqIyGHd3KMdrSR7soytjhoyznaeCGI64oDkvt8itIJou6j23khMkjo+3wjgFlHBZjnB4PhOc5rDSfFG9OpOm8xbQdj/Zte3dsk73CQ94NyI0W9ip6E4YBc+Q54x8q4eFp9C2p7evoL28/E0dx7KYYk7y4vpgijx7ERevHB2sepHkT5VlW1JcjnU25fT/Pj4DOkJoUEisttcyS5UqZra4kbOOCAykZOc8DrgjoK7JJcEVs6kqjzN5N22o3VwuLSIwjkd7dRsuOONkGRI3OR4+7AxkbxgHJoetI7JQwy/aH+/uiSTcS4LjPGE8o1A8ICgccc8kgcauO3+o3LvLFdNDEzN3SLGnCBiF3Z3eLHXmola63JbqR6LZ2wHd2/fSljovgPdmfazewxh7rbcRBtr+ELKo3YJUjCsefdIHQcjmu3fR39wr3s2p4V3CfB4aO4WmpR3CM1tNFJwcMjCRQ3x2nkZ6jIrqVmSqt9cmguIre9EeZyVhmhDCNnUFijq5PdMRgKNz79rdPdoZNMDQBQGe7c6hLBat9n/XyskMJIJAeRwm44B4UEt0Pu0BVwnTdHAaeWNbiQFnlfBmmPVjwN20noB4RwBQLXRETUPazp620k8cpdlB2RsjoZWGOFyvTJGT5UBzGHt5qk0sxe6aMBuFiVNoPUgb1ZsD4nzqHXunBJx5notmbCjcVKkaza3McDb+yXtPd3F1cwXU3eqsayIWChh4tpHhAGPp6V3o1e8jkrdp2Xg7h0lw5ZOgWWnut7czHHdyRQIozzuRpy2R5cOv8AsK6leW9AFAFAFAQ9YMohkMABlC5QE4DEchScHAbpn40BXzQxajaoUkkjDFXR48LLE6NkjxBtjggxspHm6nzoCum1LUbfIe0S8GRse3cRNjHPeRynCnPmrEH0HSgPnb2janJc6nPJcI0RDKhiJBMaqoG0clc9TwcZYnzoDpkPt3t40CR2cuFUKoMi4wBgZOM+VAb+wuNUnCSEWVuhAIH3k7MCSc5DRKoxggeLOecYxQFjNpc8m4NeSJnGO4jjTbjHTvFkJyRzk+ZoCug7Cxbmae5vboMc7Jrg92DgjiOMIvn6cYGMUBZaj2hhTvo1mhNxHGzdz3il8hC/KBt2MYPyNAfNWg/qI/kf+sap7r+az6T2f/8AwR+ZG7kvbzKvXe37mzXZySrxb6FXCjKrsytGPHel/cvLsQQXscunTlM20T7oXBCSFSjqR9MlHzyx9RUq5qumk0UOx7CneTlCeVhcjsvYtzqulWctwzCTcH3oQG3xTMu4HGBv2kMMdGYfGpBUG1AoBaAh6lpyz93uLDu5FlXbjkrnAOQeOaA4n7W4wdXyedtsmM+WXkziol5NxisHoezlCFS4lvLOhnv09HHos+mGKUztLmNggKhe9ilyW4IyFIwoPTnArtCrGUM5K252fWpV3SUH7tORVaUTmXPXfz+yKrbrGI46HtNibzlX3+O99jceyUf77j/4WT/tI6l2PsFH2pS8TF+47tUw8wFAFAFAFAIRQFDd6CySGezYRSnJeM/qJySMtIq8iT0lXxdN28ALQC2eo3Qz9pto4kUMXlScOgAycgFAx4x1A8/hkD5a7d6glzqF1NEco8rFT6jpn5HGR8KAse3t1pjLbR6YjgIjd7I4O5y20gHPUrhuQMeLA4oD6G9lTSnSbPvgQ/d4567A7CP/AOntNAW2p6fPKSFuTDHn+bjXvOnTfIXXrz7nTj40Azp/ZpIs7pbifcPF387yK3UHMZPd4OegUDpgDAoB6MWsTi1VYUaRXYRKqjcufGdoGMEtznrz8acgfNWkRMkYjcFXjZkYHyYMQR9Kp7tPvWfRez1ROxjnk2hmxl2GYDLYkPAIyMgHzPzrrVpue6/cRbO7jauvHj5uA9ZFskiJEB88jcfyH+Nc6iSWHJskWU5SqZhSjFPi8rP0Nd2V9oVxp1slqlmkyRl9r97t4aRpMEFTyCxGfTFToXMJLOTy1xsK7hNqMcrlgtv/ADz3X/q5f+cf/hW3iaXU4fg16/yMdHthuf7BH/zj/wDXWvi6XUkR7PXzXsr1I2oe1S/fiKK2hGMEsXlbPqPcUfIg1o72nyRJp9l7pvzNL6mMvZZZpHmmleSZ+rt0AzkKq9FQc4UdKiVbl1HqtD0VlsWNpFunN7z5kNZZFz3gQr/SU4x8weKxuQnpBvJt4m5t3m5UXH9S++TxYOB3jk4VnJBPAPAHGflW1dN7sVxSNNm1IQdatN4jKWjemfgbb2SuDq+B1FrJn6vHUmyT3Dz/AGnnGVzFJ8EdwjvEaR4gwLoqsw9A5YKfrsb8qmnmh+gCgCgCgCgCgObe3rV3g0zYpI7+RYyQceHBdh8iF2n1BI86Aj9kex1gdEgW6EYWWPv3lYhGRmGdwc9NqkLnpxyKAg9nPYpYb0mNy11FjIVdoR89MshOV88A8+uOoHXYowoCqAABgADAAHAAHkKA9UAUBg9fiR9ZspRx9jt55ZyOcI692inByD+sbpzjz8gOKRyCYvNgqJJpJVXPQM5YA+uKqrqbVV46Hvth2m9ZRcs8W0Ntp0O7lFLNk89T61yVerjjwJr2VY7+ZRWZZZ5bSYjyAV4/CxFZV1UXHUxPYNpJ5jmPwZ4XSMDCzTD/AFv/AArZXeeMUcFsBRXkrTXz/wAHpLBwP17/AFAP+NJV6b/Ijansu7gsK4l9ByO1cfzzH5qtaurT/Sdo2N4v+ob+SGX01yc/aJPpxW6uYL8qI09jXE5bzuJHn9Fv/aJfz/8AGnio/pRr+B18/wA+XqOppa5G93k+DtkflWruZP2Vgkw2NSUl3s5T90np6YJcbKQQCDjggY4+lcWprVlhTnQqRcI4aXLoaz2VKq6qrkgF4XjHxbKuB+yrH6VOsqnGB5btPZ+zcL4P7HStQcW+q28hXw3cTW5fOArpmaMNk/iG9RgZyAPOrA8easUAtAFAFAFAFAcl/wB0UUNhCDIquJtyofecBSrYHou4En4j1oDlHYbs+mpGRLm9EKwxlo1Y7mbgse7QnlVVMsF56fQDUf7ne/kF9LCG+7eEuy/6SsoU/DhmH/8AKA7lYXhN1cwksdixSDIG1Q6um1SBk8xljnPv9fIAW9AU/arW1srd5ypcrgJGM7pXY7URQATksR0B8z5UBge0zSabpE0jsp1G9KrLIcZZ28OByPDFFlVA4GM45NYbwsm0IucklzOWSR7Qka+XP0XnH1OKqIvMnOR9IrU3CnTt6fLX5Ll8xbO3PhZyS+3keQJ5OP3flWtWqnmMeBtYWM01WrPM8ejfH7Emo5cRSSFNFFs0lVhH2mkNS3KL7zqPmwFdFSm+CZHqX9rT9qol80C3CkAjJB6EKSPzArdW1XoRHtyxz7Y0moRHpIn5j/OsOhVXI7U9rWdThUXzeCSpB6EVzakuJMhWpz9iSYY86Jsy0s5fEYktVyCBt9cD3h5g/wCOa6RrPnqV9XZtOUt6n5XzxzR5spZFyA5SWJg0cg4PqrZ+mD9fWu28oTjUiVzt6lzQqWlbVx4Pr0O7dlLxdX0yF5wQ/wCMrw0c0bYDr1w2QGHlg4ORkVa5PASi4tp8i+0G8d4ysqsssbFG3Y8ePdkG3ja64b4EkeVZMFpQBQBQBQBQHz9PnXO0Xcyg/ZrcupQnokfhbgHq8mM45wR6UBpNT9htnJKzQ3EsQJJMeFcLz0GcEKOmDn50BrvZ92Hh0qJ1QmSSQ5kkIxuAztAXkAAH6kk+gAF1ommtF3ryNukmk7x8ZwvhVFUZPRVUDPGeTjmgLWgG5YFYqWAJU5XI6HBGR6HBIz8TQHCPbBqq3WpRwKPDZg7zxgvIqPgYJ4ACjnHIYVGuam7D4lxsK0de6i+UdWZyqdvkfSXBZ3lxGLq7WPG48noByT8hXWlQlU4EG92jQtI5qv4LmaOx7E3c+wsUt425bcSZgMZ4QDaD8C2an07OK9o8re9pq0/LQW6uvM0WnezWyTmXvLhiOsr/AAHQLgdfmR61MUVHkecnXqVXmcm/meYtUtYlk+yx2ESRllYTSrE7lCUO2KNJJGIIPvgE5GAc1lnFl/2U1SS5tklkga3Jz92fQHgjIBwR6imWOB4u54GnFmLYzu6FmVUQqqdBvMjKviPAHJ48qaGEsGV1LQNPeeeARPZywR95JMhQRxbsEbgshXJGfDjpnoaxOKlxR2o3FSjLehJpnjsj7OJby1NzJO0TyFWgyox3YByXjDHG8kHhsjaPXFcfDU8buCw/GrzvVU3/AJcjL3Vu8UssMmN8TlGKElCRjO0kAkfMCquvS7qWEz3Oytou9pb7jjHp8jxXDLLTTJsfZLrot7x7WRsJdYaL0Eqg7hny3rj1yVHmebi0qb1PHQ+edobR0bnfXCX9ztaipRQHqgCgCgAmgPIYUB8m9pppYNVuxbvJbs8zoSZQpwz5O5xtAQnxc9BjJOCaAs7qO47P6rEzzd42EklZCx7yNuHUhiNx4bGT1Cng8AD6hoAoAoCFql+lvFJNIcJGhZj8AM/nQ1zyPmw3ZuJJblwA87mRgPw56DOBnA4qou6m/PHQ+j9nrJUbZTfGWp4uZti5wSeAFAyWJOAABySa4UqbqS3UWV/eQs6LqS+RsrPRF0y3F5MqvdsyLvdSY7beQhOAQQqqTuPUnjjOavIQUFhHzC6uqlzUdSo9WXPaW+jZVWw1JpruXAiiiaAxjnJeT7piqKuTgnJwByTmtiOaK+vo4I+8nkRFHBZjtGfhk+fOBk0Bl45Gup1ltNI71iw/lVwiwj3eHDMpkIAAwcfvoC4uLTWUbP2eylQ5wkc7q49CXkQKR16L6UBl9Z1K2kkiXVbOazm2gpKTwvOeJYzkcjzHHPTNAX912StZLOS2jXu45QCzpgu+GWQMXbO8kgck8j0oB+S31B40ge9SOMAqWt4e7mYDAABLFUwPNFFZGMnKri37maa3JJML7cnqwPiVj6kg5J8+vnVPeQcZ56n0Ts5dqtb93zhoeaiHoRm6D4DRNtljYPGw6hgcjrUi2q7kyn2xY+KtmlxWqPpPs5qyXVtDOjBhIgbK9AejD4YYEYPTFXR8yLKgCgCgKXtpqotLG5nYkbImwQcHcfCuD5EsQB8aAru0Op/ovSml2gtBCigL0LnbEDz+HewJPpmgPnbRuxV/qMMt3Eplw+1izfeSsepUt72M8knz88HAF5oXsy1Ca4Rr2MxwRbWkeeTP3akFkG1ifdzxwOvIoD6TtrhZFVlIKsAykeYIyD+VAO0BHW7Uu0YZS6hSyg8qGLBSR8drY+RoDlftu1cuYLGNxtbMtyo67VKmIE9MFgxx18Cnjz41qvdwyWWyrJ3dwo8uZzwCqRvOp9QjFQWFwLnsDaibUDuVWWCPfg+TsQFOPMgZ+Wc1a2dNKO8eE7T3bnXVLOiX1Z1hkBGCMg9Qeh+lTMnmPeeY4FU+FVU/AAUBn+xMkcl9eC+wLgS/yaKUgqsWzbvgDcbnAO8rzwM45yB05eaAh6nq8NvGZJpUjQEDcxAGScAfOgOf9o559UlWJA8WnrzIzDa9yckbVUncIiPMgZyfgaAv0QKAFAAAwABgAAcADyFAYi60qcm5ia2aWeVybe+aXAt0JyNoB3RFOQVQePgHg0HHQx2vxgajeBWZ1HcpuYlmJSBVOSeSc9ar9oNaI9l2Si/4suWn3I9Vp7QWiNXwNv7HNcMNxJZOT3c2ZIMnhXA3SIPmPHj4N61cW1Xfh7z5rtywdtcOSXllw+52YVKKUWgCgMx7TNLN1pd3EM5Me5QCBlkIlA54wSoFAU3tduBLoNxIBjesDAemZ4j/AJ0BhfZj7SrLTtPSCcytJ3kjERpnaCRjJJA5+GehzigNz2Y9rFjfTR26rKkknAEiDbnGdu4MeSM445+tAW3YKAW4urNSTHazlYsnJCPGlwF9fD3hXknpQFl2h1ruDFGgD3E7bIY89cDcztyPAi+I/QDkigI15cxaZZyzychQZJWHvSyHA6sepbCqCcAbVGABWBg4FLdSXE011LxJO24jOQqgYVc+eFwPpVTd1d+W6uR9D7P7PdtR7yXGQtRD0LJfYPURa6niRsJcptDHGAwwVBJ6dCo+JWrm0mpU8HzbtBaypXbcuEtUa68t5nll+1217Pl/uxbXCxwqgJC4AZW3ke8Wz8MCpCeSjRpOzmltbw7GlkkyxI7w7jGpOQgbkkKMDJJyQSODWTI9q+jQXShLiJJFByAw908dD1Gcc4I4oDGpLpcWH727MW4orb7owZHkrjwEAeYOAKA0+j9mbO3O+C3iUnBDgbjjqMMSTjz4oCXLeublLeKEyMyGRmLKqooYLkk8nn0B+vkBGg1sG7e02hmjTc7xsXRCSMIzbRhz1xz0NAQe2va9NPVRtMk0me7jBx082PkuSB6ny6cG0llm0IOUlGPFnMIg2C0jF5GJZ2PVmPJNUdepvzbPqGybPwlvGnz5/E9VxLQWhgFmdGWSJtkqMHRh5MP8QehHoTXe3qd3LJVbWs1dUHT58j6D7IdoI7+2juI+NwwyHqjjhlOQOQfPHI586uj5jJNPD5F0TWTUWgPLUBlNd7MtPpUtiSCdjLEQW6JJuhyWJJICoGyeSD5UB839m7mGyuyL+z78L4WiYlWjYEHOOjdCNrcHNAWPYZVutbt2SERo0/ed1GTtjUAvgHrtAHy4xjHFAfTelackHeFQN0srSO2MFizcZ+S7V+lAQ9OgSW5muSCWQ9whOcBVwzlQeBmTKkjr3S8mgOZe1ztOZ7j7BGcwxYa59Gbh0Tp0U4Y88nA/Caj3NXcjpxZb7FsvE3Ccl5I8TErnnp8MfL+NU81jjxPo1FvXhjkLWpJIWr2PepgY3Dpn94+tSbat3cteBSbb2d4yjiHtLgbLsl2uve73SRteIvEuzaLiE480HvqcZDdTz5jFXCkpao+b1KUqcnGSw1yNfp/bKymA23CKTztkPdsPo+Pz6Vk0La+gSWN435V1KsAcZBGDyDkUBTx2F4Yvssl3EbXaI9qwKJGjHG0knYCV4JC+fAFALZ39hZRCJJ4URTtCmbcQemPeLeXSgKDU+0dldyL3dpc3UijbujSSPar9VZspwcdG45PxoCmvu0dxbqIIhb2f9GC3AmmB4PjOO7XnJO7nBPGRmtZSillnajRqVZqFNZZmbe3cuZp3MszHO5jnHXp+flwPKqyvc7+keB7rZGw42r7yrrL+xMqEekQlDYKAj3k2wbsAhRnk4PpxxzXejDf8pU7RuZW/8TCaXv1+Rr/Zh2nSzugjH7i7IG7J2pKBhGx/p5CE8dFz04nWk3rCXFHk9vW0Hu3VJeWfH4nXteiufDLbSAFOWhZQVmXIJGeGR8ZCkHGTyPMTTzZJ0HWoryFJ4G3I3TyII4IYeTA8EUBY0AUB8x9r7GH/AMo5Y7sgQPcKZDkgBXRWGSOnvDJ8uaA7VoujadocJHeJFvxukmcb5MYXrxkAkcAYG7PnQGh0vW7e6XdbzRygddjA45I5A5HIPX0oCt7W9oItNtjIRznZFGPxu2SBjjjqSfQGtW8am0ISnJQjxZ85XUmWKsVZmJlmLNt3ljk9Bxk88AcVATdRuo/kewnCFrGNpDGizPLxn3ZJGmvlPw+g2ggDHz6/Oo1xFKRebKqyqUcvGOSSaS9eJJqOXAtDA0YPGsilkkX3ZEJVl+RFd6VxKGiKq/2Tb3es1h9UWcvae8cbZ0tLlMYPfRcnByCccdRnjAqwV7BrU8pU7L3MZeRpojie3bJk0u1LE/zc0ka4xjhApA+mKeNpHN9mb3lj1PSTWYIP6Jg4PncyEfkUrPjaQ/4Zvv8At9f8EiHtFNHn7Pa2NuSQdyRkk4zjPT161q76muBvHsvdN4lJIh6je3Fzn7RcyyA/gB2JjnjauM9SOc1HnfSfslxbdmKFPWq3L6EeGFVGFAA9BUOU5S4s9DQtqVGO7TikOVqSBKAKGRazk0Il8ceLwDH4m5x8hjn86k0Vy1KbaNRJ763dFxlr6IjaYhkjkVxlCeDgjOeeAfQ810ryUJpx4kHZVCdzb1KVZeV8NMei5HbPZR2uFxH9ilyLi3QDJOe9jHhDgk5z0DD1PxwLGnUU0pI8bd2srWs6cuX9i0ls/sWprMh2w333cq4479VLRvz7u5QyHHVtnHORuRTZUAUBxb/dC9mmdIr6MD7od3N090sNh+OGJXz94dOTQHNuzNrLrF9FFd3eAqAGSVvFsXChU3cFzkYz1JJOT1AbsO903VVSFzI8NwI8xY+9G/aV548Q4weh+WaA6R7Y7131GGA47uCHvFHOS8jFCTzg4CcccZPrUS8m408dS/7O26q3W9L8qz8zCvZjcXGMnzKg+WOKgxrPG7g9bW2ZCVV1lLV8cpM9omz3pCR5btoA/ICtZNz4R/udKMY0MudbK6PdX9khTcoPxr+0K17mfQlePtks95H1Q0dSh/rE/OtvDVehF/GrL+ogGpRf1ifnTw1XoHtmyf8AzEe/tsf9MfnWO4qdDdbUteO+Mvq0QPvH9lj/AJVt4Wp/tnGW3bRPi/8ATL9gXVoj5n9hv4U8LU93qgtu2j0Tf+mX7Dn25fST+7f/ALta+Hn7vVHT8Xt+kv8ARL9jy+oqPwyH/wCW3+YFbK2b4tepxntqmvZhN/8Aq/2PUt0w6ROfyH+JordP8yM1Nq1I+zRkxv7VKekB/wBZ1H8a27mmvaka/iF7NZp0H82kIJbg/wA2ij/SYn/Cm5QX5maK52rJ6Uor4v8AYcjMx690P2jWrVD3nenPaUva3F6iFJ/6cf7J/jWd+j+lnJ0NpN/zI4+A0mmsDkyc/BEGPrtNbyuY4wokaGxakZOc6vol90x4Qv1WYn/jBSP3AVpvRfGH9ySqVWKUoXGf/JRx9Eix7M3klvf2k+BuEwiYAnDpIe6P5bs4PmPlUq1nFS3YlHt63qzoqtVSUovGVzR2P2vqy6ZJNGCXt5IpkGMjKTL7w/ogEk9OlTzyRtaAKAauIVdSrKGVhhlIyCDwQQeooDhntF9jpTvrqyZe7CtI0DZyuMsRHgHIx0U4+dAU3s77FPb3kVzqEZW1jXvUmUq8LMAHQl03AJjLbuBkAZycEB32h64l7qEzWrhlWOKPvQMg47x2K+o8W344yOOaiXTisOR6LYMK01UjR0b3dei1KBzGmVOXbzHLE/TyqF/ElqtEejqeDo5hLMpc1q39ASCMnHdY+JUYrMnUj+YzRo21WW66DXxHPsEX9Wn7Irk7io+ZNWybOLyqaHu6X+iv5CtHUk+ZKVpQ/QvRB3S/0R+QrG/LqPC0f0L0R6FN59TfuYfpXohc1jLMulDogpvBU4p5SCsHQKAKIBWTGM8RKZDQtYYSCmRgRlB4IzWU2jnUpKaw+BDnssncpXgABWXgc54x0qTCusYaKivsuXeqpSawksRfAcvpGWJmUkOo3KV6hlO4EH1B5+la0HiqsHTasHOxqKS1x9T6K7XQG50+4jiIJmhZUPODvXAPHlzn5VdHzIvaAKAKA8SxhgVYAqQQQehBGCD8KAxcHZO7tSY7C8EVsRgRzxmYwf8AJMXBIOc7WzggepoDknafT7iDUrsXMpnkIiYS7Fj71e7Kqdq+EYxs+ak1AvlndPWdl2137S5R+5mYZCIVaKRXldsyBY3+6znG53ATdnjAyPia7VKEHq+CK+02ncpunTS3pPjpn4a6FtbxFVwWLH1PX91VVSSlLRYR72zozp0lGcnJ9We65k0KAKAKAKAKAKAKAKAKAKAKAKAWsGDxNIFUkkAepOPh1rpTTclgjXVSEKUnNpL3jLMDESCCNh5Bzng+ZrdJqrr1IspxlZOSeVu8v86n0voI/k1v/wAjH/1BV4fLSwoAoAoAoCjtNWZ7+a2AXZDCju2RnfIzbV65HhQnp5j4UByf2tH/AH2I/wDdov8AtJKg33so9T2Wk1WnHql9zF4JIj8bRoxfDMdis2fdX3dxz1xXCdWTp4yXFHZtBXmYQ4auT4Z9yJVQmekSEoZCgCgCgCgCgCgCgCgCgCgCgCgFpyNWVGokO3JzjOAg3fHknwj54qxt1iPD1PIbWmqlRb8uH6dfXPlPNtKTaOehAf8AxP8AGsVIrxETa0rSeyKjXLePqiyAgt4xKyqI41DsT4RtUAnJ8vjVkeIJ9AFAFAFAYjsohGta0SCARZkZHUdw4yPUZBH0NAYz2zW2zUbeQA/fW7KSehMb5wPiA2T8xUS9jmnk9D2aqbt3u9UzFH4n5D/b/biqpLK0R71PDy3pyQtas7JhQyJQBQyFAFAFAFAFAFALQwFAFAFYGRufOPCSD8Bk/v4rrSSzlkK9dXu8U+L6Y++hAeFz/Nljj3pWBH7K5GfpUzvY41l8kUDsqzyo0m3+qUlj0T+x7FmRCIVwZJPAoGBudzgDnAHJx9K1g3UrqS4G9zCNjsuVKb8zX1Z372q2huNPe2X37iWGJD5A98jknpwFVj9MVaHgzYUAUAUAUBQXlgYrxbtNxDoIJkUFuAxaN8Z/CSwOAeHzwFOQKD2r9j5b+GGS35nt2ZkQkASBtoZck4B8KkE8cEcZyNZRUlhnWhWlRqKpHijil/FLCS9zBcQ7fBueNtik+YOME/n0qC7acViOqPVx23bVqiqVHKLxjql78DFvqcPA74kjPvDGc8+gFcp0an6SwttrWa3V3zbXVNZ+iJH6Qi/rE/aFcPD1ehZfjFkv+YhP0lF/WJ+0KeGq9B+NWP8AUQv6Ri/rE/aFPDVeg/GbH+oj0l7Gejqf9YVq6M1xR2p7RtaizGovUV7uMcl1/aFFSm+CM1NoWtNb0qi9Rv8ASMX9Yn7Qrbw1XocPxqx/qIP0jF/WJ+0KeGq9B+M2P9RDTa1ADjvB9Ax/eBWytKvQ4S7Q7PTxv/R/sJ+nIP6z/ot/Cs+Dq9PqjH/EWz/1/wDzL9jy2vQD8ZPyU/5gVsrOqc59pLFLyyb+T/Ys44pmAZbW6IIyCLeQgj1BxyKz4Oocl2ntOefQmRaFfMoZbC5KkZB2gZ+hII+tbqxnzZwfaq3T0hJ+hWa8tzZuEntJUJIALEbST0Adcqfoa28B7zjPtXH8lP1YzrH2q3XfLDEig4INxEzZ6Y2K+7I8xjjnNbxsY82R59q6ufLTR0jRvZXcTJG89ykQZVYrHGWfkZI3OQFI6Z2t58cVvCypxeXqRLjtJd1FiCUfh/k0/Z32V2drMs5MlxKpyjTNkIfUKoCk+YyDg8jnBEpJR4IoqlapVe9OWX7y5s9Nmmuhc3KhBCXS2iBDYDeFpXI43uowqj3VY55YgZOZo6AKAKAKAQigFFANXMCurI6hlYEMrDIII5BB6igPmPt1qUmm313Z2pRYVcMgaKNigdBIyqWThcuceYwOeuQZ3jsb2bto7K3xDGxZA7M6KzMzjexJI8yfkOg4AoC6/Q1v/Z4f7tf4UAfoa3/s8P8Adr/CgE/Qtt/Z4f7tf4UMcw/Qtv8A2eH+7X+FYTMi/oa3/s8P92v8KyBP0Nb/ANnh/u1/hWGBf0Lb/wBnh/u1/hRAftLRIwRGioD1CqFz+QrIJFAIBQBQETUtOiuIzHNGkkZxlHUMvHI4PoaArbPsdYROskdnbo6nKssSgjy4OKAvQKAWgC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0422" name="AutoShape 6" descr="data:image/jpeg;base64,/9j/4AAQSkZJRgABAQAAAQABAAD/2wCEAAkGBxQSEhQUExQWFhUXGB4aGBgYGB4cHBgdIRgcFx8gHx0dHyghHRwlHyAdITEhJSkrLi4vHB8zODMtNygtLisBCgoKDg0OGhAQGy8kICQsLDQsLCwsLCwsLCwsLCwsLCwsLCwsLCwsLCwsLCwsLCwsLCwsLCwsLCwsLCwsLCwsLP/AABEIAPwAyAMBEQACEQEDEQH/xAAcAAABBQEBAQAAAAAAAAAAAAAAAQMEBQYHAgj/xABTEAACAQMDAQUFBAUIAwsNAAABAgMABBEFEiExBhMiQVEHMmFxgRQjQpEVM5Kh0SRDUlNUk7HBYoLwCCU0cnOUorKz0uEWF0VVY2R0g6PD4uPx/8QAGwEBAAIDAQEAAAAAAAAAAAAAAAQFAQIDBgf/xAA9EQACAQMBBQUGBAUCBwEAAAAAAQIDBBEhBRIxQVEGExQikTJhcYGhwRVCUtEjM1Ox4ZLwFkNEYnKCojT/2gAMAwEAAhEDEQA/AO40AUAUAUAUAUAUAUAm6gKvXO0dtZqGuJVTcQFXBZ2JOAFRQXbn0BoCnTX724/4JYlYyARLdyd1nkZxCoaQ8Z97b9aAsLXT70g99dIMkECCEKUGckbpWkDZGFztBxnzxgCPfdlkkO6a6uyAdxHftGvx/VhMDHpigI9r2o0uzRoxexAKSSHuGlcHzGXdnPyH0oCPB7V9KdgqXRZmOAqwTkk+gAjyTQFhb9u7J5e5Dy95gHa1tcKQCcAndEAq58zgUBZz67bopZ5VVVGSzZAA9SSMAUB603W7e4AME8Uuc42OrZwcHgHyNAF/BOwPcyqjcYDx7l65OcMDyMjIPHXnGCBWvr7W+ftsQhTOBMjd5CevvHaHi6cl1CjIG8mgLy1u0kRXjZXRuVZSCp8uCOKAdBoBaAKAKAKAKAKAKAKAKAKAhajqkcG0Oxy3uqqs7tyAdqICzAZGSBxnJwKApJrK8u2+9c2lvkfdRENNIM875RxECONsZJ/0/KgLGy0m1tAXRI4/6UjHxNnAy0jksxPAyzHPFAT7O4WRVdGDKwDKwOQQehHwIoCRQGU1/WtOtQxvZ4ySeVkPeHggYWIA425Hur6k85NAJpna20KL9kindCNwENpKq4P4gWRVI+WSaAdTtYxdlNhfBR0fuRhvhgNuH1HlQE1O0Eews0dzGB1DW0pOBznwI2f8aArH9o+nCQRPcd05GQJoZYuOTkmRFAHBxk8nigLWSzs71SxSC4VlALYR+OoGefXPWgKmXSrmzkM1pI80RbdLaysXOM8mB2OVYc+A5BwBx1oDWAUBR6j2WiYZgLWsozskhO0BiAMtGMRy9MYcHjOMdaAh23aKa3O3UIREu8It0jAwSE4C5XcXgJzjx5XIxv5GQNVQBQBQBQBQBQBQBQBQCE0BUdodftrJBLcOFz4UAGZHJIG1FHiYk7cgfAmgK22ur+7i3xrHYqwynfIZpsHOC0YZFjPQ4LPjzHOABTatb6dZsr6jcyXc2cIkx7w7s5Gy3QBQ2GAzt8xyM8gWNn2ivro/yfT+7iOMTXUvd555xCqs/TkZK/uoCPd9ibm73C/1GWSJh+ot4xBGOCCCcszjJHU+XOc8AWul9ndP01C8UMMCr1kY+Ie9/OOS3Qnz6cdKAjah7S9MhAzdo5bOFhzKTjHHgBCnnjdjPPoaN4Mxi5PCWTJXHtoO7EOnSMmAd0syxn8gj8fHP0rjK4px4ssaWyLypwpv5jT+2icf+jM/K6B/+1WFc03zN57EvYauBItPbDbyrsvLKaME+IYEyYHIzwCTkD8PBxXRVYPgyJUsbin7cGvkP6K2iXzk2MxtbjA5hLW78knlSAkvPUYby6ZrcivTiaaCz1G2Q7Z470LnakydzKR5DvVJVj5ZKDrkmgDR+28bOkF1FJZXL+7HN7rnIBEco8D8kehORxQGp3UBCN5DM0sGVdkA7yMjOAwyCVPVSPPkcEdQaAY0OwkgMkZYNACDBkncinO6M56qpAKtno23A2AkC2oAoAoAoAoAoAoBqeZUG5mCqOpJwB5dT8aAyc2u3F8TFYo0cXR7yRcAD/2CN+tYjOHOFGVPizigLfSezkMLCVt004GO/mO+TGMeE9EGPJAoPnk5JAz2sMGlczX07LuKLa2SNkDJIDtGGfeR1bKAZwPUgXeh6La2ytLHaRWpI8XCA4HTLKSB+dAVHaP2lWdoWRS1xKB7kI3DPAwX9xT54yTx05GdZSilqztSt6tV4hFv4HO9Z9oupXPCFLROD9345D543sMDy6AdOuDiolS9guGp6C07MV561Xur1ZnNRd7lt9zI87DoZWLBeADtX3VzgZwOcCok7uoz0Vt2esqXGO98TxFEqjCgD5CuEqkpcWWdKzo0v5cUj3WhIwGKZM4ChhxG57dX95Q3zFdI1Jx9lkWtZUK6xUgmWmmdpr607v7POTHH0gfDRsvUqM8r8MHjy44qbRvHnEjze0uzkN1zt9PcdT7NdrLLWoTDJGveDBktphuwc5BUkAOOM5HI8wM1YpprJ4xwcJOMibdaTd2rb7BxLHjm0nc7cD+plOTGck+Fty9ANoAoakqRbfUUHvRzxglT7lxbMTtJHmORjjKOB+JTyAzouqzwSi1vyrNgdzdAbEueu5SgG2KVRjw7vFkkdDQGpBoBaAKAKAKATNAU+t9oY4GWIAy3LgmOBCN74BOTk4ROMb2wP8KAp7bsu92/f6oschVj3NsrM0MQ5G5s4EshGPERgeQBzQF32g7QQWaBpm5JAVFG6RyTjwIPE3rx5AnyoDNXVjeag2blmsbIDJhWQCabkZEzqcRrgHhG6PycjgMlbc+0Sys4e40+LvhH4UCeCH1J7053Dk5IBJb55HKpWhT4sn2mzbi6/lx068vU5zrmsXN8c3cxdc5ESjZEv+qD4vm2TUCpet+yersuzVKniVd7z6ciEqgDAAA9BUOUm+J6enShTWIrAtanUWgEoAoAoAoBawYGLqQqNwPmOP4fE9P313pRUnhlXf1KlBd4uq0+3zG3O5xsYpPHhldeqHrwfjj8q7U5yo+bkQL22o7Q3qL0qRS16Z5HeewHaN7+z3OyLcx5SQAZAbna+wEHawwccZ5x61aRmpRyjwVxRnQqSpy4o9zIbpRNDsW/tWMZ3Ahd2AXjbByYpFIIPONyN1XFZRyLrUNNW7tmhuY/DKm10znHyIHUHkH1ANZBA7I6tvWW2kYtcWjCKUt1cFcxydBw6YPTruHOMkDRUAUAUAjGgMnrXaV3uDZWID3GMyynmO0U9Gf+m5Huxg845wKAl6F2dt7ASyl2aR/FPcTvl2CjHiY4CoAOgwB9KAi2OtXl5se2iWC2bnvrgEySDy2QqQVU+TOw4524xkCg127sdIczMWu9SkU7O8bdIfkQNkEfiJ4C8E4BxWHJRWWdKNKdWShBZbOe9pe0N1qAAumURg5EMYITPPvHq5x6nHwquq3rziB7Kw7NU0t+41fRcCtUYAA4A8qgOTfE9XTowpxUYLCFrB0wFAFAFYCYVkxkKGciUMhQC0MHmQgDJGcc9M1vDLeCPcbsabk1nGpWRN3YaaTwjnav4jn1+PAwPIVMk+8/hx1955u3fhXK8r+VPOI83nr9jTezfWpbS+ikJAiumWKZOeM+GI8D3gx/6R6ZyJNCcc92uRTbWs6sqfjJ6bz1XTodg1QPDqllImNtyssE3PUpG1xEceZG2UZ9HqUefNYRQGVuIxDq8bBv+FWrqVJ4zA6MpHqSJW+QX4mgNXQBQBQGc7XaxNGEgtFD3c+RHuB2RqMb5XIGAq5GAfeJAGelAWGkaYltFtXk9ZJGxvkbqXdgBlj1z/gKApZJE1MqNpewTDl24S4dT4QAeWiQjeWI2sQuMgGgMh239pLP9zpzjaR47kc7SGxtjDDk4HvdMEYqPWuY09OZbbO2PWvGpLSPU50qcliSznlnYlmY+pY8n61VVKsqjy2fQLLZ9G0iowXz5nuuSJ4UMhQxkBWUmzWUkllhp6NcSiG3RppT+BMHHXqxO1Rx1JFSIWtSRS3m3rWgtHvPojVaV7MdRnwZWitF9D97J5+SnZ5D8XQ+oxU6FnCPHU8zc9pbmppTSivVk5vYxcDkakCfIG3wCevP3hwPpXXw9Phgr47YvU894zH6rpN1ZMqXkXdlyQjqQ0cmOuCOh+BwfhUCvaOPmjwPV7K7QQrtU6+kvoyORUI9OnkShjeSFpgzki3F8Fyq+KTyUdfr6Cu8KEnq9EVV3tSlTzTp+afRfcZsrN875iGbyXyX5eWa3qVUluU9ERbLZ9WpLv7t70uS5IfvbV59tvEN0szKiKPmCTx+EAZJ8gK2soNzzyOXaO5hC17vOr5H0P2pjJNowByl3Gdw/CG3RnnyBDbT67sedWx8+E7d3zW9obhC33EkUjbcnMfeqsmQOqiNnP0B8qAjdrp+7utLJGc3bLx/p2syD6ZOaAnadqX8uurZmJYLHMgxgKjL3ZXOecOjN5frB1xQF5QDN3crGjO5CoqlmJ8gBkmgMp2DRrgzalICDdhO6Q4JigTcIxkZ8T5MjYPVgPKgGNTv5NRnksrYlbeJwt5OMjdxkwRY53HgMwI2gn1GQMB7Re1C3ROnWgCWcBCyMnuylcYRNvAjUj6keWOY9xX7te8udjbKd7UzL2V9TLqABgDA9BVNKTbyz6RSpRpxUYLCQtYOglDIEgDJ8q23W3hHKpUUI70nhEzRNIub0gWsDOpz962UiGPLeRyc8YA6/I1Mp2beszzV52mpQ8tFbz+htbL2Ron3t/ekxqAWSP7qMdcguTkrnHPhPX6T4UYR4I8nc7Vurh+eWnRGk07U1TEGk2O6McGYjubcYXg7ypeY9BlQc9c+ddSvwWVv2dnlJa9u5HzjEVsWt40IHqjd6xznq+PgOAAEtuzUtqd1tdzyAklorlzMrDIOFYkPGeMBssBkkqaAdvLaDVbEq6sI5VOQQBJE445BztlRuCPIg0C0Pny7JtZZredstA5QyYOHweDx0OMcVXV7XMvKe32Vt1RoYr50/N1GRqyEeFZGz0AQ8/U8Vx8I/wAzRYPbtGUf4cJN8vKxD30o/qR+bH/u0/hUv+5mr8der+lH1k/2JNrarGMKOvUnqfma4VKsp8Sxs7ClbLyrXm+b+I8is7LHEjSysQFjQZJ5AyfRefePArpRoSqHDaO1qVlHXWXQ677OuwItP5TchWvHGABysC9NqHzYjhm+g4yTbQgoLdifObu7qXNR1J8ehe6xqqvdQ2UeGkLLNLg/qY42EoLfF3CIB18RboK6EZDHtVnZNKu9ib3dViVR1JlkWHjHU+PgUBM1/TzNc2J25WGZ5WJBwMQvGvOMBt7oQCRnDEdKAqNJnEmvXu0H7q0gjc44DFmlAz8VbP0PpQGjkvGN0sKdFjMkp9MnbGvT8R3nqD938TQEDtzbGa1Nsr7WuXSHjqVZwZccHkQiQ5xxjNAN9po5mWKztG7kyAhpVH6iFMA7fIO2Qi5x1Yj3aGGUXbK/h0fT1tbT7uWXMcIBBbJ9+VieSQMnd/SKj5azkoxbO9tRderGmuLOQ28KooVRgCqKpUc3ln1W1tadtTUKawhytGSgoGeJpNqk9fQeZPkB6knjFdKcHOW6iHeXULai6s+R1DsT7P4Ut1udRCvIy94Y3P3UC8MMg8FgBks3A5HxN1SpQgtD5pebRuLp5qPTpyNDbyz6gim2Z7OzxlJAoWabDYGxGGI4SoyCy5bIIAA56EEkt2bsokBum7/YXbvLyTvMbvE3v+BRgDgAABQfjQFc+v3t6+ywh7iDkG8uEI/uoG2s2DxlsCgLjSIEQ5e8a4kLEgtIgxnjCxx7Vxg+YJoCB2lv5LW+sXWQ9zcSG3lib3clWdJFJPhYEYIx4gfXBoAtoPs2rSYyI72Hfj8PfREKx5PDNGy5wBnbk5xmgML7RuxF4t3JdWkffwy+J4lPjRsAEgHlg3XAyc5GMYrhWoKoi12dtadn5Wt6PQxBjlUlWtrlSDggwPx+QxUF2dQ9VT7SWWNU18h63srmXiGzuZDwP1TKBnpktgAdefhSNjPOrMVu09rFZgnL6Gt0T2X3kxDXUiW0eQSieOUjOSN3uKfiN1SoWlOOr1KK87R3NXSn5F9Tpmh9mLOwBaKNEbG1pWOXIz5u3PJPy6DyFSsJLQoJTlKW9J5Y1qGsTyyGCxjBIHjuZP1EeQfc85nHHhXwjOCw6Vk1JvZ/QI7RCF8Ur4M0zcvM3OWZvqcDoBwBQFFqFwuoXsdvEwe3tHEt0wGQZQMwxq2eSDl2wDjaoyCTQGnl1BUhklYMFQOSDjJCFhkc4w2MjnoRQGU9k2nyCCW9nXE19IZmHUqnIjXPoFJI/wCN9ABf6Ewee7k8P60RAhcNiOMcMfPDtJjywficgVOogz61bLltlpA8xA4BebMC7vJsIJMYwQc84JFATtBZnvL+UnKB44Ix5Yjj3seT73eSup6e6vzIHIvaHqD3GpzlvcgxDEPkAzk8+bng+gHnVfe1OEUex7L2Se9cSXuX3KGq3J7QShkKGGEDYntSeALqHOeOO9HWpllpVPN9pWnZZ96O7dt9MSZEaeRvs0TbpLddv8pfcgiQliBjfxsJAYsuegq2PnwX3aN7K1E14gM0khWOCDLksSdkaHALttAy2OpbHGBQEOx0NpT9u1VE71MmOHO+K1UegxhpDjJc5PTGMUBPv7Ce8fbL91ZgglAT3tyMZw/Tuo93VRlmHB28qQJt12YtHgEHcRrGvMYRQpjbqGQgeBwTncOc0BnNatRfWceXVp7K6jMhbC7WikXvC3JAzFl+vmKAve2egG8t9kcphmRxJDKByjrnB9cEEg48j59CBXWPaea3jjTUoJEmyFaSGN5YX6eINGDs9CrAcg4yMUBOt+3OnMoYX1rgjPimRT9VYgj5EUB5k7cafuCrdxSMQTiEmU4GMk90Gx1HXFAD67NNFus7WQswO1rkGBF6YLBvvCOc+FcEA8jjIHqx7NFmEl5O904IZVYBYUI80iHBPAILlyMZBBJJAka52ktrPb3z4dyFSNQWkfJA8Ea5Zuo6CgKObTL3USwuj9lszj7mJj38wPOJZP5sDgFE5OWBOMZAvW0YQWv2eyVbfjarKo+7zwXwfefHTOcnGeMmgIeq9mg9nFZxEJCpiVwc+KFCCyZHXcAAemQT60BpAtAZnsAh+zyuzFjJdXLHPli4eID8kFAWltpZW7nuN2RLHCm3HTu2lOc+ee8/6PxoCv0a5RLa4nTxDvrmRuo3FJnQ9enCY/fRGGcAt52kUSP775dvizHcTjyySTVJcPeqM+pbIpqFlTWMafVnuuBahQwKKJZZrN6FVfputW6cDI5Jxhs9T59RU6m8VzzF5CVXZTb5a9eDO86/qPfXeiwuoKXDSTuM8Zit+9QfEB2DfNBVoeDJGoRE63aFgSq2kxTIyA/eRqxXyDbWwSOcN6GgNlQBQCGgKiXs/H37TplHkAWXGCkyjgCRCMNgcbuGxxnHFAQoJjYMqSyFrVyFikf3oWLHEbt5ochUbGRjaxOQaA0gbNAMTWsbY3IrYIYZUHBHQjI4I9aArtV7R2dmN088UXkAWG48gHCjxHGRnA4zzQFVa9qri5/4LYTbefvbo9xGehUgYaRlOTztHSgNHZF0jHfujMB4mVCi/kzNj6mgM9eX0clwHtbJbmdfD9pKqkcfhbA78gs3VgRGGxkg4zyBPbSZ5lAuLhl9UtvugRk8bzmTpgZVk6Z4zgAWljZrEgRM7Rn3mLEknJJZiSSSSSSaAk0AUBjvZPC8emQpKcyK86uSc5YXUwY58+c80Br0bIyOlAcp/TKnsvcXBUgSi4wByVM15Ii88cAuMn0BoEc3RcAD0AFUE35mz69bU+7pRj0QtaEgWsGBi8OFJwSB1AOM/XyFdqCzMrtpzUKDk1lIrJpvuJWYjDDC44XoRhR1PxNTtzNWOOR5x12rGtKo9JLEenwX7neNNsg+iWMuD3lvDDOhGNwKKGYKSQPGm5OTjxVPPHGh112eGO5tsyNERKir1ljIw6geZaMkqDxuCdMZAFzaXSyorowZGUMrDoQRkEfDFAPUAUAUBT9prJ5Ivu445WU/qpf1cqHwujcHqpJGQRuVc8ZoCgnexVAkiXdnls92nfxc4BODbsYyMMM7CRnjqKAbENgYnYfb7mM4BQm9mB8QPCtkZBwfhQDh7qJzLb6I5lHKyCK1jLZBGdxkEi5BI5XPJBFAOra6rcOTLNDZw9AkC97MR05kcbFIwCCqnhiD0FAW9l2ZhWMpJ3lyG977S5mDH12P4F+SqBzwBQFyEAoBQKAWgCgCgMz2PkEVi7vkBZrtzxzt+1zNnHy5oC40J91vC2AC0asQOgLKGOPhkmgOPRRFuxmFBJwTgDPAvyxPyABJPkAaAx6NkAjzAP7s1QSW62j69Qqd5TjNc0LWmTsngQ8VslngjnOpGOreEVtxcxyNhQZT/RB8P18v8alQhOCy/Kvqefurq1uau5TTqPovZ+LHEsS7BpsHHuoB4V/j5UddRWIep0hsudWSqXWqXCK4L9zu/slG7SLYNllIlAD5OU7+QKOeq7MADpjFWqPntTd3nu8Bz2TSn9HJEzbzbySwb/JxHIwUgeQ27R59KyamU7AazMmgQ3IJb7G7l1LE95CGO5eoGVRsqDxmNBQHXFFALQBQBQBQBQBQBQCE0ABqAWgCgCgCgGbqBXRkYZVlKsPgRg/uoCr7Fzs9jbF9u8RhHCnIV0+7dep5VlIPPUGgM/pWjr+jr3TlBHdtcRhV4O2UtPHtzkYKyKPPofiADOE2FtmNcSyDA5XK+E5wRyuRz5VVVpyU3mKPf7Mt41beHd15LTgnHT6EkWh/rZD9V/yWuHfr9K/38yyWz586836fsDWCH3gW/wCMSf8AE08RPloFsi3f8xb3xbHBsQfhUfQCtcVJvqd14a1jpiKXwLvsn2Wm1KXaoeK2XBlmKlSQeQsW4YZj5nooOfQGfQtceafoeU2t2h3l3Vs/i/2O23csVhaFY9qiKPbEnLEnG2NQM7nJbCgDJJIA5qeeSIvY/SXsdNgt0RO9SLlWYhTI2XbLAEgbyeQDjyFAUFxoJstHi0yMNJLODBuAyqmQs8rnphEUuRnrhR5k0B0MGgFoAoAoAoCNLeovDOinIGCwHJPA58zkY+dAPg0AuaIEHU9PMwIWaaE4GGiZQRzno6svPTkHigIHZS5mImhuHDy28ndlwm3epRJEYjJG4qwzjjOeBQF9QBQBQBQCE0BjNBlNley2Ume6uHeezbkjJBknjJxgMG3OB5hieDxQFlq1lcLdRXFqIyGHd3KMdrSR7soytjhoyznaeCGI64oDkvt8itIJou6j23khMkjo+3wjgFlHBZjnB4PhOc5rDSfFG9OpOm8xbQdj/Zte3dsk73CQ94NyI0W9ip6E4YBc+Q54x8q4eFp9C2p7evoL28/E0dx7KYYk7y4vpgijx7ERevHB2sepHkT5VlW1JcjnU25fT/Pj4DOkJoUEisttcyS5UqZra4kbOOCAykZOc8DrgjoK7JJcEVs6kqjzN5N22o3VwuLSIwjkd7dRsuOONkGRI3OR4+7AxkbxgHJoetI7JQwy/aH+/uiSTcS4LjPGE8o1A8ICgccc8kgcauO3+o3LvLFdNDEzN3SLGnCBiF3Z3eLHXmola63JbqR6LZ2wHd2/fSljovgPdmfazewxh7rbcRBtr+ELKo3YJUjCsefdIHQcjmu3fR39wr3s2p4V3CfB4aO4WmpR3CM1tNFJwcMjCRQ3x2nkZ6jIrqVmSqt9cmguIre9EeZyVhmhDCNnUFijq5PdMRgKNz79rdPdoZNMDQBQGe7c6hLBat9n/XyskMJIJAeRwm44B4UEt0Pu0BVwnTdHAaeWNbiQFnlfBmmPVjwN20noB4RwBQLXRETUPazp620k8cpdlB2RsjoZWGOFyvTJGT5UBzGHt5qk0sxe6aMBuFiVNoPUgb1ZsD4nzqHXunBJx5notmbCjcVKkaza3McDb+yXtPd3F1cwXU3eqsayIWChh4tpHhAGPp6V3o1e8jkrdp2Xg7h0lw5ZOgWWnut7czHHdyRQIozzuRpy2R5cOv8AsK6leW9AFAFAFAQ9YMohkMABlC5QE4DEchScHAbpn40BXzQxajaoUkkjDFXR48LLE6NkjxBtjggxspHm6nzoCum1LUbfIe0S8GRse3cRNjHPeRynCnPmrEH0HSgPnb2janJc6nPJcI0RDKhiJBMaqoG0clc9TwcZYnzoDpkPt3t40CR2cuFUKoMi4wBgZOM+VAb+wuNUnCSEWVuhAIH3k7MCSc5DRKoxggeLOecYxQFjNpc8m4NeSJnGO4jjTbjHTvFkJyRzk+ZoCug7Cxbmae5vboMc7Jrg92DgjiOMIvn6cYGMUBZaj2hhTvo1mhNxHGzdz3il8hC/KBt2MYPyNAfNWg/qI/kf+sap7r+az6T2f/8AwR+ZG7kvbzKvXe37mzXZySrxb6FXCjKrsytGPHel/cvLsQQXscunTlM20T7oXBCSFSjqR9MlHzyx9RUq5qumk0UOx7CneTlCeVhcjsvYtzqulWctwzCTcH3oQG3xTMu4HGBv2kMMdGYfGpBUG1AoBaAh6lpyz93uLDu5FlXbjkrnAOQeOaA4n7W4wdXyedtsmM+WXkziol5NxisHoezlCFS4lvLOhnv09HHos+mGKUztLmNggKhe9ilyW4IyFIwoPTnArtCrGUM5K252fWpV3SUH7tORVaUTmXPXfz+yKrbrGI46HtNibzlX3+O99jceyUf77j/4WT/tI6l2PsFH2pS8TF+47tUw8wFAFAFAFAIRQFDd6CySGezYRSnJeM/qJySMtIq8iT0lXxdN28ALQC2eo3Qz9pto4kUMXlScOgAycgFAx4x1A8/hkD5a7d6glzqF1NEco8rFT6jpn5HGR8KAse3t1pjLbR6YjgIjd7I4O5y20gHPUrhuQMeLA4oD6G9lTSnSbPvgQ/d4567A7CP/AOntNAW2p6fPKSFuTDHn+bjXvOnTfIXXrz7nTj40Azp/ZpIs7pbifcPF387yK3UHMZPd4OegUDpgDAoB6MWsTi1VYUaRXYRKqjcufGdoGMEtznrz8acgfNWkRMkYjcFXjZkYHyYMQR9Kp7tPvWfRez1ROxjnk2hmxl2GYDLYkPAIyMgHzPzrrVpue6/cRbO7jauvHj5uA9ZFskiJEB88jcfyH+Nc6iSWHJskWU5SqZhSjFPi8rP0Nd2V9oVxp1slqlmkyRl9r97t4aRpMEFTyCxGfTFToXMJLOTy1xsK7hNqMcrlgtv/ADz3X/q5f+cf/hW3iaXU4fg16/yMdHthuf7BH/zj/wDXWvi6XUkR7PXzXsr1I2oe1S/fiKK2hGMEsXlbPqPcUfIg1o72nyRJp9l7pvzNL6mMvZZZpHmmleSZ+rt0AzkKq9FQc4UdKiVbl1HqtD0VlsWNpFunN7z5kNZZFz3gQr/SU4x8weKxuQnpBvJt4m5t3m5UXH9S++TxYOB3jk4VnJBPAPAHGflW1dN7sVxSNNm1IQdatN4jKWjemfgbb2SuDq+B1FrJn6vHUmyT3Dz/AGnnGVzFJ8EdwjvEaR4gwLoqsw9A5YKfrsb8qmnmh+gCgCgCgCgCgObe3rV3g0zYpI7+RYyQceHBdh8iF2n1BI86Aj9kex1gdEgW6EYWWPv3lYhGRmGdwc9NqkLnpxyKAg9nPYpYb0mNy11FjIVdoR89MshOV88A8+uOoHXYowoCqAABgADAAHAAHkKA9UAUBg9fiR9ZspRx9jt55ZyOcI692inByD+sbpzjz8gOKRyCYvNgqJJpJVXPQM5YA+uKqrqbVV46Hvth2m9ZRcs8W0Ntp0O7lFLNk89T61yVerjjwJr2VY7+ZRWZZZ5bSYjyAV4/CxFZV1UXHUxPYNpJ5jmPwZ4XSMDCzTD/AFv/AArZXeeMUcFsBRXkrTXz/wAHpLBwP17/AFAP+NJV6b/Ijansu7gsK4l9ByO1cfzzH5qtaurT/Sdo2N4v+ob+SGX01yc/aJPpxW6uYL8qI09jXE5bzuJHn9Fv/aJfz/8AGnio/pRr+B18/wA+XqOppa5G93k+DtkflWruZP2Vgkw2NSUl3s5T90np6YJcbKQQCDjggY4+lcWprVlhTnQqRcI4aXLoaz2VKq6qrkgF4XjHxbKuB+yrH6VOsqnGB5btPZ+zcL4P7HStQcW+q28hXw3cTW5fOArpmaMNk/iG9RgZyAPOrA8easUAtAFAFAFAFAcl/wB0UUNhCDIquJtyofecBSrYHou4En4j1oDlHYbs+mpGRLm9EKwxlo1Y7mbgse7QnlVVMsF56fQDUf7ne/kF9LCG+7eEuy/6SsoU/DhmH/8AKA7lYXhN1cwksdixSDIG1Q6um1SBk8xljnPv9fIAW9AU/arW1srd5ypcrgJGM7pXY7URQATksR0B8z5UBge0zSabpE0jsp1G9KrLIcZZ28OByPDFFlVA4GM45NYbwsm0IucklzOWSR7Qka+XP0XnH1OKqIvMnOR9IrU3CnTt6fLX5Ll8xbO3PhZyS+3keQJ5OP3flWtWqnmMeBtYWM01WrPM8ejfH7Emo5cRSSFNFFs0lVhH2mkNS3KL7zqPmwFdFSm+CZHqX9rT9qol80C3CkAjJB6EKSPzArdW1XoRHtyxz7Y0moRHpIn5j/OsOhVXI7U9rWdThUXzeCSpB6EVzakuJMhWpz9iSYY86Jsy0s5fEYktVyCBt9cD3h5g/wCOa6RrPnqV9XZtOUt6n5XzxzR5spZFyA5SWJg0cg4PqrZ+mD9fWu28oTjUiVzt6lzQqWlbVx4Pr0O7dlLxdX0yF5wQ/wCMrw0c0bYDr1w2QGHlg4ORkVa5PASi4tp8i+0G8d4ysqsssbFG3Y8ePdkG3ja64b4EkeVZMFpQBQBQBQBQHz9PnXO0Xcyg/ZrcupQnokfhbgHq8mM45wR6UBpNT9htnJKzQ3EsQJJMeFcLz0GcEKOmDn50BrvZ92Hh0qJ1QmSSQ5kkIxuAztAXkAAH6kk+gAF1ommtF3ryNukmk7x8ZwvhVFUZPRVUDPGeTjmgLWgG5YFYqWAJU5XI6HBGR6HBIz8TQHCPbBqq3WpRwKPDZg7zxgvIqPgYJ4ACjnHIYVGuam7D4lxsK0de6i+UdWZyqdvkfSXBZ3lxGLq7WPG48noByT8hXWlQlU4EG92jQtI5qv4LmaOx7E3c+wsUt425bcSZgMZ4QDaD8C2an07OK9o8re9pq0/LQW6uvM0WnezWyTmXvLhiOsr/AAHQLgdfmR61MUVHkecnXqVXmcm/meYtUtYlk+yx2ESRllYTSrE7lCUO2KNJJGIIPvgE5GAc1lnFl/2U1SS5tklkga3Jz92fQHgjIBwR6imWOB4u54GnFmLYzu6FmVUQqqdBvMjKviPAHJ48qaGEsGV1LQNPeeeARPZywR95JMhQRxbsEbgshXJGfDjpnoaxOKlxR2o3FSjLehJpnjsj7OJby1NzJO0TyFWgyox3YByXjDHG8kHhsjaPXFcfDU8buCw/GrzvVU3/AJcjL3Vu8UssMmN8TlGKElCRjO0kAkfMCquvS7qWEz3Oytou9pb7jjHp8jxXDLLTTJsfZLrot7x7WRsJdYaL0Eqg7hny3rj1yVHmebi0qb1PHQ+edobR0bnfXCX9ztaipRQHqgCgCgAmgPIYUB8m9pppYNVuxbvJbs8zoSZQpwz5O5xtAQnxc9BjJOCaAs7qO47P6rEzzd42EklZCx7yNuHUhiNx4bGT1Cng8AD6hoAoAoCFql+lvFJNIcJGhZj8AM/nQ1zyPmw3ZuJJblwA87mRgPw56DOBnA4qou6m/PHQ+j9nrJUbZTfGWp4uZti5wSeAFAyWJOAABySa4UqbqS3UWV/eQs6LqS+RsrPRF0y3F5MqvdsyLvdSY7beQhOAQQqqTuPUnjjOavIQUFhHzC6uqlzUdSo9WXPaW+jZVWw1JpruXAiiiaAxjnJeT7piqKuTgnJwByTmtiOaK+vo4I+8nkRFHBZjtGfhk+fOBk0Bl45Gup1ltNI71iw/lVwiwj3eHDMpkIAAwcfvoC4uLTWUbP2eylQ5wkc7q49CXkQKR16L6UBl9Z1K2kkiXVbOazm2gpKTwvOeJYzkcjzHHPTNAX912StZLOS2jXu45QCzpgu+GWQMXbO8kgck8j0oB+S31B40ge9SOMAqWt4e7mYDAABLFUwPNFFZGMnKri37maa3JJML7cnqwPiVj6kg5J8+vnVPeQcZ56n0Ts5dqtb93zhoeaiHoRm6D4DRNtljYPGw6hgcjrUi2q7kyn2xY+KtmlxWqPpPs5qyXVtDOjBhIgbK9AejD4YYEYPTFXR8yLKgCgCgKXtpqotLG5nYkbImwQcHcfCuD5EsQB8aAru0Op/ovSml2gtBCigL0LnbEDz+HewJPpmgPnbRuxV/qMMt3Eplw+1izfeSsepUt72M8knz88HAF5oXsy1Ca4Rr2MxwRbWkeeTP3akFkG1ifdzxwOvIoD6TtrhZFVlIKsAykeYIyD+VAO0BHW7Uu0YZS6hSyg8qGLBSR8drY+RoDlftu1cuYLGNxtbMtyo67VKmIE9MFgxx18Cnjz41qvdwyWWyrJ3dwo8uZzwCqRvOp9QjFQWFwLnsDaibUDuVWWCPfg+TsQFOPMgZ+Wc1a2dNKO8eE7T3bnXVLOiX1Z1hkBGCMg9Qeh+lTMnmPeeY4FU+FVU/AAUBn+xMkcl9eC+wLgS/yaKUgqsWzbvgDcbnAO8rzwM45yB05eaAh6nq8NvGZJpUjQEDcxAGScAfOgOf9o559UlWJA8WnrzIzDa9yckbVUncIiPMgZyfgaAv0QKAFAAAwABgAAcADyFAYi60qcm5ia2aWeVybe+aXAt0JyNoB3RFOQVQePgHg0HHQx2vxgajeBWZ1HcpuYlmJSBVOSeSc9ar9oNaI9l2Si/4suWn3I9Vp7QWiNXwNv7HNcMNxJZOT3c2ZIMnhXA3SIPmPHj4N61cW1Xfh7z5rtywdtcOSXllw+52YVKKUWgCgMx7TNLN1pd3EM5Me5QCBlkIlA54wSoFAU3tduBLoNxIBjesDAemZ4j/AJ0BhfZj7SrLTtPSCcytJ3kjERpnaCRjJJA5+GehzigNz2Y9rFjfTR26rKkknAEiDbnGdu4MeSM445+tAW3YKAW4urNSTHazlYsnJCPGlwF9fD3hXknpQFl2h1ruDFGgD3E7bIY89cDcztyPAi+I/QDkigI15cxaZZyzychQZJWHvSyHA6sepbCqCcAbVGABWBg4FLdSXE011LxJO24jOQqgYVc+eFwPpVTd1d+W6uR9D7P7PdtR7yXGQtRD0LJfYPURa6niRsJcptDHGAwwVBJ6dCo+JWrm0mpU8HzbtBaypXbcuEtUa68t5nll+1217Pl/uxbXCxwqgJC4AZW3ke8Wz8MCpCeSjRpOzmltbw7GlkkyxI7w7jGpOQgbkkKMDJJyQSODWTI9q+jQXShLiJJFByAw908dD1Gcc4I4oDGpLpcWH727MW4orb7owZHkrjwEAeYOAKA0+j9mbO3O+C3iUnBDgbjjqMMSTjz4oCXLeublLeKEyMyGRmLKqooYLkk8nn0B+vkBGg1sG7e02hmjTc7xsXRCSMIzbRhz1xz0NAQe2va9NPVRtMk0me7jBx082PkuSB6ny6cG0llm0IOUlGPFnMIg2C0jF5GJZ2PVmPJNUdepvzbPqGybPwlvGnz5/E9VxLQWhgFmdGWSJtkqMHRh5MP8QehHoTXe3qd3LJVbWs1dUHT58j6D7IdoI7+2juI+NwwyHqjjhlOQOQfPHI586uj5jJNPD5F0TWTUWgPLUBlNd7MtPpUtiSCdjLEQW6JJuhyWJJICoGyeSD5UB839m7mGyuyL+z78L4WiYlWjYEHOOjdCNrcHNAWPYZVutbt2SERo0/ed1GTtjUAvgHrtAHy4xjHFAfTelackHeFQN0srSO2MFizcZ+S7V+lAQ9OgSW5muSCWQ9whOcBVwzlQeBmTKkjr3S8mgOZe1ztOZ7j7BGcwxYa59Gbh0Tp0U4Y88nA/Caj3NXcjpxZb7FsvE3Ccl5I8TErnnp8MfL+NU81jjxPo1FvXhjkLWpJIWr2PepgY3Dpn94+tSbat3cteBSbb2d4yjiHtLgbLsl2uve73SRteIvEuzaLiE480HvqcZDdTz5jFXCkpao+b1KUqcnGSw1yNfp/bKymA23CKTztkPdsPo+Pz6Vk0La+gSWN435V1KsAcZBGDyDkUBTx2F4Yvssl3EbXaI9qwKJGjHG0knYCV4JC+fAFALZ39hZRCJJ4URTtCmbcQemPeLeXSgKDU+0dldyL3dpc3UijbujSSPar9VZspwcdG45PxoCmvu0dxbqIIhb2f9GC3AmmB4PjOO7XnJO7nBPGRmtZSillnajRqVZqFNZZmbe3cuZp3MszHO5jnHXp+flwPKqyvc7+keB7rZGw42r7yrrL+xMqEekQlDYKAj3k2wbsAhRnk4PpxxzXejDf8pU7RuZW/8TCaXv1+Rr/Zh2nSzugjH7i7IG7J2pKBhGx/p5CE8dFz04nWk3rCXFHk9vW0Hu3VJeWfH4nXteiufDLbSAFOWhZQVmXIJGeGR8ZCkHGTyPMTTzZJ0HWoryFJ4G3I3TyII4IYeTA8EUBY0AUB8x9r7GH/AMo5Y7sgQPcKZDkgBXRWGSOnvDJ8uaA7VoujadocJHeJFvxukmcb5MYXrxkAkcAYG7PnQGh0vW7e6XdbzRygddjA45I5A5HIPX0oCt7W9oItNtjIRznZFGPxu2SBjjjqSfQGtW8am0ISnJQjxZ85XUmWKsVZmJlmLNt3ljk9Bxk88AcVATdRuo/kewnCFrGNpDGizPLxn3ZJGmvlPw+g2ggDHz6/Oo1xFKRebKqyqUcvGOSSaS9eJJqOXAtDA0YPGsilkkX3ZEJVl+RFd6VxKGiKq/2Tb3es1h9UWcvae8cbZ0tLlMYPfRcnByCccdRnjAqwV7BrU8pU7L3MZeRpojie3bJk0u1LE/zc0ka4xjhApA+mKeNpHN9mb3lj1PSTWYIP6Jg4PncyEfkUrPjaQ/4Zvv8At9f8EiHtFNHn7Pa2NuSQdyRkk4zjPT161q76muBvHsvdN4lJIh6je3Fzn7RcyyA/gB2JjnjauM9SOc1HnfSfslxbdmKFPWq3L6EeGFVGFAA9BUOU5S4s9DQtqVGO7TikOVqSBKAKGRazk0Il8ceLwDH4m5x8hjn86k0Vy1KbaNRJ763dFxlr6IjaYhkjkVxlCeDgjOeeAfQ810ryUJpx4kHZVCdzb1KVZeV8NMei5HbPZR2uFxH9ilyLi3QDJOe9jHhDgk5z0DD1PxwLGnUU0pI8bd2srWs6cuX9i0ls/sWprMh2w333cq4479VLRvz7u5QyHHVtnHORuRTZUAUBxb/dC9mmdIr6MD7od3N090sNh+OGJXz94dOTQHNuzNrLrF9FFd3eAqAGSVvFsXChU3cFzkYz1JJOT1AbsO903VVSFzI8NwI8xY+9G/aV548Q4weh+WaA6R7Y7131GGA47uCHvFHOS8jFCTzg4CcccZPrUS8m408dS/7O26q3W9L8qz8zCvZjcXGMnzKg+WOKgxrPG7g9bW2ZCVV1lLV8cpM9omz3pCR5btoA/ICtZNz4R/udKMY0MudbK6PdX9khTcoPxr+0K17mfQlePtks95H1Q0dSh/rE/OtvDVehF/GrL+ogGpRf1ifnTw1XoHtmyf8AzEe/tsf9MfnWO4qdDdbUteO+Mvq0QPvH9lj/AJVt4Wp/tnGW3bRPi/8ATL9gXVoj5n9hv4U8LU93qgtu2j0Tf+mX7Dn25fST+7f/ALta+Hn7vVHT8Xt+kv8ARL9jy+oqPwyH/wCW3+YFbK2b4tepxntqmvZhN/8Aq/2PUt0w6ROfyH+JordP8yM1Nq1I+zRkxv7VKekB/wBZ1H8a27mmvaka/iF7NZp0H82kIJbg/wA2ij/SYn/Cm5QX5maK52rJ6Uor4v8AYcjMx690P2jWrVD3nenPaUva3F6iFJ/6cf7J/jWd+j+lnJ0NpN/zI4+A0mmsDkyc/BEGPrtNbyuY4wokaGxakZOc6vol90x4Qv1WYn/jBSP3AVpvRfGH9ySqVWKUoXGf/JRx9Eix7M3klvf2k+BuEwiYAnDpIe6P5bs4PmPlUq1nFS3YlHt63qzoqtVSUovGVzR2P2vqy6ZJNGCXt5IpkGMjKTL7w/ogEk9OlTzyRtaAKAauIVdSrKGVhhlIyCDwQQeooDhntF9jpTvrqyZe7CtI0DZyuMsRHgHIx0U4+dAU3s77FPb3kVzqEZW1jXvUmUq8LMAHQl03AJjLbuBkAZycEB32h64l7qEzWrhlWOKPvQMg47x2K+o8W344yOOaiXTisOR6LYMK01UjR0b3dei1KBzGmVOXbzHLE/TyqF/ElqtEejqeDo5hLMpc1q39ASCMnHdY+JUYrMnUj+YzRo21WW66DXxHPsEX9Wn7Irk7io+ZNWybOLyqaHu6X+iv5CtHUk+ZKVpQ/QvRB3S/0R+QrG/LqPC0f0L0R6FN59TfuYfpXohc1jLMulDogpvBU4p5SCsHQKAKIBWTGM8RKZDQtYYSCmRgRlB4IzWU2jnUpKaw+BDnssncpXgABWXgc54x0qTCusYaKivsuXeqpSawksRfAcvpGWJmUkOo3KV6hlO4EH1B5+la0HiqsHTasHOxqKS1x9T6K7XQG50+4jiIJmhZUPODvXAPHlzn5VdHzIvaAKAKA8SxhgVYAqQQQehBGCD8KAxcHZO7tSY7C8EVsRgRzxmYwf8AJMXBIOc7WzggepoDknafT7iDUrsXMpnkIiYS7Fj71e7Kqdq+EYxs+ak1AvlndPWdl2137S5R+5mYZCIVaKRXldsyBY3+6znG53ATdnjAyPia7VKEHq+CK+02ncpunTS3pPjpn4a6FtbxFVwWLH1PX91VVSSlLRYR72zozp0lGcnJ9We65k0KAKAKAKAKAKAKAKAKAKAKAKAWsGDxNIFUkkAepOPh1rpTTclgjXVSEKUnNpL3jLMDESCCNh5Bzng+ZrdJqrr1IspxlZOSeVu8v86n0voI/k1v/wAjH/1BV4fLSwoAoAoAoCjtNWZ7+a2AXZDCju2RnfIzbV65HhQnp5j4UByf2tH/AH2I/wDdov8AtJKg33so9T2Wk1WnHql9zF4JIj8bRoxfDMdis2fdX3dxz1xXCdWTp4yXFHZtBXmYQ4auT4Z9yJVQmekSEoZCgCgCgCgCgCgCgCgCgCgCgCgFpyNWVGokO3JzjOAg3fHknwj54qxt1iPD1PIbWmqlRb8uH6dfXPlPNtKTaOehAf8AxP8AGsVIrxETa0rSeyKjXLePqiyAgt4xKyqI41DsT4RtUAnJ8vjVkeIJ9AFAFAFAYjsohGta0SCARZkZHUdw4yPUZBH0NAYz2zW2zUbeQA/fW7KSehMb5wPiA2T8xUS9jmnk9D2aqbt3u9UzFH4n5D/b/biqpLK0R71PDy3pyQtas7JhQyJQBQyFAFAFAFAFAFALQwFAFAFYGRufOPCSD8Bk/v4rrSSzlkK9dXu8U+L6Y++hAeFz/Nljj3pWBH7K5GfpUzvY41l8kUDsqzyo0m3+qUlj0T+x7FmRCIVwZJPAoGBudzgDnAHJx9K1g3UrqS4G9zCNjsuVKb8zX1Z372q2huNPe2X37iWGJD5A98jknpwFVj9MVaHgzYUAUAUAUBQXlgYrxbtNxDoIJkUFuAxaN8Z/CSwOAeHzwFOQKD2r9j5b+GGS35nt2ZkQkASBtoZck4B8KkE8cEcZyNZRUlhnWhWlRqKpHijil/FLCS9zBcQ7fBueNtik+YOME/n0qC7acViOqPVx23bVqiqVHKLxjql78DFvqcPA74kjPvDGc8+gFcp0an6SwttrWa3V3zbXVNZ+iJH6Qi/rE/aFcPD1ehZfjFkv+YhP0lF/WJ+0KeGq9B+NWP8AUQv6Ri/rE/aFPDVeg/GbH+oj0l7Gejqf9YVq6M1xR2p7RtaizGovUV7uMcl1/aFFSm+CM1NoWtNb0qi9Rv8ASMX9Yn7Qrbw1XocPxqx/qIP0jF/WJ+0KeGq9B+M2P9RDTa1ADjvB9Ax/eBWytKvQ4S7Q7PTxv/R/sJ+nIP6z/ot/Cs+Dq9PqjH/EWz/1/wDzL9jy2vQD8ZPyU/5gVsrOqc59pLFLyyb+T/Ys44pmAZbW6IIyCLeQgj1BxyKz4Oocl2ntOefQmRaFfMoZbC5KkZB2gZ+hII+tbqxnzZwfaq3T0hJ+hWa8tzZuEntJUJIALEbST0Adcqfoa28B7zjPtXH8lP1YzrH2q3XfLDEig4INxEzZ6Y2K+7I8xjjnNbxsY82R59q6ufLTR0jRvZXcTJG89ykQZVYrHGWfkZI3OQFI6Z2t58cVvCypxeXqRLjtJd1FiCUfh/k0/Z32V2drMs5MlxKpyjTNkIfUKoCk+YyDg8jnBEpJR4IoqlapVe9OWX7y5s9Nmmuhc3KhBCXS2iBDYDeFpXI43uowqj3VY55YgZOZo6AKAKAKAQigFFANXMCurI6hlYEMrDIII5BB6igPmPt1qUmm313Z2pRYVcMgaKNigdBIyqWThcuceYwOeuQZ3jsb2bto7K3xDGxZA7M6KzMzjexJI8yfkOg4AoC6/Q1v/Z4f7tf4UAfoa3/s8P8Adr/CgE/Qtt/Z4f7tf4UMcw/Qtv8A2eH+7X+FYTMi/oa3/s8P92v8KyBP0Nb/ANnh/u1/hWGBf0Lb/wBnh/u1/hRAftLRIwRGioD1CqFz+QrIJFAIBQBQETUtOiuIzHNGkkZxlHUMvHI4PoaArbPsdYROskdnbo6nKssSgjy4OKAvQKAWgC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0424" name="Picture 8" descr="http://dosyalar.hurriyet.com.tr/kishastaliklari/images/tele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14818"/>
            <a:ext cx="936104" cy="1176371"/>
          </a:xfrm>
          <a:prstGeom prst="rect">
            <a:avLst/>
          </a:prstGeom>
          <a:noFill/>
        </p:spPr>
      </p:pic>
      <p:sp>
        <p:nvSpPr>
          <p:cNvPr id="16" name="15 Dikdörtgen"/>
          <p:cNvSpPr/>
          <p:nvPr/>
        </p:nvSpPr>
        <p:spPr>
          <a:xfrm>
            <a:off x="2428860" y="4286256"/>
            <a:ext cx="5112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/>
              <a:t>0 362 431 24 00</a:t>
            </a:r>
          </a:p>
        </p:txBody>
      </p:sp>
      <p:pic>
        <p:nvPicPr>
          <p:cNvPr id="60426" name="Picture 10" descr="https://encrypted-tbn0.gstatic.com/images?q=tbn:ANd9GcTYW8LpOFV_CSTYc-E-374zfks77BsBN9KviMIYt11kBQqmL4D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000240"/>
            <a:ext cx="1440160" cy="1307949"/>
          </a:xfrm>
          <a:prstGeom prst="rect">
            <a:avLst/>
          </a:prstGeom>
          <a:noFill/>
        </p:spPr>
      </p:pic>
      <p:sp>
        <p:nvSpPr>
          <p:cNvPr id="24" name="23 Dikdörtgen"/>
          <p:cNvSpPr/>
          <p:nvPr/>
        </p:nvSpPr>
        <p:spPr>
          <a:xfrm>
            <a:off x="2714612" y="2143116"/>
            <a:ext cx="42262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5400" b="1" dirty="0" err="1" smtClean="0">
                <a:hlinkClick r:id="rId4"/>
              </a:rPr>
              <a:t>td</a:t>
            </a:r>
            <a:r>
              <a:rPr lang="tr-TR" sz="5400" b="1" dirty="0" smtClean="0">
                <a:hlinkClick r:id="rId4"/>
              </a:rPr>
              <a:t>@oka.</a:t>
            </a:r>
            <a:r>
              <a:rPr lang="tr-TR" sz="5400" b="1" dirty="0" err="1" smtClean="0">
                <a:hlinkClick r:id="rId4"/>
              </a:rPr>
              <a:t>org.tr</a:t>
            </a:r>
            <a:endParaRPr lang="tr-TR" sz="5400" b="1" dirty="0" smtClean="0"/>
          </a:p>
        </p:txBody>
      </p:sp>
      <p:cxnSp>
        <p:nvCxnSpPr>
          <p:cNvPr id="18" name="17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Dikdörtgen"/>
          <p:cNvSpPr/>
          <p:nvPr/>
        </p:nvSpPr>
        <p:spPr>
          <a:xfrm>
            <a:off x="1259632" y="260649"/>
            <a:ext cx="1008112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İLETİŞİM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27" name="26 Resim" descr="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okadc\documen$\gyalcin\Desktop\Untitled-1.jpg"/>
          <p:cNvPicPr>
            <a:picLocks noChangeAspect="1" noChangeArrowheads="1"/>
          </p:cNvPicPr>
          <p:nvPr/>
        </p:nvPicPr>
        <p:blipFill>
          <a:blip r:embed="rId2" cstate="email"/>
          <a:srcRect t="19298"/>
          <a:stretch>
            <a:fillRect/>
          </a:stretch>
        </p:blipFill>
        <p:spPr bwMode="auto">
          <a:xfrm>
            <a:off x="0" y="0"/>
            <a:ext cx="9144000" cy="5606874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539552" y="4143380"/>
            <a:ext cx="835292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 smtClean="0">
                <a:solidFill>
                  <a:schemeClr val="tx2">
                    <a:lumMod val="75000"/>
                  </a:schemeClr>
                </a:solidFill>
              </a:rPr>
              <a:t>Teşekkürler</a:t>
            </a:r>
          </a:p>
          <a:p>
            <a:pPr algn="ctr"/>
            <a:r>
              <a:rPr lang="tr-TR" sz="3600" b="1" dirty="0" smtClean="0">
                <a:solidFill>
                  <a:schemeClr val="tx2">
                    <a:lumMod val="75000"/>
                  </a:schemeClr>
                </a:solidFill>
              </a:rPr>
              <a:t>Program Yönetim Birimi</a:t>
            </a:r>
          </a:p>
          <a:p>
            <a:pPr algn="ctr"/>
            <a:r>
              <a:rPr lang="tr-TR" sz="3600" b="1" smtClean="0">
                <a:solidFill>
                  <a:schemeClr val="tx2">
                    <a:lumMod val="75000"/>
                  </a:schemeClr>
                </a:solidFill>
              </a:rPr>
              <a:t>ORTA </a:t>
            </a:r>
            <a:r>
              <a:rPr lang="tr-TR" sz="3600" b="1" dirty="0" smtClean="0">
                <a:solidFill>
                  <a:schemeClr val="tx2">
                    <a:lumMod val="75000"/>
                  </a:schemeClr>
                </a:solidFill>
              </a:rPr>
              <a:t>KARADENİZ KALKINMA AJANSI</a:t>
            </a:r>
          </a:p>
          <a:p>
            <a:pPr algn="ctr"/>
            <a:endParaRPr lang="tr-TR" sz="2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0"/>
          <p:cNvSpPr>
            <a:spLocks noChangeArrowheads="1"/>
          </p:cNvSpPr>
          <p:nvPr/>
        </p:nvSpPr>
        <p:spPr bwMode="auto">
          <a:xfrm>
            <a:off x="0" y="5876925"/>
            <a:ext cx="74945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352425">
              <a:spcAft>
                <a:spcPct val="5000"/>
              </a:spcAft>
              <a:buFont typeface="Wingdings" pitchFamily="2" charset="2"/>
              <a:buChar char="Ø"/>
            </a:pPr>
            <a:endParaRPr lang="tr-TR" sz="1300" b="1">
              <a:solidFill>
                <a:srgbClr val="CC3300"/>
              </a:solidFill>
              <a:latin typeface="Calibri" pitchFamily="34" charset="0"/>
            </a:endParaRPr>
          </a:p>
        </p:txBody>
      </p:sp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Dikdörtgen"/>
          <p:cNvSpPr/>
          <p:nvPr/>
        </p:nvSpPr>
        <p:spPr>
          <a:xfrm>
            <a:off x="1259632" y="260648"/>
            <a:ext cx="504056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TEKNİK DESTEK (TD)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3" name="12 Çentikli Sağ Ok"/>
          <p:cNvSpPr/>
          <p:nvPr/>
        </p:nvSpPr>
        <p:spPr>
          <a:xfrm>
            <a:off x="323528" y="3459584"/>
            <a:ext cx="8712968" cy="1625600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15 Oval"/>
          <p:cNvSpPr/>
          <p:nvPr/>
        </p:nvSpPr>
        <p:spPr>
          <a:xfrm>
            <a:off x="2483768" y="4077072"/>
            <a:ext cx="432048" cy="43204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18" name="17 Oval"/>
          <p:cNvSpPr/>
          <p:nvPr/>
        </p:nvSpPr>
        <p:spPr>
          <a:xfrm>
            <a:off x="4283968" y="4077072"/>
            <a:ext cx="432048" cy="43204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sp>
      <p:sp>
        <p:nvSpPr>
          <p:cNvPr id="20" name="19 Oval"/>
          <p:cNvSpPr/>
          <p:nvPr/>
        </p:nvSpPr>
        <p:spPr>
          <a:xfrm>
            <a:off x="6012160" y="4077072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21" name="20 Oval"/>
          <p:cNvSpPr/>
          <p:nvPr/>
        </p:nvSpPr>
        <p:spPr>
          <a:xfrm>
            <a:off x="7812360" y="4077072"/>
            <a:ext cx="432048" cy="43204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sp>
      <p:sp>
        <p:nvSpPr>
          <p:cNvPr id="23" name="22 Metin kutusu"/>
          <p:cNvSpPr txBox="1"/>
          <p:nvPr/>
        </p:nvSpPr>
        <p:spPr>
          <a:xfrm>
            <a:off x="285720" y="2500306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AMAÇ &amp;</a:t>
            </a:r>
          </a:p>
          <a:p>
            <a:pPr algn="ctr"/>
            <a:r>
              <a:rPr lang="tr-TR" dirty="0" smtClean="0"/>
              <a:t>ÖNCELİKLİ PROJELER</a:t>
            </a:r>
            <a:endParaRPr lang="tr-TR" dirty="0"/>
          </a:p>
        </p:txBody>
      </p:sp>
      <p:sp>
        <p:nvSpPr>
          <p:cNvPr id="14" name="13 Oval"/>
          <p:cNvSpPr/>
          <p:nvPr/>
        </p:nvSpPr>
        <p:spPr>
          <a:xfrm>
            <a:off x="827584" y="4077072"/>
            <a:ext cx="432048" cy="43204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35" name="34 Metin kutusu"/>
          <p:cNvSpPr txBox="1"/>
          <p:nvPr/>
        </p:nvSpPr>
        <p:spPr>
          <a:xfrm>
            <a:off x="1857356" y="250030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PROGRAM BÜTÇESİ</a:t>
            </a:r>
            <a:endParaRPr lang="tr-TR" dirty="0"/>
          </a:p>
        </p:txBody>
      </p:sp>
      <p:sp>
        <p:nvSpPr>
          <p:cNvPr id="37" name="36 Metin kutusu"/>
          <p:cNvSpPr txBox="1"/>
          <p:nvPr/>
        </p:nvSpPr>
        <p:spPr>
          <a:xfrm>
            <a:off x="3500430" y="257174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KİMLER BAŞVURABİLİR</a:t>
            </a:r>
            <a:endParaRPr lang="tr-TR" dirty="0"/>
          </a:p>
        </p:txBody>
      </p:sp>
      <p:pic>
        <p:nvPicPr>
          <p:cNvPr id="39" name="38 Resim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sp>
        <p:nvSpPr>
          <p:cNvPr id="40" name="39 Metin kutusu"/>
          <p:cNvSpPr txBox="1"/>
          <p:nvPr/>
        </p:nvSpPr>
        <p:spPr>
          <a:xfrm>
            <a:off x="5357818" y="257174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ÖNEMLİ UYARILAR</a:t>
            </a:r>
            <a:endParaRPr lang="tr-TR" dirty="0"/>
          </a:p>
        </p:txBody>
      </p:sp>
      <p:sp>
        <p:nvSpPr>
          <p:cNvPr id="17" name="16 Metin kutusu"/>
          <p:cNvSpPr txBox="1"/>
          <p:nvPr/>
        </p:nvSpPr>
        <p:spPr>
          <a:xfrm>
            <a:off x="1691680" y="328498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SÜRE</a:t>
            </a:r>
            <a:endParaRPr lang="tr-TR" dirty="0"/>
          </a:p>
        </p:txBody>
      </p:sp>
      <p:sp>
        <p:nvSpPr>
          <p:cNvPr id="22" name="21 Metin kutusu"/>
          <p:cNvSpPr txBox="1"/>
          <p:nvPr/>
        </p:nvSpPr>
        <p:spPr>
          <a:xfrm>
            <a:off x="7236296" y="2564904"/>
            <a:ext cx="1907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BAŞVURU İŞLEMLERİ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 txBox="1">
            <a:spLocks/>
          </p:cNvSpPr>
          <p:nvPr/>
        </p:nvSpPr>
        <p:spPr>
          <a:xfrm>
            <a:off x="323528" y="1124744"/>
            <a:ext cx="8034686" cy="4090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en-GB" sz="2400" dirty="0" err="1" smtClean="0"/>
              <a:t>Programın</a:t>
            </a:r>
            <a:r>
              <a:rPr lang="en-GB" sz="2400" dirty="0" smtClean="0"/>
              <a:t> </a:t>
            </a:r>
            <a:r>
              <a:rPr lang="en-GB" sz="2400" dirty="0" err="1" smtClean="0"/>
              <a:t>genel</a:t>
            </a:r>
            <a:r>
              <a:rPr lang="en-GB" sz="2400" dirty="0" smtClean="0"/>
              <a:t> </a:t>
            </a:r>
            <a:r>
              <a:rPr lang="en-GB" sz="2400" dirty="0" err="1" smtClean="0"/>
              <a:t>amacı</a:t>
            </a:r>
            <a:r>
              <a:rPr lang="en-GB" sz="2400" dirty="0" smtClean="0"/>
              <a:t>, </a:t>
            </a:r>
            <a:r>
              <a:rPr lang="tr-TR" sz="2400" dirty="0" smtClean="0"/>
              <a:t>bölgedeki yerel aktörlerin bölgesel kalkınma açısından önem arz eden, çeşitli plan veya programlarda önceliklendirilen, ancak </a:t>
            </a:r>
            <a:r>
              <a:rPr lang="tr-TR" sz="2400" b="1" dirty="0" smtClean="0"/>
              <a:t>kurumsal kapasite eksikliği </a:t>
            </a:r>
            <a:r>
              <a:rPr lang="tr-TR" sz="2400" dirty="0" smtClean="0"/>
              <a:t>nedeniyle hazırlık ve uygulama aşamalarında sorunlarla karşılaşılan çalışmalarına katkı sağlamaktır.</a:t>
            </a:r>
            <a:endParaRPr lang="tr-TR" sz="2400" b="1" u="sng" dirty="0">
              <a:solidFill>
                <a:srgbClr val="00B050"/>
              </a:solidFill>
            </a:endParaRPr>
          </a:p>
        </p:txBody>
      </p:sp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0648"/>
            <a:ext cx="2081917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PROGRAMIN AMACI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Dikdörtgen"/>
          <p:cNvSpPr/>
          <p:nvPr/>
        </p:nvSpPr>
        <p:spPr>
          <a:xfrm>
            <a:off x="1214414" y="285728"/>
            <a:ext cx="4510594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ÖNCELİKLİ OLARAK DESTEKLENECEK PROJELER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0" name="9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sp>
        <p:nvSpPr>
          <p:cNvPr id="14" name="13 Dikdörtgen"/>
          <p:cNvSpPr/>
          <p:nvPr/>
        </p:nvSpPr>
        <p:spPr>
          <a:xfrm>
            <a:off x="285720" y="3429000"/>
            <a:ext cx="8496944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2012-2018 döneminde TD programlarına </a:t>
            </a:r>
            <a:r>
              <a:rPr lang="tr-TR" b="1" dirty="0" smtClean="0"/>
              <a:t>proje başvurusunda bulunmamış veya hiç destek almamış ilçelerimizden gelen başvurular</a:t>
            </a:r>
          </a:p>
        </p:txBody>
      </p:sp>
      <p:sp>
        <p:nvSpPr>
          <p:cNvPr id="16" name="15 Dikdörtgen"/>
          <p:cNvSpPr/>
          <p:nvPr/>
        </p:nvSpPr>
        <p:spPr>
          <a:xfrm>
            <a:off x="357158" y="4572008"/>
            <a:ext cx="8496944" cy="92333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Aynı teknik destek konusunda, daha önceki teknik destek programları kapsamında, </a:t>
            </a:r>
            <a:r>
              <a:rPr lang="tr-TR" b="1" dirty="0" smtClean="0"/>
              <a:t>başvuru sahibinin bağlı olduğu bir üst kuruma destek sağlanmamış projeler </a:t>
            </a:r>
          </a:p>
        </p:txBody>
      </p:sp>
      <p:sp>
        <p:nvSpPr>
          <p:cNvPr id="18" name="17 Dikdörtgen"/>
          <p:cNvSpPr/>
          <p:nvPr/>
        </p:nvSpPr>
        <p:spPr>
          <a:xfrm>
            <a:off x="357158" y="1214422"/>
            <a:ext cx="8496944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Aynı konuda/alanlarda teknik destek almak isteyen kurumların </a:t>
            </a:r>
            <a:r>
              <a:rPr lang="tr-TR" b="1" dirty="0" smtClean="0"/>
              <a:t>ortaklıklar kurarak yaptıkları başvurular</a:t>
            </a:r>
          </a:p>
        </p:txBody>
      </p:sp>
      <p:sp>
        <p:nvSpPr>
          <p:cNvPr id="19" name="18 Dikdörtgen"/>
          <p:cNvSpPr/>
          <p:nvPr/>
        </p:nvSpPr>
        <p:spPr>
          <a:xfrm>
            <a:off x="357158" y="2357430"/>
            <a:ext cx="849694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TR83 Bölgesi İlçeleri Sosyo-Ekonomik Gelişmişlik Endeksi çalışması bulgularına göre </a:t>
            </a:r>
            <a:r>
              <a:rPr lang="tr-TR" b="1" dirty="0" smtClean="0"/>
              <a:t>4. ve 5. Grupta olan ilçelerimizden gelen başvurular</a:t>
            </a:r>
          </a:p>
        </p:txBody>
      </p:sp>
      <p:sp>
        <p:nvSpPr>
          <p:cNvPr id="12" name="11 Dikdörtgen"/>
          <p:cNvSpPr/>
          <p:nvPr/>
        </p:nvSpPr>
        <p:spPr>
          <a:xfrm>
            <a:off x="357158" y="5715016"/>
            <a:ext cx="8496944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STK’ların </a:t>
            </a:r>
            <a:r>
              <a:rPr lang="tr-TR" b="1" dirty="0" smtClean="0"/>
              <a:t>gönüllü faaliyetlerde bulunan aktif üyelerinin güçlendirilmesi </a:t>
            </a:r>
            <a:r>
              <a:rPr lang="tr-TR" dirty="0" smtClean="0"/>
              <a:t>ve gönüllü çalıştırma kültürünün geliştirilmesine yönelik projeler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 txBox="1">
            <a:spLocks/>
          </p:cNvSpPr>
          <p:nvPr/>
        </p:nvSpPr>
        <p:spPr>
          <a:xfrm>
            <a:off x="468313" y="1341438"/>
            <a:ext cx="8229600" cy="499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tr-TR" sz="1400" b="1" dirty="0" smtClean="0"/>
          </a:p>
        </p:txBody>
      </p:sp>
      <p:cxnSp>
        <p:nvCxnSpPr>
          <p:cNvPr id="15" name="14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Dikdörtgen"/>
          <p:cNvSpPr/>
          <p:nvPr/>
        </p:nvSpPr>
        <p:spPr>
          <a:xfrm>
            <a:off x="1259632" y="260648"/>
            <a:ext cx="200926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PROGRAM BÜTÇESİ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7" name="16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sp>
        <p:nvSpPr>
          <p:cNvPr id="16390" name="AutoShape 6" descr="Image result for design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392" name="AutoShape 8" descr="Image result for design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394" name="AutoShape 10" descr="Image result for design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3" name="22 Yuvarlatılmış Dikdörtgen"/>
          <p:cNvSpPr/>
          <p:nvPr/>
        </p:nvSpPr>
        <p:spPr>
          <a:xfrm>
            <a:off x="2571736" y="4429132"/>
            <a:ext cx="4429156" cy="178595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Toplam Bütçe:</a:t>
            </a:r>
          </a:p>
          <a:p>
            <a:pPr algn="ctr"/>
            <a:r>
              <a:rPr lang="tr-TR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r>
              <a:rPr lang="tr-TR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00.000 </a:t>
            </a:r>
            <a:r>
              <a:rPr lang="tr-TR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TL</a:t>
            </a:r>
            <a:endParaRPr lang="tr-TR" sz="36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10 Yuvarlatılmış Dikdörtgen"/>
          <p:cNvSpPr/>
          <p:nvPr/>
        </p:nvSpPr>
        <p:spPr>
          <a:xfrm>
            <a:off x="755576" y="1357298"/>
            <a:ext cx="8064896" cy="278608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Proje başına hizmet alımı üst sınırı:</a:t>
            </a:r>
          </a:p>
          <a:p>
            <a:pPr algn="ctr"/>
            <a:r>
              <a:rPr lang="tr-TR" sz="360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Eğitim talepleri için: 20</a:t>
            </a:r>
            <a:r>
              <a:rPr lang="tr-TR" sz="360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.000 TL</a:t>
            </a:r>
          </a:p>
          <a:p>
            <a:pPr algn="ctr"/>
            <a:r>
              <a:rPr lang="tr-TR" sz="360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Danışmanlık, uzman görevlendirme ve lobicilik talepleri için 30.000 TL</a:t>
            </a:r>
            <a:endParaRPr lang="tr-TR" sz="360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 txBox="1">
            <a:spLocks/>
          </p:cNvSpPr>
          <p:nvPr/>
        </p:nvSpPr>
        <p:spPr>
          <a:xfrm>
            <a:off x="468313" y="1341438"/>
            <a:ext cx="8229600" cy="499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endParaRPr lang="tr-TR" sz="1900" b="1" dirty="0" smtClean="0">
              <a:solidFill>
                <a:srgbClr val="0000C4"/>
              </a:solidFill>
            </a:endParaRPr>
          </a:p>
          <a:p>
            <a:endParaRPr lang="tr-TR" sz="2400" dirty="0"/>
          </a:p>
          <a:p>
            <a:endParaRPr lang="tr-TR" sz="2400" b="1" dirty="0" smtClean="0">
              <a:solidFill>
                <a:srgbClr val="C00000"/>
              </a:solidFill>
            </a:endParaRPr>
          </a:p>
        </p:txBody>
      </p:sp>
      <p:pic>
        <p:nvPicPr>
          <p:cNvPr id="6" name="6 Res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857364"/>
            <a:ext cx="4963280" cy="38395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6 Dikdörtgen"/>
          <p:cNvSpPr/>
          <p:nvPr/>
        </p:nvSpPr>
        <p:spPr>
          <a:xfrm>
            <a:off x="0" y="3643314"/>
            <a:ext cx="3851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lvl="0" algn="ctr">
              <a:spcBef>
                <a:spcPct val="40000"/>
              </a:spcBef>
              <a:spcAft>
                <a:spcPct val="40000"/>
              </a:spcAft>
              <a:buClr>
                <a:srgbClr val="000066"/>
              </a:buClr>
              <a:defRPr/>
            </a:pPr>
            <a:r>
              <a:rPr lang="tr-TR" sz="2400" dirty="0" smtClean="0"/>
              <a:t>TR83 bölgesi sınırları içerisindeki talepler desteklenebilecektir. </a:t>
            </a:r>
            <a:endParaRPr lang="tr-TR" sz="2400" dirty="0"/>
          </a:p>
        </p:txBody>
      </p:sp>
      <p:sp>
        <p:nvSpPr>
          <p:cNvPr id="8" name="7 Dikdörtgen"/>
          <p:cNvSpPr/>
          <p:nvPr/>
        </p:nvSpPr>
        <p:spPr>
          <a:xfrm>
            <a:off x="571472" y="2214554"/>
            <a:ext cx="26639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 smtClean="0"/>
              <a:t>Proje süresi en fazla</a:t>
            </a:r>
          </a:p>
          <a:p>
            <a:pPr algn="ctr"/>
            <a:r>
              <a:rPr lang="tr-TR" sz="2400" dirty="0" smtClean="0"/>
              <a:t> </a:t>
            </a:r>
            <a:r>
              <a:rPr lang="tr-TR" sz="2400" dirty="0" smtClean="0">
                <a:solidFill>
                  <a:srgbClr val="C00000"/>
                </a:solidFill>
              </a:rPr>
              <a:t>3</a:t>
            </a:r>
            <a:r>
              <a:rPr lang="tr-TR" sz="2400" dirty="0" smtClean="0"/>
              <a:t> </a:t>
            </a:r>
            <a:r>
              <a:rPr lang="tr-TR" sz="2400" dirty="0" smtClean="0">
                <a:solidFill>
                  <a:srgbClr val="C00000"/>
                </a:solidFill>
              </a:rPr>
              <a:t>aydır.</a:t>
            </a:r>
            <a:endParaRPr lang="tr-TR" sz="2400" dirty="0"/>
          </a:p>
        </p:txBody>
      </p:sp>
      <p:cxnSp>
        <p:nvCxnSpPr>
          <p:cNvPr id="13" name="12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Dikdörtgen"/>
          <p:cNvSpPr/>
          <p:nvPr/>
        </p:nvSpPr>
        <p:spPr>
          <a:xfrm>
            <a:off x="1259632" y="260648"/>
            <a:ext cx="1374094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SÜRE VE YER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5" name="14 Resim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 txBox="1">
            <a:spLocks/>
          </p:cNvSpPr>
          <p:nvPr/>
        </p:nvSpPr>
        <p:spPr>
          <a:xfrm>
            <a:off x="468313" y="1341438"/>
            <a:ext cx="8229600" cy="499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endParaRPr lang="tr-TR" sz="1900" b="1" dirty="0" smtClean="0">
              <a:solidFill>
                <a:srgbClr val="0000C4"/>
              </a:solidFill>
            </a:endParaRPr>
          </a:p>
          <a:p>
            <a:endParaRPr lang="tr-TR" sz="2400" dirty="0"/>
          </a:p>
          <a:p>
            <a:endParaRPr lang="tr-TR" sz="2400" b="1" dirty="0" smtClean="0">
              <a:solidFill>
                <a:srgbClr val="C00000"/>
              </a:solidFill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179512" y="1196752"/>
            <a:ext cx="4464496" cy="4524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tr-TR" dirty="0" smtClean="0"/>
              <a:t>Yerel yönetimler,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Üniversiteler,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Diğer kamu kurum ve kuruluşları,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Kamu kurumu niteliğinde meslek kuruluşları,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Sivil toplum kuruluşları,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Organize sanayi bölgeleri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Küçük sanayi siteleri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Teknoparklar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Teknoloji geliştirme bölgeleri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Endüstri bölgeleri,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İş geliştirme merkezleri gibi kurum ve kuruluşlar ile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Birlikler ve kooperatifler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Sayılan bu kurum ve kuruluşların kurduğu veya ortağı olduğu işletmeler</a:t>
            </a:r>
            <a:endParaRPr lang="tr-TR" dirty="0"/>
          </a:p>
        </p:txBody>
      </p:sp>
      <p:cxnSp>
        <p:nvCxnSpPr>
          <p:cNvPr id="7" name="6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Dikdörtgen"/>
          <p:cNvSpPr/>
          <p:nvPr/>
        </p:nvSpPr>
        <p:spPr>
          <a:xfrm>
            <a:off x="1259632" y="260648"/>
            <a:ext cx="2415405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KİMLER BAŞVURABİLİR?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9" name="8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5148064" y="1268760"/>
            <a:ext cx="3600400" cy="175432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dirty="0" smtClean="0"/>
              <a:t>Aynı başvuru sahibi bir dönem içerisinde </a:t>
            </a:r>
            <a:r>
              <a:rPr lang="tr-TR" b="1" dirty="0" smtClean="0"/>
              <a:t>birden fazla</a:t>
            </a:r>
            <a:r>
              <a:rPr lang="tr-TR" dirty="0" smtClean="0"/>
              <a:t> başvuruda bulunabilir. Aynı başvuru sahibine </a:t>
            </a:r>
            <a:r>
              <a:rPr lang="tr-TR" b="1" dirty="0" smtClean="0"/>
              <a:t>aynı başvuru döneminde</a:t>
            </a:r>
            <a:r>
              <a:rPr lang="tr-TR" dirty="0" smtClean="0"/>
              <a:t> ve </a:t>
            </a:r>
            <a:r>
              <a:rPr lang="tr-TR" b="1" dirty="0" smtClean="0"/>
              <a:t>yıl içerisinde</a:t>
            </a:r>
            <a:r>
              <a:rPr lang="tr-TR" dirty="0" smtClean="0"/>
              <a:t> birden fazla teknik destek sağlanabilir. </a:t>
            </a:r>
            <a:endParaRPr lang="tr-TR" dirty="0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79512" y="5786454"/>
            <a:ext cx="8352928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1600" dirty="0" smtClean="0"/>
              <a:t>Ortaklar da başvuru sahibi ile aynı kriterleri taşımalıdır. </a:t>
            </a:r>
            <a:r>
              <a:rPr lang="tr-TR" sz="1600" b="1" u="sng" dirty="0" smtClean="0"/>
              <a:t>Teknik Destek programından sadece kar amacı güden kurum ve kuruluşlar faydalanamaz. </a:t>
            </a:r>
            <a:endParaRPr lang="tr-TR" sz="1600" dirty="0" smtClean="0"/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 txBox="1">
            <a:spLocks/>
          </p:cNvSpPr>
          <p:nvPr/>
        </p:nvSpPr>
        <p:spPr>
          <a:xfrm>
            <a:off x="468313" y="1341438"/>
            <a:ext cx="8229600" cy="499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endParaRPr lang="tr-TR" sz="1900" b="1" dirty="0" smtClean="0">
              <a:solidFill>
                <a:srgbClr val="0000C4"/>
              </a:solidFill>
            </a:endParaRPr>
          </a:p>
          <a:p>
            <a:endParaRPr lang="tr-TR" sz="2400" dirty="0"/>
          </a:p>
          <a:p>
            <a:endParaRPr lang="tr-TR" sz="2400" b="1" dirty="0" smtClean="0">
              <a:solidFill>
                <a:srgbClr val="C00000"/>
              </a:solidFill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357158" y="1571612"/>
            <a:ext cx="813690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 smtClean="0"/>
          </a:p>
          <a:p>
            <a:pPr lvl="1">
              <a:buFont typeface="Arial" pitchFamily="34" charset="0"/>
              <a:buChar char="•"/>
            </a:pPr>
            <a:endParaRPr lang="tr-TR" dirty="0" smtClean="0"/>
          </a:p>
          <a:p>
            <a:r>
              <a:rPr lang="tr-TR" dirty="0" smtClean="0"/>
              <a:t>Teknik destek başvuruları </a:t>
            </a:r>
            <a:r>
              <a:rPr lang="tr-TR" b="1" dirty="0" smtClean="0"/>
              <a:t>sürekli</a:t>
            </a:r>
            <a:r>
              <a:rPr lang="tr-TR" dirty="0" smtClean="0"/>
              <a:t> olarak alınır. Ancak, başvurular ikişer aylık dönemler halinde yapılır. </a:t>
            </a:r>
          </a:p>
          <a:p>
            <a:endParaRPr lang="tr-TR" dirty="0" smtClean="0"/>
          </a:p>
          <a:p>
            <a:r>
              <a:rPr lang="tr-TR" dirty="0" smtClean="0"/>
              <a:t>Bu dönemler; </a:t>
            </a:r>
            <a:r>
              <a:rPr lang="tr-TR" b="1" dirty="0" smtClean="0"/>
              <a:t>Ocak-Şubat,</a:t>
            </a:r>
            <a:r>
              <a:rPr lang="tr-TR" dirty="0" smtClean="0"/>
              <a:t> </a:t>
            </a:r>
            <a:r>
              <a:rPr lang="tr-TR" b="1" dirty="0" smtClean="0"/>
              <a:t>Mart-Nisan</a:t>
            </a:r>
            <a:r>
              <a:rPr lang="tr-TR" b="1" dirty="0" smtClean="0"/>
              <a:t>, Mayıs-Haziran, Temmuz-Ağustos, Eylül-Ekim ve Kasım-Aralık</a:t>
            </a:r>
            <a:r>
              <a:rPr lang="tr-TR" dirty="0" smtClean="0"/>
              <a:t> dönemleridir. (bkz: Başvuru Rehberi, </a:t>
            </a:r>
            <a:r>
              <a:rPr lang="tr-TR" dirty="0" smtClean="0"/>
              <a:t>2019 </a:t>
            </a:r>
            <a:r>
              <a:rPr lang="tr-TR" dirty="0" smtClean="0"/>
              <a:t>Yılı Teknik Destek Programı Takvimi </a:t>
            </a:r>
            <a:r>
              <a:rPr lang="tr-TR" dirty="0" smtClean="0"/>
              <a:t>sf:17)</a:t>
            </a:r>
            <a:endParaRPr lang="tr-TR" dirty="0" smtClean="0"/>
          </a:p>
          <a:p>
            <a:endParaRPr lang="tr-TR" sz="1600" dirty="0" smtClean="0"/>
          </a:p>
          <a:p>
            <a:endParaRPr lang="tr-TR" sz="1600" dirty="0" smtClean="0"/>
          </a:p>
          <a:p>
            <a:r>
              <a:rPr lang="tr-TR" dirty="0" smtClean="0"/>
              <a:t>Ajans tarafından kendi personeli veya hizmet alımı yoluyla sağlanan her bir teknik desteğin uygulama süresi ise en fazla </a:t>
            </a:r>
            <a:r>
              <a:rPr lang="tr-TR" b="1" dirty="0" smtClean="0"/>
              <a:t>3</a:t>
            </a:r>
            <a:r>
              <a:rPr lang="tr-TR" dirty="0" smtClean="0"/>
              <a:t> (</a:t>
            </a:r>
            <a:r>
              <a:rPr lang="tr-TR" b="1" dirty="0" smtClean="0"/>
              <a:t>üç) aydır</a:t>
            </a:r>
            <a:r>
              <a:rPr lang="tr-TR" dirty="0" smtClean="0"/>
              <a:t>. </a:t>
            </a:r>
            <a:endParaRPr lang="tr-TR" dirty="0"/>
          </a:p>
        </p:txBody>
      </p:sp>
      <p:cxnSp>
        <p:nvCxnSpPr>
          <p:cNvPr id="7" name="6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Dikdörtgen"/>
          <p:cNvSpPr/>
          <p:nvPr/>
        </p:nvSpPr>
        <p:spPr>
          <a:xfrm>
            <a:off x="1259632" y="260648"/>
            <a:ext cx="2411622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SÜRE KISITI VAR MIDIR?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9" name="8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 txBox="1">
            <a:spLocks/>
          </p:cNvSpPr>
          <p:nvPr/>
        </p:nvSpPr>
        <p:spPr>
          <a:xfrm>
            <a:off x="468313" y="1341438"/>
            <a:ext cx="8229600" cy="499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endParaRPr lang="tr-TR" sz="1900" b="1" dirty="0" smtClean="0">
              <a:solidFill>
                <a:srgbClr val="0000C4"/>
              </a:solidFill>
            </a:endParaRPr>
          </a:p>
          <a:p>
            <a:endParaRPr lang="tr-TR" sz="2400" dirty="0"/>
          </a:p>
          <a:p>
            <a:endParaRPr lang="tr-TR" sz="2400" b="1" dirty="0" smtClean="0">
              <a:solidFill>
                <a:srgbClr val="C00000"/>
              </a:solidFill>
            </a:endParaRPr>
          </a:p>
        </p:txBody>
      </p:sp>
      <p:cxnSp>
        <p:nvCxnSpPr>
          <p:cNvPr id="7" name="6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Dikdörtgen"/>
          <p:cNvSpPr/>
          <p:nvPr/>
        </p:nvSpPr>
        <p:spPr>
          <a:xfrm>
            <a:off x="1259632" y="260648"/>
            <a:ext cx="4552657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ÖNEMLİ UYARILAR! (Başvuru Rehberi Sayfa 13)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9" name="8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323528" y="1124744"/>
            <a:ext cx="8136904" cy="5760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dirty="0" smtClean="0"/>
              <a:t>Teknik Destek Programı kapsamında yararlanıcı kuruluşa </a:t>
            </a:r>
            <a:r>
              <a:rPr lang="tr-TR" b="1" dirty="0" smtClean="0"/>
              <a:t>herhangi bir doğrudan mali destek verilmeyecektir.</a:t>
            </a:r>
            <a:endParaRPr lang="tr-TR" b="1" u="sng" dirty="0" smtClean="0"/>
          </a:p>
          <a:p>
            <a:endParaRPr lang="tr-TR" dirty="0" smtClean="0"/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357158" y="1785926"/>
            <a:ext cx="8136904" cy="12144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dirty="0" smtClean="0"/>
              <a:t>Teknik desteğin hizmet alımı yoluyla karşılandığı durumda sadece uzman giderleri (eğitim hizmeti) hizmet alımı çerçevesinde Ajans tarafından uygun maliyet olarak kabul edilir ve karşılanır. </a:t>
            </a:r>
            <a:r>
              <a:rPr lang="tr-TR" u="sng" dirty="0" smtClean="0"/>
              <a:t>Bu maliyetler haricinde yer alan tüm maliyetler</a:t>
            </a:r>
            <a:r>
              <a:rPr lang="tr-TR" dirty="0" smtClean="0"/>
              <a:t> uygun olmayan maliyetler kapsamındadır. </a:t>
            </a:r>
          </a:p>
          <a:p>
            <a:endParaRPr lang="tr-TR" dirty="0" smtClean="0"/>
          </a:p>
          <a:p>
            <a:endParaRPr lang="tr-TR" dirty="0" smtClean="0"/>
          </a:p>
        </p:txBody>
      </p:sp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395536" y="3140968"/>
            <a:ext cx="8136904" cy="10024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dirty="0" smtClean="0"/>
              <a:t>Hizmet alımı gerektiren talepler için sunulacak </a:t>
            </a:r>
            <a:r>
              <a:rPr lang="tr-TR" b="1" dirty="0" smtClean="0"/>
              <a:t>3 adet proforma faturanın</a:t>
            </a:r>
            <a:r>
              <a:rPr lang="tr-TR" dirty="0" smtClean="0"/>
              <a:t>, hizmet alımı konusu ile aynı veya benzer alanda faaliyet gösteren firma veya kurumlardan alınmış olması gerekmektedir.</a:t>
            </a:r>
          </a:p>
          <a:p>
            <a:endParaRPr lang="tr-TR" dirty="0" smtClean="0"/>
          </a:p>
        </p:txBody>
      </p: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428596" y="4286256"/>
            <a:ext cx="8065466" cy="114300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dirty="0" smtClean="0"/>
              <a:t>Teknik desteğe konu faaliyetin başvuru sahibi kurumun/kuruluşun mevcut imkânları ile gerçekleştiremediği, kurumsal kapasite artışı sağlayacak, acil veya stratejik nitelikte olmasına özen gösterilmelidir.</a:t>
            </a:r>
          </a:p>
        </p:txBody>
      </p:sp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428596" y="5572140"/>
            <a:ext cx="8136904" cy="107157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dirty="0" smtClean="0"/>
              <a:t>Başvuru sahibi kurumun çalışma alanı ile ilgili strateji belgeleri veya kurumun bağlı bulunduğu Bakanlık veya Merkezi kuruluşun stratejik planı, eylem planı vb. çalışmaları ile projenin ilişkisi kurulmalıdır.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2542</TotalTime>
  <Words>848</Words>
  <Application>Microsoft Office PowerPoint</Application>
  <PresentationFormat>Ekran Gösterisi (4:3)</PresentationFormat>
  <Paragraphs>118</Paragraphs>
  <Slides>17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zgurler</dc:creator>
  <cp:lastModifiedBy>Dursun DEMİR</cp:lastModifiedBy>
  <cp:revision>332</cp:revision>
  <cp:lastPrinted>2015-12-22T11:54:01Z</cp:lastPrinted>
  <dcterms:created xsi:type="dcterms:W3CDTF">2013-11-27T12:16:58Z</dcterms:created>
  <dcterms:modified xsi:type="dcterms:W3CDTF">2018-12-27T14:25:55Z</dcterms:modified>
</cp:coreProperties>
</file>