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9"/>
  </p:notesMasterIdLst>
  <p:handoutMasterIdLst>
    <p:handoutMasterId r:id="rId20"/>
  </p:handoutMasterIdLst>
  <p:sldIdLst>
    <p:sldId id="266" r:id="rId2"/>
    <p:sldId id="561" r:id="rId3"/>
    <p:sldId id="267" r:id="rId4"/>
    <p:sldId id="531" r:id="rId5"/>
    <p:sldId id="563" r:id="rId6"/>
    <p:sldId id="581" r:id="rId7"/>
    <p:sldId id="565" r:id="rId8"/>
    <p:sldId id="601" r:id="rId9"/>
    <p:sldId id="599" r:id="rId10"/>
    <p:sldId id="600" r:id="rId11"/>
    <p:sldId id="310" r:id="rId12"/>
    <p:sldId id="585" r:id="rId13"/>
    <p:sldId id="603" r:id="rId14"/>
    <p:sldId id="311" r:id="rId15"/>
    <p:sldId id="602" r:id="rId16"/>
    <p:sldId id="381" r:id="rId17"/>
    <p:sldId id="315" r:id="rId18"/>
  </p:sldIdLst>
  <p:sldSz cx="9144000" cy="6858000" type="screen4x3"/>
  <p:notesSz cx="6805613" cy="99393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87619" autoAdjust="0"/>
  </p:normalViewPr>
  <p:slideViewPr>
    <p:cSldViewPr>
      <p:cViewPr varScale="1">
        <p:scale>
          <a:sx n="111" d="100"/>
          <a:sy n="111" d="100"/>
        </p:scale>
        <p:origin x="786"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6C302-C761-47D8-A11E-B50C482EF2B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AA6BD991-FB3A-4568-9FCA-791659F21356}">
      <dgm:prSet phldrT="[Metin]" custT="1"/>
      <dgm:spPr/>
      <dgm:t>
        <a:bodyPr/>
        <a:lstStyle/>
        <a:p>
          <a:r>
            <a:rPr lang="tr-TR" sz="3200" dirty="0" smtClean="0"/>
            <a:t>Programın Amacı</a:t>
          </a:r>
          <a:endParaRPr lang="tr-TR" sz="3200" dirty="0"/>
        </a:p>
      </dgm:t>
    </dgm:pt>
    <dgm:pt modelId="{06088F04-69DD-4E00-B201-AC8619AD098C}" type="parTrans" cxnId="{474A4DE1-8A24-447F-8064-48D0FC1ED570}">
      <dgm:prSet/>
      <dgm:spPr/>
      <dgm:t>
        <a:bodyPr/>
        <a:lstStyle/>
        <a:p>
          <a:endParaRPr lang="tr-TR" sz="3200"/>
        </a:p>
      </dgm:t>
    </dgm:pt>
    <dgm:pt modelId="{23A49859-729D-4363-A91C-F84CC1E807DE}" type="sibTrans" cxnId="{474A4DE1-8A24-447F-8064-48D0FC1ED570}">
      <dgm:prSet/>
      <dgm:spPr/>
      <dgm:t>
        <a:bodyPr/>
        <a:lstStyle/>
        <a:p>
          <a:endParaRPr lang="tr-TR" sz="3200"/>
        </a:p>
      </dgm:t>
    </dgm:pt>
    <dgm:pt modelId="{F8DB0080-2E73-4DC0-8FB1-02898CE06223}">
      <dgm:prSet phldrT="[Metin]" custT="1"/>
      <dgm:spPr/>
      <dgm:t>
        <a:bodyPr/>
        <a:lstStyle/>
        <a:p>
          <a:r>
            <a:rPr lang="tr-TR" sz="3200" dirty="0" smtClean="0"/>
            <a:t>Program Bütçesi</a:t>
          </a:r>
          <a:endParaRPr lang="tr-TR" sz="3200" dirty="0"/>
        </a:p>
      </dgm:t>
    </dgm:pt>
    <dgm:pt modelId="{7B227E67-5E8F-4D6B-9EF0-0DDEB9578791}" type="parTrans" cxnId="{0FD4BE5B-13B5-42B3-916D-390839EFFB93}">
      <dgm:prSet/>
      <dgm:spPr/>
      <dgm:t>
        <a:bodyPr/>
        <a:lstStyle/>
        <a:p>
          <a:endParaRPr lang="tr-TR" sz="3200"/>
        </a:p>
      </dgm:t>
    </dgm:pt>
    <dgm:pt modelId="{2FFD21C9-0685-4341-AA76-D146739811D5}" type="sibTrans" cxnId="{0FD4BE5B-13B5-42B3-916D-390839EFFB93}">
      <dgm:prSet/>
      <dgm:spPr/>
      <dgm:t>
        <a:bodyPr/>
        <a:lstStyle/>
        <a:p>
          <a:endParaRPr lang="tr-TR" sz="3200"/>
        </a:p>
      </dgm:t>
    </dgm:pt>
    <dgm:pt modelId="{4152EFC1-8E33-454B-B7DE-2C871FFD0212}">
      <dgm:prSet phldrT="[Metin]" custT="1"/>
      <dgm:spPr/>
      <dgm:t>
        <a:bodyPr/>
        <a:lstStyle/>
        <a:p>
          <a:r>
            <a:rPr lang="tr-TR" sz="3200" dirty="0" smtClean="0"/>
            <a:t>Başvuru Sahipleri</a:t>
          </a:r>
        </a:p>
      </dgm:t>
    </dgm:pt>
    <dgm:pt modelId="{755BC304-BA3F-4D3B-A19A-8148FEBE8C2D}" type="parTrans" cxnId="{764B8BE6-9EF3-4AFA-A2FE-42CBFE892E99}">
      <dgm:prSet/>
      <dgm:spPr/>
      <dgm:t>
        <a:bodyPr/>
        <a:lstStyle/>
        <a:p>
          <a:endParaRPr lang="tr-TR" sz="3200"/>
        </a:p>
      </dgm:t>
    </dgm:pt>
    <dgm:pt modelId="{121B7E46-64A3-4585-8E56-D39DB2A8388A}" type="sibTrans" cxnId="{764B8BE6-9EF3-4AFA-A2FE-42CBFE892E99}">
      <dgm:prSet/>
      <dgm:spPr/>
      <dgm:t>
        <a:bodyPr/>
        <a:lstStyle/>
        <a:p>
          <a:endParaRPr lang="tr-TR" sz="3200"/>
        </a:p>
      </dgm:t>
    </dgm:pt>
    <dgm:pt modelId="{76BF701A-383F-4B19-B704-39324CE7D7BE}">
      <dgm:prSet custT="1"/>
      <dgm:spPr/>
      <dgm:t>
        <a:bodyPr/>
        <a:lstStyle/>
        <a:p>
          <a:r>
            <a:rPr lang="tr-TR" sz="3200" dirty="0" smtClean="0"/>
            <a:t>Başvuru Konuları</a:t>
          </a:r>
          <a:endParaRPr lang="tr-TR" sz="3200" dirty="0"/>
        </a:p>
      </dgm:t>
    </dgm:pt>
    <dgm:pt modelId="{B841DAAE-9D98-4981-921D-DAD4765642EE}" type="parTrans" cxnId="{CD9A22CB-9EB1-4351-A4AF-BF783E9B3087}">
      <dgm:prSet/>
      <dgm:spPr/>
      <dgm:t>
        <a:bodyPr/>
        <a:lstStyle/>
        <a:p>
          <a:endParaRPr lang="tr-TR" sz="3200"/>
        </a:p>
      </dgm:t>
    </dgm:pt>
    <dgm:pt modelId="{EA1AFE2C-EDDA-4658-BD52-8203C6D7CC23}" type="sibTrans" cxnId="{CD9A22CB-9EB1-4351-A4AF-BF783E9B3087}">
      <dgm:prSet/>
      <dgm:spPr/>
      <dgm:t>
        <a:bodyPr/>
        <a:lstStyle/>
        <a:p>
          <a:endParaRPr lang="tr-TR" sz="3200"/>
        </a:p>
      </dgm:t>
    </dgm:pt>
    <dgm:pt modelId="{09882C4F-B013-466E-9B3A-E926996A0A54}">
      <dgm:prSet custT="1"/>
      <dgm:spPr/>
      <dgm:t>
        <a:bodyPr/>
        <a:lstStyle/>
        <a:p>
          <a:r>
            <a:rPr lang="tr-TR" sz="3200" dirty="0" smtClean="0"/>
            <a:t>Başvuru İşlemleri</a:t>
          </a:r>
          <a:endParaRPr lang="tr-TR" sz="3200" dirty="0"/>
        </a:p>
      </dgm:t>
    </dgm:pt>
    <dgm:pt modelId="{5589C656-ADE7-4BBB-ADBD-7F53DB2F74AE}" type="parTrans" cxnId="{F8BC1842-240C-4F10-A0DC-446FBEE55EA4}">
      <dgm:prSet/>
      <dgm:spPr/>
      <dgm:t>
        <a:bodyPr/>
        <a:lstStyle/>
        <a:p>
          <a:endParaRPr lang="tr-TR" sz="3200"/>
        </a:p>
      </dgm:t>
    </dgm:pt>
    <dgm:pt modelId="{1F3F3CDC-321C-415F-8D88-3BB19E63E058}" type="sibTrans" cxnId="{F8BC1842-240C-4F10-A0DC-446FBEE55EA4}">
      <dgm:prSet/>
      <dgm:spPr/>
      <dgm:t>
        <a:bodyPr/>
        <a:lstStyle/>
        <a:p>
          <a:endParaRPr lang="tr-TR" sz="3200"/>
        </a:p>
      </dgm:t>
    </dgm:pt>
    <dgm:pt modelId="{6A4A93E6-A9AB-46B1-ACF0-E5E1144FEE42}" type="pres">
      <dgm:prSet presAssocID="{41D6C302-C761-47D8-A11E-B50C482EF2BF}" presName="linear" presStyleCnt="0">
        <dgm:presLayoutVars>
          <dgm:dir/>
          <dgm:animLvl val="lvl"/>
          <dgm:resizeHandles val="exact"/>
        </dgm:presLayoutVars>
      </dgm:prSet>
      <dgm:spPr/>
    </dgm:pt>
    <dgm:pt modelId="{0C9AD69E-0496-493A-BF11-DBD8B640329A}" type="pres">
      <dgm:prSet presAssocID="{AA6BD991-FB3A-4568-9FCA-791659F21356}" presName="parentLin" presStyleCnt="0"/>
      <dgm:spPr/>
    </dgm:pt>
    <dgm:pt modelId="{F8F7D2AB-199B-41E9-BFA2-1042925D71B2}" type="pres">
      <dgm:prSet presAssocID="{AA6BD991-FB3A-4568-9FCA-791659F21356}" presName="parentLeftMargin" presStyleLbl="node1" presStyleIdx="0" presStyleCnt="5"/>
      <dgm:spPr/>
    </dgm:pt>
    <dgm:pt modelId="{A250CF67-0816-4A27-A707-F2BA8547A642}" type="pres">
      <dgm:prSet presAssocID="{AA6BD991-FB3A-4568-9FCA-791659F21356}" presName="parentText" presStyleLbl="node1" presStyleIdx="0" presStyleCnt="5">
        <dgm:presLayoutVars>
          <dgm:chMax val="0"/>
          <dgm:bulletEnabled val="1"/>
        </dgm:presLayoutVars>
      </dgm:prSet>
      <dgm:spPr/>
      <dgm:t>
        <a:bodyPr/>
        <a:lstStyle/>
        <a:p>
          <a:endParaRPr lang="tr-TR"/>
        </a:p>
      </dgm:t>
    </dgm:pt>
    <dgm:pt modelId="{9416740B-9403-4184-B435-B985D7BE94E3}" type="pres">
      <dgm:prSet presAssocID="{AA6BD991-FB3A-4568-9FCA-791659F21356}" presName="negativeSpace" presStyleCnt="0"/>
      <dgm:spPr/>
    </dgm:pt>
    <dgm:pt modelId="{0CBF2474-2EC5-4F52-B40D-62CC301EB0B6}" type="pres">
      <dgm:prSet presAssocID="{AA6BD991-FB3A-4568-9FCA-791659F21356}" presName="childText" presStyleLbl="conFgAcc1" presStyleIdx="0" presStyleCnt="5">
        <dgm:presLayoutVars>
          <dgm:bulletEnabled val="1"/>
        </dgm:presLayoutVars>
      </dgm:prSet>
      <dgm:spPr/>
    </dgm:pt>
    <dgm:pt modelId="{24EEC16F-4202-4D52-9822-11FE39A2BCDD}" type="pres">
      <dgm:prSet presAssocID="{23A49859-729D-4363-A91C-F84CC1E807DE}" presName="spaceBetweenRectangles" presStyleCnt="0"/>
      <dgm:spPr/>
    </dgm:pt>
    <dgm:pt modelId="{952F8927-1799-4728-BDFA-E91C1EB86727}" type="pres">
      <dgm:prSet presAssocID="{F8DB0080-2E73-4DC0-8FB1-02898CE06223}" presName="parentLin" presStyleCnt="0"/>
      <dgm:spPr/>
    </dgm:pt>
    <dgm:pt modelId="{F2AA3492-96A2-4660-9556-52401287B0CE}" type="pres">
      <dgm:prSet presAssocID="{F8DB0080-2E73-4DC0-8FB1-02898CE06223}" presName="parentLeftMargin" presStyleLbl="node1" presStyleIdx="0" presStyleCnt="5"/>
      <dgm:spPr/>
    </dgm:pt>
    <dgm:pt modelId="{86C3AD60-30BD-4966-A967-E46D7E23D4E9}" type="pres">
      <dgm:prSet presAssocID="{F8DB0080-2E73-4DC0-8FB1-02898CE06223}" presName="parentText" presStyleLbl="node1" presStyleIdx="1" presStyleCnt="5">
        <dgm:presLayoutVars>
          <dgm:chMax val="0"/>
          <dgm:bulletEnabled val="1"/>
        </dgm:presLayoutVars>
      </dgm:prSet>
      <dgm:spPr/>
    </dgm:pt>
    <dgm:pt modelId="{9E830AA3-52B1-475D-82B4-36833C014BC3}" type="pres">
      <dgm:prSet presAssocID="{F8DB0080-2E73-4DC0-8FB1-02898CE06223}" presName="negativeSpace" presStyleCnt="0"/>
      <dgm:spPr/>
    </dgm:pt>
    <dgm:pt modelId="{FDDC3BB4-E30C-48F1-BB1A-6184A19357BD}" type="pres">
      <dgm:prSet presAssocID="{F8DB0080-2E73-4DC0-8FB1-02898CE06223}" presName="childText" presStyleLbl="conFgAcc1" presStyleIdx="1" presStyleCnt="5" custLinFactNeighborX="-677" custLinFactNeighborY="-79316">
        <dgm:presLayoutVars>
          <dgm:bulletEnabled val="1"/>
        </dgm:presLayoutVars>
      </dgm:prSet>
      <dgm:spPr/>
    </dgm:pt>
    <dgm:pt modelId="{F2D2D976-00EA-480E-927D-B37143F92ED4}" type="pres">
      <dgm:prSet presAssocID="{2FFD21C9-0685-4341-AA76-D146739811D5}" presName="spaceBetweenRectangles" presStyleCnt="0"/>
      <dgm:spPr/>
    </dgm:pt>
    <dgm:pt modelId="{2978A617-1441-4712-8601-CA1035D58C28}" type="pres">
      <dgm:prSet presAssocID="{4152EFC1-8E33-454B-B7DE-2C871FFD0212}" presName="parentLin" presStyleCnt="0"/>
      <dgm:spPr/>
    </dgm:pt>
    <dgm:pt modelId="{8516D7D7-7AE9-45F8-AD32-C4E767E17262}" type="pres">
      <dgm:prSet presAssocID="{4152EFC1-8E33-454B-B7DE-2C871FFD0212}" presName="parentLeftMargin" presStyleLbl="node1" presStyleIdx="1" presStyleCnt="5"/>
      <dgm:spPr/>
    </dgm:pt>
    <dgm:pt modelId="{9FEE9FA7-4E3A-4FB1-8786-DF955F19F2DB}" type="pres">
      <dgm:prSet presAssocID="{4152EFC1-8E33-454B-B7DE-2C871FFD0212}" presName="parentText" presStyleLbl="node1" presStyleIdx="2" presStyleCnt="5">
        <dgm:presLayoutVars>
          <dgm:chMax val="0"/>
          <dgm:bulletEnabled val="1"/>
        </dgm:presLayoutVars>
      </dgm:prSet>
      <dgm:spPr/>
      <dgm:t>
        <a:bodyPr/>
        <a:lstStyle/>
        <a:p>
          <a:endParaRPr lang="tr-TR"/>
        </a:p>
      </dgm:t>
    </dgm:pt>
    <dgm:pt modelId="{F0CD4F60-7A84-4F08-A4F6-D595D64C0673}" type="pres">
      <dgm:prSet presAssocID="{4152EFC1-8E33-454B-B7DE-2C871FFD0212}" presName="negativeSpace" presStyleCnt="0"/>
      <dgm:spPr/>
    </dgm:pt>
    <dgm:pt modelId="{DD00F69F-C164-41C0-9F4E-0C0D56E232B1}" type="pres">
      <dgm:prSet presAssocID="{4152EFC1-8E33-454B-B7DE-2C871FFD0212}" presName="childText" presStyleLbl="conFgAcc1" presStyleIdx="2" presStyleCnt="5">
        <dgm:presLayoutVars>
          <dgm:bulletEnabled val="1"/>
        </dgm:presLayoutVars>
      </dgm:prSet>
      <dgm:spPr/>
    </dgm:pt>
    <dgm:pt modelId="{8EC6A3B7-D4DC-4AF9-B016-ECA351D73A40}" type="pres">
      <dgm:prSet presAssocID="{121B7E46-64A3-4585-8E56-D39DB2A8388A}" presName="spaceBetweenRectangles" presStyleCnt="0"/>
      <dgm:spPr/>
    </dgm:pt>
    <dgm:pt modelId="{BAEC9362-C595-4F5D-A5E6-DD20320C5E54}" type="pres">
      <dgm:prSet presAssocID="{76BF701A-383F-4B19-B704-39324CE7D7BE}" presName="parentLin" presStyleCnt="0"/>
      <dgm:spPr/>
    </dgm:pt>
    <dgm:pt modelId="{3C8A82D6-B330-448A-81BF-3863807714D9}" type="pres">
      <dgm:prSet presAssocID="{76BF701A-383F-4B19-B704-39324CE7D7BE}" presName="parentLeftMargin" presStyleLbl="node1" presStyleIdx="2" presStyleCnt="5"/>
      <dgm:spPr/>
    </dgm:pt>
    <dgm:pt modelId="{8EB5D236-0240-488A-8B45-51A696435224}" type="pres">
      <dgm:prSet presAssocID="{76BF701A-383F-4B19-B704-39324CE7D7BE}" presName="parentText" presStyleLbl="node1" presStyleIdx="3" presStyleCnt="5" custLinFactNeighborX="1475" custLinFactNeighborY="-3720">
        <dgm:presLayoutVars>
          <dgm:chMax val="0"/>
          <dgm:bulletEnabled val="1"/>
        </dgm:presLayoutVars>
      </dgm:prSet>
      <dgm:spPr/>
    </dgm:pt>
    <dgm:pt modelId="{B167089D-DA0B-4F3E-9FB0-2AB95859BDF8}" type="pres">
      <dgm:prSet presAssocID="{76BF701A-383F-4B19-B704-39324CE7D7BE}" presName="negativeSpace" presStyleCnt="0"/>
      <dgm:spPr/>
    </dgm:pt>
    <dgm:pt modelId="{2FCFB4E6-BEC1-41CF-82E1-31118001B200}" type="pres">
      <dgm:prSet presAssocID="{76BF701A-383F-4B19-B704-39324CE7D7BE}" presName="childText" presStyleLbl="conFgAcc1" presStyleIdx="3" presStyleCnt="5" custLinFactY="13955" custLinFactNeighborX="-1181" custLinFactNeighborY="100000">
        <dgm:presLayoutVars>
          <dgm:bulletEnabled val="1"/>
        </dgm:presLayoutVars>
      </dgm:prSet>
      <dgm:spPr/>
    </dgm:pt>
    <dgm:pt modelId="{57E67224-76E4-4273-AF14-3422270009C7}" type="pres">
      <dgm:prSet presAssocID="{EA1AFE2C-EDDA-4658-BD52-8203C6D7CC23}" presName="spaceBetweenRectangles" presStyleCnt="0"/>
      <dgm:spPr/>
    </dgm:pt>
    <dgm:pt modelId="{C12AF37B-7FBE-42B1-8ECE-D743108E1B9D}" type="pres">
      <dgm:prSet presAssocID="{09882C4F-B013-466E-9B3A-E926996A0A54}" presName="parentLin" presStyleCnt="0"/>
      <dgm:spPr/>
    </dgm:pt>
    <dgm:pt modelId="{BCE72FFD-9F62-4490-8CD0-9A5520730584}" type="pres">
      <dgm:prSet presAssocID="{09882C4F-B013-466E-9B3A-E926996A0A54}" presName="parentLeftMargin" presStyleLbl="node1" presStyleIdx="3" presStyleCnt="5"/>
      <dgm:spPr/>
    </dgm:pt>
    <dgm:pt modelId="{17669435-A705-4920-9604-6250FAE68F2E}" type="pres">
      <dgm:prSet presAssocID="{09882C4F-B013-466E-9B3A-E926996A0A54}" presName="parentText" presStyleLbl="node1" presStyleIdx="4" presStyleCnt="5">
        <dgm:presLayoutVars>
          <dgm:chMax val="0"/>
          <dgm:bulletEnabled val="1"/>
        </dgm:presLayoutVars>
      </dgm:prSet>
      <dgm:spPr/>
      <dgm:t>
        <a:bodyPr/>
        <a:lstStyle/>
        <a:p>
          <a:endParaRPr lang="tr-TR"/>
        </a:p>
      </dgm:t>
    </dgm:pt>
    <dgm:pt modelId="{3333FB4F-37B7-43B3-B5A0-64EFB609F63D}" type="pres">
      <dgm:prSet presAssocID="{09882C4F-B013-466E-9B3A-E926996A0A54}" presName="negativeSpace" presStyleCnt="0"/>
      <dgm:spPr/>
    </dgm:pt>
    <dgm:pt modelId="{AD0CC5E0-DD16-4DAE-8ECF-6775FCD5218A}" type="pres">
      <dgm:prSet presAssocID="{09882C4F-B013-466E-9B3A-E926996A0A54}" presName="childText" presStyleLbl="conFgAcc1" presStyleIdx="4" presStyleCnt="5">
        <dgm:presLayoutVars>
          <dgm:bulletEnabled val="1"/>
        </dgm:presLayoutVars>
      </dgm:prSet>
      <dgm:spPr/>
    </dgm:pt>
  </dgm:ptLst>
  <dgm:cxnLst>
    <dgm:cxn modelId="{F8BC1842-240C-4F10-A0DC-446FBEE55EA4}" srcId="{41D6C302-C761-47D8-A11E-B50C482EF2BF}" destId="{09882C4F-B013-466E-9B3A-E926996A0A54}" srcOrd="4" destOrd="0" parTransId="{5589C656-ADE7-4BBB-ADBD-7F53DB2F74AE}" sibTransId="{1F3F3CDC-321C-415F-8D88-3BB19E63E058}"/>
    <dgm:cxn modelId="{3D4E450D-1D50-4335-A992-1F001E52B7D6}" type="presOf" srcId="{AA6BD991-FB3A-4568-9FCA-791659F21356}" destId="{F8F7D2AB-199B-41E9-BFA2-1042925D71B2}" srcOrd="0" destOrd="0" presId="urn:microsoft.com/office/officeart/2005/8/layout/list1"/>
    <dgm:cxn modelId="{C5A86C34-FCEF-408A-B81F-4F908F1D706E}" type="presOf" srcId="{41D6C302-C761-47D8-A11E-B50C482EF2BF}" destId="{6A4A93E6-A9AB-46B1-ACF0-E5E1144FEE42}" srcOrd="0" destOrd="0" presId="urn:microsoft.com/office/officeart/2005/8/layout/list1"/>
    <dgm:cxn modelId="{CBCD8741-650F-4EA8-8E5C-079DB87CEC8C}" type="presOf" srcId="{09882C4F-B013-466E-9B3A-E926996A0A54}" destId="{17669435-A705-4920-9604-6250FAE68F2E}" srcOrd="1" destOrd="0" presId="urn:microsoft.com/office/officeart/2005/8/layout/list1"/>
    <dgm:cxn modelId="{CD9A22CB-9EB1-4351-A4AF-BF783E9B3087}" srcId="{41D6C302-C761-47D8-A11E-B50C482EF2BF}" destId="{76BF701A-383F-4B19-B704-39324CE7D7BE}" srcOrd="3" destOrd="0" parTransId="{B841DAAE-9D98-4981-921D-DAD4765642EE}" sibTransId="{EA1AFE2C-EDDA-4658-BD52-8203C6D7CC23}"/>
    <dgm:cxn modelId="{15E113E9-75D4-4C13-BB8B-ECAEF29BEA7F}" type="presOf" srcId="{4152EFC1-8E33-454B-B7DE-2C871FFD0212}" destId="{8516D7D7-7AE9-45F8-AD32-C4E767E17262}" srcOrd="0" destOrd="0" presId="urn:microsoft.com/office/officeart/2005/8/layout/list1"/>
    <dgm:cxn modelId="{D63E7A52-6D7F-4FD2-91BB-A9CF9F346FE2}" type="presOf" srcId="{4152EFC1-8E33-454B-B7DE-2C871FFD0212}" destId="{9FEE9FA7-4E3A-4FB1-8786-DF955F19F2DB}" srcOrd="1" destOrd="0" presId="urn:microsoft.com/office/officeart/2005/8/layout/list1"/>
    <dgm:cxn modelId="{E5782282-41CB-48E7-AD82-7EC33085B0CB}" type="presOf" srcId="{F8DB0080-2E73-4DC0-8FB1-02898CE06223}" destId="{86C3AD60-30BD-4966-A967-E46D7E23D4E9}" srcOrd="1" destOrd="0" presId="urn:microsoft.com/office/officeart/2005/8/layout/list1"/>
    <dgm:cxn modelId="{0FD4BE5B-13B5-42B3-916D-390839EFFB93}" srcId="{41D6C302-C761-47D8-A11E-B50C482EF2BF}" destId="{F8DB0080-2E73-4DC0-8FB1-02898CE06223}" srcOrd="1" destOrd="0" parTransId="{7B227E67-5E8F-4D6B-9EF0-0DDEB9578791}" sibTransId="{2FFD21C9-0685-4341-AA76-D146739811D5}"/>
    <dgm:cxn modelId="{3DC44460-A042-4E79-96EE-4F14760393EB}" type="presOf" srcId="{AA6BD991-FB3A-4568-9FCA-791659F21356}" destId="{A250CF67-0816-4A27-A707-F2BA8547A642}" srcOrd="1" destOrd="0" presId="urn:microsoft.com/office/officeart/2005/8/layout/list1"/>
    <dgm:cxn modelId="{6DB247DE-CDC2-4652-8073-24A457F3F73A}" type="presOf" srcId="{F8DB0080-2E73-4DC0-8FB1-02898CE06223}" destId="{F2AA3492-96A2-4660-9556-52401287B0CE}" srcOrd="0" destOrd="0" presId="urn:microsoft.com/office/officeart/2005/8/layout/list1"/>
    <dgm:cxn modelId="{1EAFC5FF-2E48-4E92-A1B3-EC79110A04D8}" type="presOf" srcId="{09882C4F-B013-466E-9B3A-E926996A0A54}" destId="{BCE72FFD-9F62-4490-8CD0-9A5520730584}" srcOrd="0" destOrd="0" presId="urn:microsoft.com/office/officeart/2005/8/layout/list1"/>
    <dgm:cxn modelId="{67A101F0-5522-433C-AC1B-411E93F2205C}" type="presOf" srcId="{76BF701A-383F-4B19-B704-39324CE7D7BE}" destId="{3C8A82D6-B330-448A-81BF-3863807714D9}" srcOrd="0" destOrd="0" presId="urn:microsoft.com/office/officeart/2005/8/layout/list1"/>
    <dgm:cxn modelId="{474A4DE1-8A24-447F-8064-48D0FC1ED570}" srcId="{41D6C302-C761-47D8-A11E-B50C482EF2BF}" destId="{AA6BD991-FB3A-4568-9FCA-791659F21356}" srcOrd="0" destOrd="0" parTransId="{06088F04-69DD-4E00-B201-AC8619AD098C}" sibTransId="{23A49859-729D-4363-A91C-F84CC1E807DE}"/>
    <dgm:cxn modelId="{9E56E9E0-72B9-4DD0-B0CC-7B9D088EF6FD}" type="presOf" srcId="{76BF701A-383F-4B19-B704-39324CE7D7BE}" destId="{8EB5D236-0240-488A-8B45-51A696435224}" srcOrd="1" destOrd="0" presId="urn:microsoft.com/office/officeart/2005/8/layout/list1"/>
    <dgm:cxn modelId="{764B8BE6-9EF3-4AFA-A2FE-42CBFE892E99}" srcId="{41D6C302-C761-47D8-A11E-B50C482EF2BF}" destId="{4152EFC1-8E33-454B-B7DE-2C871FFD0212}" srcOrd="2" destOrd="0" parTransId="{755BC304-BA3F-4D3B-A19A-8148FEBE8C2D}" sibTransId="{121B7E46-64A3-4585-8E56-D39DB2A8388A}"/>
    <dgm:cxn modelId="{2AEB88B0-76F5-498A-A1EA-A7811B1B8A1A}" type="presParOf" srcId="{6A4A93E6-A9AB-46B1-ACF0-E5E1144FEE42}" destId="{0C9AD69E-0496-493A-BF11-DBD8B640329A}" srcOrd="0" destOrd="0" presId="urn:microsoft.com/office/officeart/2005/8/layout/list1"/>
    <dgm:cxn modelId="{9B4CADCB-E6F3-4F0F-8514-26EF8ACFA03F}" type="presParOf" srcId="{0C9AD69E-0496-493A-BF11-DBD8B640329A}" destId="{F8F7D2AB-199B-41E9-BFA2-1042925D71B2}" srcOrd="0" destOrd="0" presId="urn:microsoft.com/office/officeart/2005/8/layout/list1"/>
    <dgm:cxn modelId="{76D58E02-9E65-4CBD-9308-7D3A20481EF1}" type="presParOf" srcId="{0C9AD69E-0496-493A-BF11-DBD8B640329A}" destId="{A250CF67-0816-4A27-A707-F2BA8547A642}" srcOrd="1" destOrd="0" presId="urn:microsoft.com/office/officeart/2005/8/layout/list1"/>
    <dgm:cxn modelId="{5A7F0ED7-DAF8-41B0-8F2C-7D1C9A2E8FBB}" type="presParOf" srcId="{6A4A93E6-A9AB-46B1-ACF0-E5E1144FEE42}" destId="{9416740B-9403-4184-B435-B985D7BE94E3}" srcOrd="1" destOrd="0" presId="urn:microsoft.com/office/officeart/2005/8/layout/list1"/>
    <dgm:cxn modelId="{239359B5-0243-47FF-B11D-ED8EB04071A5}" type="presParOf" srcId="{6A4A93E6-A9AB-46B1-ACF0-E5E1144FEE42}" destId="{0CBF2474-2EC5-4F52-B40D-62CC301EB0B6}" srcOrd="2" destOrd="0" presId="urn:microsoft.com/office/officeart/2005/8/layout/list1"/>
    <dgm:cxn modelId="{1CCDAC10-388F-49B2-B9AA-A74A203E0F39}" type="presParOf" srcId="{6A4A93E6-A9AB-46B1-ACF0-E5E1144FEE42}" destId="{24EEC16F-4202-4D52-9822-11FE39A2BCDD}" srcOrd="3" destOrd="0" presId="urn:microsoft.com/office/officeart/2005/8/layout/list1"/>
    <dgm:cxn modelId="{85A0081F-8B09-431F-8488-4AEFE16A6713}" type="presParOf" srcId="{6A4A93E6-A9AB-46B1-ACF0-E5E1144FEE42}" destId="{952F8927-1799-4728-BDFA-E91C1EB86727}" srcOrd="4" destOrd="0" presId="urn:microsoft.com/office/officeart/2005/8/layout/list1"/>
    <dgm:cxn modelId="{DE43BB38-1023-4F80-A81E-01A8F6067E58}" type="presParOf" srcId="{952F8927-1799-4728-BDFA-E91C1EB86727}" destId="{F2AA3492-96A2-4660-9556-52401287B0CE}" srcOrd="0" destOrd="0" presId="urn:microsoft.com/office/officeart/2005/8/layout/list1"/>
    <dgm:cxn modelId="{3918E9EF-685B-4B29-8DDF-8E70653414CE}" type="presParOf" srcId="{952F8927-1799-4728-BDFA-E91C1EB86727}" destId="{86C3AD60-30BD-4966-A967-E46D7E23D4E9}" srcOrd="1" destOrd="0" presId="urn:microsoft.com/office/officeart/2005/8/layout/list1"/>
    <dgm:cxn modelId="{CED00D0A-3161-486B-99F7-EF0DC0A1A0B4}" type="presParOf" srcId="{6A4A93E6-A9AB-46B1-ACF0-E5E1144FEE42}" destId="{9E830AA3-52B1-475D-82B4-36833C014BC3}" srcOrd="5" destOrd="0" presId="urn:microsoft.com/office/officeart/2005/8/layout/list1"/>
    <dgm:cxn modelId="{EC1A44E6-FBBA-43CE-A136-A3CE1786D952}" type="presParOf" srcId="{6A4A93E6-A9AB-46B1-ACF0-E5E1144FEE42}" destId="{FDDC3BB4-E30C-48F1-BB1A-6184A19357BD}" srcOrd="6" destOrd="0" presId="urn:microsoft.com/office/officeart/2005/8/layout/list1"/>
    <dgm:cxn modelId="{54D0DF7A-4174-4B0A-BA6A-9DF4F1301AFA}" type="presParOf" srcId="{6A4A93E6-A9AB-46B1-ACF0-E5E1144FEE42}" destId="{F2D2D976-00EA-480E-927D-B37143F92ED4}" srcOrd="7" destOrd="0" presId="urn:microsoft.com/office/officeart/2005/8/layout/list1"/>
    <dgm:cxn modelId="{DC1F4D08-62A5-45FC-871E-D04FD3CA4430}" type="presParOf" srcId="{6A4A93E6-A9AB-46B1-ACF0-E5E1144FEE42}" destId="{2978A617-1441-4712-8601-CA1035D58C28}" srcOrd="8" destOrd="0" presId="urn:microsoft.com/office/officeart/2005/8/layout/list1"/>
    <dgm:cxn modelId="{C1C43371-3183-483D-93E1-2EF4F10DB588}" type="presParOf" srcId="{2978A617-1441-4712-8601-CA1035D58C28}" destId="{8516D7D7-7AE9-45F8-AD32-C4E767E17262}" srcOrd="0" destOrd="0" presId="urn:microsoft.com/office/officeart/2005/8/layout/list1"/>
    <dgm:cxn modelId="{1C1AA154-FAF7-44CC-9A57-E03C5732EC35}" type="presParOf" srcId="{2978A617-1441-4712-8601-CA1035D58C28}" destId="{9FEE9FA7-4E3A-4FB1-8786-DF955F19F2DB}" srcOrd="1" destOrd="0" presId="urn:microsoft.com/office/officeart/2005/8/layout/list1"/>
    <dgm:cxn modelId="{FEAFDEC8-0F6E-4771-9ED9-20B1C8C76046}" type="presParOf" srcId="{6A4A93E6-A9AB-46B1-ACF0-E5E1144FEE42}" destId="{F0CD4F60-7A84-4F08-A4F6-D595D64C0673}" srcOrd="9" destOrd="0" presId="urn:microsoft.com/office/officeart/2005/8/layout/list1"/>
    <dgm:cxn modelId="{15E2490F-2C31-447C-A824-E01AD282425D}" type="presParOf" srcId="{6A4A93E6-A9AB-46B1-ACF0-E5E1144FEE42}" destId="{DD00F69F-C164-41C0-9F4E-0C0D56E232B1}" srcOrd="10" destOrd="0" presId="urn:microsoft.com/office/officeart/2005/8/layout/list1"/>
    <dgm:cxn modelId="{C08FDD15-E974-4EBF-8B83-C900BB906BCE}" type="presParOf" srcId="{6A4A93E6-A9AB-46B1-ACF0-E5E1144FEE42}" destId="{8EC6A3B7-D4DC-4AF9-B016-ECA351D73A40}" srcOrd="11" destOrd="0" presId="urn:microsoft.com/office/officeart/2005/8/layout/list1"/>
    <dgm:cxn modelId="{66DC348C-EF26-4C75-A816-BF8486626366}" type="presParOf" srcId="{6A4A93E6-A9AB-46B1-ACF0-E5E1144FEE42}" destId="{BAEC9362-C595-4F5D-A5E6-DD20320C5E54}" srcOrd="12" destOrd="0" presId="urn:microsoft.com/office/officeart/2005/8/layout/list1"/>
    <dgm:cxn modelId="{066EB2ED-A017-4C41-933A-848F78E48C01}" type="presParOf" srcId="{BAEC9362-C595-4F5D-A5E6-DD20320C5E54}" destId="{3C8A82D6-B330-448A-81BF-3863807714D9}" srcOrd="0" destOrd="0" presId="urn:microsoft.com/office/officeart/2005/8/layout/list1"/>
    <dgm:cxn modelId="{9402BC7F-BB28-4306-A532-681DD969DC6C}" type="presParOf" srcId="{BAEC9362-C595-4F5D-A5E6-DD20320C5E54}" destId="{8EB5D236-0240-488A-8B45-51A696435224}" srcOrd="1" destOrd="0" presId="urn:microsoft.com/office/officeart/2005/8/layout/list1"/>
    <dgm:cxn modelId="{8AAF5C9C-83EA-44A5-A25A-6EB15A2F3CE1}" type="presParOf" srcId="{6A4A93E6-A9AB-46B1-ACF0-E5E1144FEE42}" destId="{B167089D-DA0B-4F3E-9FB0-2AB95859BDF8}" srcOrd="13" destOrd="0" presId="urn:microsoft.com/office/officeart/2005/8/layout/list1"/>
    <dgm:cxn modelId="{EAACB5B1-95CC-4402-8318-AF47AC1C18D9}" type="presParOf" srcId="{6A4A93E6-A9AB-46B1-ACF0-E5E1144FEE42}" destId="{2FCFB4E6-BEC1-41CF-82E1-31118001B200}" srcOrd="14" destOrd="0" presId="urn:microsoft.com/office/officeart/2005/8/layout/list1"/>
    <dgm:cxn modelId="{BF6EBEFD-750E-47EB-A3AE-22507F681E5F}" type="presParOf" srcId="{6A4A93E6-A9AB-46B1-ACF0-E5E1144FEE42}" destId="{57E67224-76E4-4273-AF14-3422270009C7}" srcOrd="15" destOrd="0" presId="urn:microsoft.com/office/officeart/2005/8/layout/list1"/>
    <dgm:cxn modelId="{93093DA8-7882-4642-A118-62830635FC83}" type="presParOf" srcId="{6A4A93E6-A9AB-46B1-ACF0-E5E1144FEE42}" destId="{C12AF37B-7FBE-42B1-8ECE-D743108E1B9D}" srcOrd="16" destOrd="0" presId="urn:microsoft.com/office/officeart/2005/8/layout/list1"/>
    <dgm:cxn modelId="{A73E19B0-C03D-495C-B818-CB913691B873}" type="presParOf" srcId="{C12AF37B-7FBE-42B1-8ECE-D743108E1B9D}" destId="{BCE72FFD-9F62-4490-8CD0-9A5520730584}" srcOrd="0" destOrd="0" presId="urn:microsoft.com/office/officeart/2005/8/layout/list1"/>
    <dgm:cxn modelId="{77989A84-4D21-4B5A-8A1D-14AAEAFA7F7D}" type="presParOf" srcId="{C12AF37B-7FBE-42B1-8ECE-D743108E1B9D}" destId="{17669435-A705-4920-9604-6250FAE68F2E}" srcOrd="1" destOrd="0" presId="urn:microsoft.com/office/officeart/2005/8/layout/list1"/>
    <dgm:cxn modelId="{AF880DE0-01AE-47E2-A26C-4B4C23621BB8}" type="presParOf" srcId="{6A4A93E6-A9AB-46B1-ACF0-E5E1144FEE42}" destId="{3333FB4F-37B7-43B3-B5A0-64EFB609F63D}" srcOrd="17" destOrd="0" presId="urn:microsoft.com/office/officeart/2005/8/layout/list1"/>
    <dgm:cxn modelId="{4E50EDF5-0CE0-42A3-96CD-C25245A444C5}" type="presParOf" srcId="{6A4A93E6-A9AB-46B1-ACF0-E5E1144FEE42}" destId="{AD0CC5E0-DD16-4DAE-8ECF-6775FCD5218A}"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F2474-2EC5-4F52-B40D-62CC301EB0B6}">
      <dsp:nvSpPr>
        <dsp:cNvPr id="0" name=""/>
        <dsp:cNvSpPr/>
      </dsp:nvSpPr>
      <dsp:spPr>
        <a:xfrm>
          <a:off x="0" y="305079"/>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50CF67-0816-4A27-A707-F2BA8547A642}">
      <dsp:nvSpPr>
        <dsp:cNvPr id="0" name=""/>
        <dsp:cNvSpPr/>
      </dsp:nvSpPr>
      <dsp:spPr>
        <a:xfrm>
          <a:off x="304800" y="39399"/>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422400">
            <a:lnSpc>
              <a:spcPct val="90000"/>
            </a:lnSpc>
            <a:spcBef>
              <a:spcPct val="0"/>
            </a:spcBef>
            <a:spcAft>
              <a:spcPct val="35000"/>
            </a:spcAft>
          </a:pPr>
          <a:r>
            <a:rPr lang="tr-TR" sz="3200" kern="1200" dirty="0" smtClean="0"/>
            <a:t>Programın Amacı</a:t>
          </a:r>
          <a:endParaRPr lang="tr-TR" sz="3200" kern="1200" dirty="0"/>
        </a:p>
      </dsp:txBody>
      <dsp:txXfrm>
        <a:off x="330739" y="65338"/>
        <a:ext cx="4215322" cy="479482"/>
      </dsp:txXfrm>
    </dsp:sp>
    <dsp:sp modelId="{FDDC3BB4-E30C-48F1-BB1A-6184A19357BD}">
      <dsp:nvSpPr>
        <dsp:cNvPr id="0" name=""/>
        <dsp:cNvSpPr/>
      </dsp:nvSpPr>
      <dsp:spPr>
        <a:xfrm>
          <a:off x="0" y="1044464"/>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C3AD60-30BD-4966-A967-E46D7E23D4E9}">
      <dsp:nvSpPr>
        <dsp:cNvPr id="0" name=""/>
        <dsp:cNvSpPr/>
      </dsp:nvSpPr>
      <dsp:spPr>
        <a:xfrm>
          <a:off x="304800" y="855879"/>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422400">
            <a:lnSpc>
              <a:spcPct val="90000"/>
            </a:lnSpc>
            <a:spcBef>
              <a:spcPct val="0"/>
            </a:spcBef>
            <a:spcAft>
              <a:spcPct val="35000"/>
            </a:spcAft>
          </a:pPr>
          <a:r>
            <a:rPr lang="tr-TR" sz="3200" kern="1200" dirty="0" smtClean="0"/>
            <a:t>Program Bütçesi</a:t>
          </a:r>
          <a:endParaRPr lang="tr-TR" sz="3200" kern="1200" dirty="0"/>
        </a:p>
      </dsp:txBody>
      <dsp:txXfrm>
        <a:off x="330739" y="881818"/>
        <a:ext cx="4215322" cy="479482"/>
      </dsp:txXfrm>
    </dsp:sp>
    <dsp:sp modelId="{DD00F69F-C164-41C0-9F4E-0C0D56E232B1}">
      <dsp:nvSpPr>
        <dsp:cNvPr id="0" name=""/>
        <dsp:cNvSpPr/>
      </dsp:nvSpPr>
      <dsp:spPr>
        <a:xfrm>
          <a:off x="0" y="1938039"/>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EE9FA7-4E3A-4FB1-8786-DF955F19F2DB}">
      <dsp:nvSpPr>
        <dsp:cNvPr id="0" name=""/>
        <dsp:cNvSpPr/>
      </dsp:nvSpPr>
      <dsp:spPr>
        <a:xfrm>
          <a:off x="304800" y="1672359"/>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422400">
            <a:lnSpc>
              <a:spcPct val="90000"/>
            </a:lnSpc>
            <a:spcBef>
              <a:spcPct val="0"/>
            </a:spcBef>
            <a:spcAft>
              <a:spcPct val="35000"/>
            </a:spcAft>
          </a:pPr>
          <a:r>
            <a:rPr lang="tr-TR" sz="3200" kern="1200" dirty="0" smtClean="0"/>
            <a:t>Başvuru Sahipleri</a:t>
          </a:r>
        </a:p>
      </dsp:txBody>
      <dsp:txXfrm>
        <a:off x="330739" y="1698298"/>
        <a:ext cx="4215322" cy="479482"/>
      </dsp:txXfrm>
    </dsp:sp>
    <dsp:sp modelId="{2FCFB4E6-BEC1-41CF-82E1-31118001B200}">
      <dsp:nvSpPr>
        <dsp:cNvPr id="0" name=""/>
        <dsp:cNvSpPr/>
      </dsp:nvSpPr>
      <dsp:spPr>
        <a:xfrm>
          <a:off x="0" y="2915019"/>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B5D236-0240-488A-8B45-51A696435224}">
      <dsp:nvSpPr>
        <dsp:cNvPr id="0" name=""/>
        <dsp:cNvSpPr/>
      </dsp:nvSpPr>
      <dsp:spPr>
        <a:xfrm>
          <a:off x="309295" y="2469073"/>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422400">
            <a:lnSpc>
              <a:spcPct val="90000"/>
            </a:lnSpc>
            <a:spcBef>
              <a:spcPct val="0"/>
            </a:spcBef>
            <a:spcAft>
              <a:spcPct val="35000"/>
            </a:spcAft>
          </a:pPr>
          <a:r>
            <a:rPr lang="tr-TR" sz="3200" kern="1200" dirty="0" smtClean="0"/>
            <a:t>Başvuru Konuları</a:t>
          </a:r>
          <a:endParaRPr lang="tr-TR" sz="3200" kern="1200" dirty="0"/>
        </a:p>
      </dsp:txBody>
      <dsp:txXfrm>
        <a:off x="335234" y="2495012"/>
        <a:ext cx="4215322" cy="479482"/>
      </dsp:txXfrm>
    </dsp:sp>
    <dsp:sp modelId="{AD0CC5E0-DD16-4DAE-8ECF-6775FCD5218A}">
      <dsp:nvSpPr>
        <dsp:cNvPr id="0" name=""/>
        <dsp:cNvSpPr/>
      </dsp:nvSpPr>
      <dsp:spPr>
        <a:xfrm>
          <a:off x="0" y="3571000"/>
          <a:ext cx="6096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669435-A705-4920-9604-6250FAE68F2E}">
      <dsp:nvSpPr>
        <dsp:cNvPr id="0" name=""/>
        <dsp:cNvSpPr/>
      </dsp:nvSpPr>
      <dsp:spPr>
        <a:xfrm>
          <a:off x="304800" y="3305320"/>
          <a:ext cx="426720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422400">
            <a:lnSpc>
              <a:spcPct val="90000"/>
            </a:lnSpc>
            <a:spcBef>
              <a:spcPct val="0"/>
            </a:spcBef>
            <a:spcAft>
              <a:spcPct val="35000"/>
            </a:spcAft>
          </a:pPr>
          <a:r>
            <a:rPr lang="tr-TR" sz="3200" kern="1200" dirty="0" smtClean="0"/>
            <a:t>Başvuru İşlemleri</a:t>
          </a:r>
          <a:endParaRPr lang="tr-TR" sz="3200" kern="1200" dirty="0"/>
        </a:p>
      </dsp:txBody>
      <dsp:txXfrm>
        <a:off x="330739" y="3331259"/>
        <a:ext cx="421532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CE9AFEED-4C84-4A9E-980B-ACD58598062A}" type="datetimeFigureOut">
              <a:rPr lang="tr-TR" smtClean="0"/>
              <a:pPr/>
              <a:t>2.07.2020</a:t>
            </a:fld>
            <a:endParaRPr lang="tr-TR"/>
          </a:p>
        </p:txBody>
      </p:sp>
      <p:sp>
        <p:nvSpPr>
          <p:cNvPr id="4" name="Altbilgi Yer Tutucusu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5775E249-E9D7-4F12-ADCF-46FCF71B65AC}" type="slidenum">
              <a:rPr lang="tr-TR" smtClean="0"/>
              <a:pPr/>
              <a:t>‹#›</a:t>
            </a:fld>
            <a:endParaRPr lang="tr-TR"/>
          </a:p>
        </p:txBody>
      </p:sp>
    </p:spTree>
    <p:extLst>
      <p:ext uri="{BB962C8B-B14F-4D97-AF65-F5344CB8AC3E}">
        <p14:creationId xmlns:p14="http://schemas.microsoft.com/office/powerpoint/2010/main" val="4237157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DD52DB33-2A13-4E04-9D7F-395AAABB140D}" type="datetimeFigureOut">
              <a:rPr lang="tr-TR" smtClean="0"/>
              <a:pPr/>
              <a:t>2.07.2020</a:t>
            </a:fld>
            <a:endParaRPr lang="tr-TR"/>
          </a:p>
        </p:txBody>
      </p:sp>
      <p:sp>
        <p:nvSpPr>
          <p:cNvPr id="4" name="3 Slayt Görüntüsü Yer Tutucusu"/>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B445393-04E1-484B-A356-38CA68662B3E}" type="slidenum">
              <a:rPr lang="tr-TR" smtClean="0"/>
              <a:pPr/>
              <a:t>‹#›</a:t>
            </a:fld>
            <a:endParaRPr lang="tr-TR"/>
          </a:p>
        </p:txBody>
      </p:sp>
    </p:spTree>
    <p:extLst>
      <p:ext uri="{BB962C8B-B14F-4D97-AF65-F5344CB8AC3E}">
        <p14:creationId xmlns:p14="http://schemas.microsoft.com/office/powerpoint/2010/main" val="330325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Slayt Görüntüsü Yer Tutucusu"/>
          <p:cNvSpPr>
            <a:spLocks noGrp="1" noRot="1" noChangeAspect="1"/>
          </p:cNvSpPr>
          <p:nvPr>
            <p:ph type="sldImg"/>
          </p:nvPr>
        </p:nvSpPr>
        <p:spPr bwMode="auto">
          <a:noFill/>
          <a:ln>
            <a:solidFill>
              <a:srgbClr val="000000"/>
            </a:solidFill>
            <a:miter lim="800000"/>
            <a:headEnd/>
            <a:tailEnd/>
          </a:ln>
        </p:spPr>
      </p:sp>
      <p:sp>
        <p:nvSpPr>
          <p:cNvPr id="1741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17411" name="3 Altbilgi Yer Tutucusu"/>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tr-T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2.07.2020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2.07.2020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2.07.2020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2.07.2020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BC0F9ED-62BC-404E-825C-F8362FBDBC35}" type="datetimeFigureOut">
              <a:rPr lang="tr-TR" smtClean="0"/>
              <a:pPr/>
              <a:t>2.07.2020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BC0F9ED-62BC-404E-825C-F8362FBDBC35}" type="datetimeFigureOut">
              <a:rPr lang="tr-TR" smtClean="0"/>
              <a:pPr/>
              <a:t>2.07.2020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BC0F9ED-62BC-404E-825C-F8362FBDBC35}" type="datetimeFigureOut">
              <a:rPr lang="tr-TR" smtClean="0"/>
              <a:pPr/>
              <a:t>2.07.2020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BC0F9ED-62BC-404E-825C-F8362FBDBC35}" type="datetimeFigureOut">
              <a:rPr lang="tr-TR" smtClean="0"/>
              <a:pPr/>
              <a:t>2.07.2020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BC0F9ED-62BC-404E-825C-F8362FBDBC35}" type="datetimeFigureOut">
              <a:rPr lang="tr-TR" smtClean="0"/>
              <a:pPr/>
              <a:t>2.07.2020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C0F9ED-62BC-404E-825C-F8362FBDBC35}" type="datetimeFigureOut">
              <a:rPr lang="tr-TR" smtClean="0"/>
              <a:pPr/>
              <a:t>2.07.2020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C0F9ED-62BC-404E-825C-F8362FBDBC35}" type="datetimeFigureOut">
              <a:rPr lang="tr-TR" smtClean="0"/>
              <a:pPr/>
              <a:t>2.07.2020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0F9ED-62BC-404E-825C-F8362FBDBC35}" type="datetimeFigureOut">
              <a:rPr lang="tr-TR" smtClean="0"/>
              <a:pPr/>
              <a:t>2.07.2020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33878-95A9-40A8-9897-BB68A49A19C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kadc\documen$\gyalcin\Desktop\Untitled-1.jpg"/>
          <p:cNvPicPr>
            <a:picLocks noChangeAspect="1" noChangeArrowheads="1"/>
          </p:cNvPicPr>
          <p:nvPr/>
        </p:nvPicPr>
        <p:blipFill>
          <a:blip r:embed="rId2" cstate="email"/>
          <a:srcRect t="19298"/>
          <a:stretch>
            <a:fillRect/>
          </a:stretch>
        </p:blipFill>
        <p:spPr bwMode="auto">
          <a:xfrm>
            <a:off x="0" y="0"/>
            <a:ext cx="9144000" cy="5606874"/>
          </a:xfrm>
          <a:prstGeom prst="rect">
            <a:avLst/>
          </a:prstGeom>
          <a:noFill/>
        </p:spPr>
      </p:pic>
      <p:sp>
        <p:nvSpPr>
          <p:cNvPr id="5" name="4 Metin kutusu"/>
          <p:cNvSpPr txBox="1"/>
          <p:nvPr/>
        </p:nvSpPr>
        <p:spPr>
          <a:xfrm>
            <a:off x="2533904" y="3857628"/>
            <a:ext cx="4090094" cy="1877437"/>
          </a:xfrm>
          <a:prstGeom prst="rect">
            <a:avLst/>
          </a:prstGeom>
          <a:noFill/>
        </p:spPr>
        <p:txBody>
          <a:bodyPr wrap="none" rtlCol="0">
            <a:spAutoFit/>
          </a:bodyPr>
          <a:lstStyle/>
          <a:p>
            <a:pPr algn="ctr"/>
            <a:r>
              <a:rPr lang="tr-TR" sz="2000" b="1" dirty="0" smtClean="0">
                <a:solidFill>
                  <a:schemeClr val="tx2">
                    <a:lumMod val="75000"/>
                  </a:schemeClr>
                </a:solidFill>
              </a:rPr>
              <a:t>2020 YILI TEKNİK DESTEK PROGRAMI</a:t>
            </a:r>
          </a:p>
          <a:p>
            <a:pPr algn="ctr"/>
            <a:r>
              <a:rPr lang="tr-TR" sz="2000" b="1" dirty="0" smtClean="0">
                <a:solidFill>
                  <a:schemeClr val="tx2">
                    <a:lumMod val="75000"/>
                  </a:schemeClr>
                </a:solidFill>
              </a:rPr>
              <a:t>Bilgilendirme Sunumu</a:t>
            </a:r>
          </a:p>
          <a:p>
            <a:pPr algn="ctr"/>
            <a:endParaRPr lang="tr-TR" sz="2000" b="1" dirty="0" smtClean="0">
              <a:solidFill>
                <a:schemeClr val="tx2">
                  <a:lumMod val="75000"/>
                </a:schemeClr>
              </a:solidFill>
            </a:endParaRPr>
          </a:p>
          <a:p>
            <a:pPr algn="ctr"/>
            <a:r>
              <a:rPr lang="tr-TR" b="1" dirty="0">
                <a:solidFill>
                  <a:srgbClr val="C00000"/>
                </a:solidFill>
              </a:rPr>
              <a:t>KAYS </a:t>
            </a:r>
            <a:r>
              <a:rPr lang="tr-TR" b="1" dirty="0" smtClean="0">
                <a:solidFill>
                  <a:srgbClr val="C00000"/>
                </a:solidFill>
              </a:rPr>
              <a:t>Çevrimiçi Onay: </a:t>
            </a:r>
            <a:r>
              <a:rPr lang="tr-TR" b="1" dirty="0" smtClean="0">
                <a:solidFill>
                  <a:schemeClr val="tx2">
                    <a:lumMod val="60000"/>
                    <a:lumOff val="40000"/>
                  </a:schemeClr>
                </a:solidFill>
              </a:rPr>
              <a:t>28.12.2020, 23:59</a:t>
            </a:r>
            <a:endParaRPr lang="tr-TR" b="1" dirty="0">
              <a:solidFill>
                <a:schemeClr val="tx2">
                  <a:lumMod val="60000"/>
                  <a:lumOff val="40000"/>
                </a:schemeClr>
              </a:solidFill>
            </a:endParaRPr>
          </a:p>
          <a:p>
            <a:pPr algn="ctr"/>
            <a:r>
              <a:rPr lang="tr-TR" b="1" dirty="0" smtClean="0">
                <a:solidFill>
                  <a:srgbClr val="C00000"/>
                </a:solidFill>
              </a:rPr>
              <a:t>Taahhütname Teslim:  </a:t>
            </a:r>
            <a:r>
              <a:rPr lang="tr-TR" b="1" dirty="0" smtClean="0">
                <a:solidFill>
                  <a:schemeClr val="tx2">
                    <a:lumMod val="60000"/>
                    <a:lumOff val="40000"/>
                  </a:schemeClr>
                </a:solidFill>
              </a:rPr>
              <a:t>31.12.2020, 23:59</a:t>
            </a:r>
            <a:endParaRPr lang="tr-TR" b="1" dirty="0">
              <a:solidFill>
                <a:schemeClr val="tx2">
                  <a:lumMod val="60000"/>
                  <a:lumOff val="40000"/>
                </a:schemeClr>
              </a:solidFill>
            </a:endParaRPr>
          </a:p>
          <a:p>
            <a:pPr algn="ctr"/>
            <a:endParaRPr lang="tr-TR" sz="2000" b="1" dirty="0" smtClean="0">
              <a:solidFill>
                <a:schemeClr val="tx2">
                  <a:lumMod val="75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1" y="5810250"/>
            <a:ext cx="91440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pic>
        <p:nvPicPr>
          <p:cNvPr id="9" name="8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7889" name="Text Box 1"/>
          <p:cNvSpPr txBox="1">
            <a:spLocks noChangeArrowheads="1"/>
          </p:cNvSpPr>
          <p:nvPr/>
        </p:nvSpPr>
        <p:spPr bwMode="auto">
          <a:xfrm>
            <a:off x="323528" y="1124744"/>
            <a:ext cx="8136904" cy="4392488"/>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algn="ctr"/>
            <a:endParaRPr lang="tr-TR" b="1" u="sng" dirty="0" smtClean="0"/>
          </a:p>
          <a:p>
            <a:pPr algn="ctr"/>
            <a:endParaRPr lang="tr-TR" b="1" u="sng" dirty="0" smtClean="0"/>
          </a:p>
          <a:p>
            <a:pPr algn="ctr"/>
            <a:r>
              <a:rPr lang="tr-TR" sz="3600" b="1" u="sng" dirty="0" smtClean="0"/>
              <a:t> ÖNEMLİ UYARI!</a:t>
            </a:r>
          </a:p>
          <a:p>
            <a:pPr algn="ctr"/>
            <a:endParaRPr lang="tr-TR" b="1" u="sng" dirty="0" smtClean="0"/>
          </a:p>
          <a:p>
            <a:pPr algn="ctr"/>
            <a:r>
              <a:rPr lang="tr-TR" sz="2400" b="1" dirty="0" smtClean="0">
                <a:solidFill>
                  <a:srgbClr val="FF0000"/>
                </a:solidFill>
              </a:rPr>
              <a:t>BAŞVURUNUZU HAZIRLARKEN LÜTFEN </a:t>
            </a:r>
            <a:r>
              <a:rPr lang="tr-TR" sz="2400" b="1" u="sng" dirty="0" smtClean="0">
                <a:solidFill>
                  <a:schemeClr val="tx1"/>
                </a:solidFill>
              </a:rPr>
              <a:t>BAŞVURU REHBERİNİ</a:t>
            </a:r>
            <a:r>
              <a:rPr lang="tr-TR" sz="2400" b="1" dirty="0" smtClean="0">
                <a:solidFill>
                  <a:schemeClr val="tx1"/>
                </a:solidFill>
              </a:rPr>
              <a:t> </a:t>
            </a:r>
            <a:r>
              <a:rPr lang="tr-TR" sz="2400" b="1" dirty="0" smtClean="0">
                <a:solidFill>
                  <a:srgbClr val="FF0000"/>
                </a:solidFill>
              </a:rPr>
              <a:t>VE AJANS İNTERNET SİTESİNDEKİ </a:t>
            </a:r>
            <a:r>
              <a:rPr lang="tr-TR" sz="2400" b="1" u="sng" dirty="0" smtClean="0">
                <a:solidFill>
                  <a:schemeClr val="tx1"/>
                </a:solidFill>
              </a:rPr>
              <a:t>PROGRAM SAYFASINI</a:t>
            </a:r>
            <a:r>
              <a:rPr lang="tr-TR" sz="2400" b="1" dirty="0" smtClean="0">
                <a:solidFill>
                  <a:schemeClr val="tx1"/>
                </a:solidFill>
              </a:rPr>
              <a:t> </a:t>
            </a:r>
            <a:r>
              <a:rPr lang="tr-TR" sz="2400" b="1" dirty="0" smtClean="0">
                <a:solidFill>
                  <a:srgbClr val="FF0000"/>
                </a:solidFill>
              </a:rPr>
              <a:t>DETAYLI OLARAK İNCELEYİNİZ. </a:t>
            </a:r>
          </a:p>
          <a:p>
            <a:pPr algn="ctr"/>
            <a:endParaRPr lang="tr-TR" sz="2400" b="1" dirty="0" smtClean="0">
              <a:solidFill>
                <a:srgbClr val="FF0000"/>
              </a:solidFill>
            </a:endParaRPr>
          </a:p>
          <a:p>
            <a:pPr algn="ctr"/>
            <a:r>
              <a:rPr lang="tr-TR" sz="2400" b="1" dirty="0" smtClean="0">
                <a:solidFill>
                  <a:srgbClr val="FF0000"/>
                </a:solidFill>
              </a:rPr>
              <a:t>BAŞVURU REHBERİNDE PROJENİZİN TABİ OLDUĞU ÖN İNCELEME KRİTERLERİ VE TEKNİK DEĞERLENDİRME TABLOSU BULUNMAKTADIR. </a:t>
            </a:r>
          </a:p>
          <a:p>
            <a:endParaRPr lang="tr-TR" b="1" u="sng" dirty="0" smtClean="0"/>
          </a:p>
          <a:p>
            <a:endParaRPr lang="tr-TR" b="1" u="sng" dirty="0" smtClean="0"/>
          </a:p>
          <a:p>
            <a:endParaRPr lang="tr-TR" b="1" u="sng" dirty="0" smtClean="0"/>
          </a:p>
          <a:p>
            <a:endParaRPr lang="tr-T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sp>
        <p:nvSpPr>
          <p:cNvPr id="9" name="8 Dikdörtgen"/>
          <p:cNvSpPr/>
          <p:nvPr/>
        </p:nvSpPr>
        <p:spPr>
          <a:xfrm>
            <a:off x="714348" y="1214422"/>
            <a:ext cx="7572428" cy="255454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lvl="1" algn="just">
              <a:buFont typeface="Arial" charset="0"/>
              <a:buNone/>
            </a:pPr>
            <a:r>
              <a:rPr lang="tr-TR" sz="2000" dirty="0" smtClean="0"/>
              <a:t>Başvurular, internet ortamında Kalkınma Ajansları Yönetim Sistemi (KAYS)</a:t>
            </a:r>
            <a:r>
              <a:rPr lang="tr-TR" sz="2000" dirty="0" smtClean="0">
                <a:solidFill>
                  <a:srgbClr val="C00000"/>
                </a:solidFill>
              </a:rPr>
              <a:t> </a:t>
            </a:r>
            <a:r>
              <a:rPr lang="tr-TR" sz="2000" dirty="0" smtClean="0"/>
              <a:t>üzerinden </a:t>
            </a:r>
            <a:r>
              <a:rPr lang="tr-TR" sz="2000" b="1" dirty="0" smtClean="0">
                <a:solidFill>
                  <a:schemeClr val="tx2"/>
                </a:solidFill>
              </a:rPr>
              <a:t>(http://portal.kays.sanayi.gov.tr) </a:t>
            </a:r>
            <a:r>
              <a:rPr lang="tr-TR" sz="2000" dirty="0" smtClean="0"/>
              <a:t>çevrimiçi olarak yapılacaktır. </a:t>
            </a:r>
          </a:p>
          <a:p>
            <a:pPr marL="0" lvl="1" algn="just">
              <a:buFont typeface="Arial" charset="0"/>
              <a:buNone/>
            </a:pPr>
            <a:endParaRPr lang="tr-TR" sz="2000" dirty="0" smtClean="0"/>
          </a:p>
          <a:p>
            <a:pPr marL="0" lvl="1" algn="just">
              <a:buFont typeface="Arial" charset="0"/>
              <a:buNone/>
            </a:pPr>
            <a:r>
              <a:rPr lang="tr-TR" sz="2000" dirty="0" smtClean="0"/>
              <a:t>Başvuru yapabilmek için KAYS’a E-Devlet Kapısı Kimlik Doğrulama Sistemi kullanılarak giriş yapılması gerekmektedir. </a:t>
            </a:r>
          </a:p>
          <a:p>
            <a:pPr marL="0" lvl="1" algn="just">
              <a:buFont typeface="Arial" charset="0"/>
              <a:buNone/>
            </a:pPr>
            <a:endParaRPr lang="tr-TR" sz="2000" dirty="0" smtClean="0"/>
          </a:p>
          <a:p>
            <a:pPr marL="0" lvl="1" algn="just">
              <a:buFont typeface="Arial" charset="0"/>
              <a:buNone/>
            </a:pPr>
            <a:r>
              <a:rPr lang="tr-TR" sz="2000" dirty="0" smtClean="0"/>
              <a:t> </a:t>
            </a:r>
            <a:endParaRPr lang="tr-TR" sz="2000" u="sng" dirty="0" smtClean="0">
              <a:solidFill>
                <a:srgbClr val="C00000"/>
              </a:solidFill>
            </a:endParaRPr>
          </a:p>
        </p:txBody>
      </p:sp>
      <p:cxnSp>
        <p:nvCxnSpPr>
          <p:cNvPr id="10" name="9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1259632" y="260649"/>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BAŞVURU ŞEKLİ VE YAPILACAK İŞLEMLER</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12600" t="32129" r="13061" b="30072"/>
          <a:stretch/>
        </p:blipFill>
        <p:spPr>
          <a:xfrm>
            <a:off x="2195736" y="4440709"/>
            <a:ext cx="4248472" cy="14401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259632" y="260649"/>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BAŞVURU ŞEKLİ VE YAPILACAK İŞLEMLER</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18" name="17 Metin kutusu"/>
          <p:cNvSpPr txBox="1"/>
          <p:nvPr/>
        </p:nvSpPr>
        <p:spPr>
          <a:xfrm>
            <a:off x="701316" y="1341439"/>
            <a:ext cx="7728336"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dirty="0" smtClean="0"/>
              <a:t>KAYS’a giriş yaptıktan sonra;</a:t>
            </a:r>
          </a:p>
          <a:p>
            <a:endParaRPr lang="tr-TR" sz="2400" dirty="0" smtClean="0"/>
          </a:p>
          <a:p>
            <a:pPr marL="342900" indent="-342900">
              <a:buAutoNum type="arabicPeriod"/>
            </a:pPr>
            <a:r>
              <a:rPr lang="tr-TR" sz="2400" dirty="0" smtClean="0"/>
              <a:t>Kullanıcı işlemlerinden kaydı yok ise kurumunuzu “tüzel paydaş” olarak ekleyiniz. </a:t>
            </a:r>
          </a:p>
          <a:p>
            <a:pPr marL="342900" indent="-342900">
              <a:buAutoNum type="arabicPeriod"/>
            </a:pPr>
            <a:r>
              <a:rPr lang="tr-TR" sz="2400" dirty="0" smtClean="0"/>
              <a:t>Tüzel paydaş onaylama, kurum ile kullanıcı olarak eşleştirme gibi talepler veya sorularınız için </a:t>
            </a:r>
            <a:r>
              <a:rPr lang="tr-TR" sz="2400" b="1" dirty="0" smtClean="0"/>
              <a:t>proje@oka.org.tr</a:t>
            </a:r>
            <a:r>
              <a:rPr lang="tr-TR" sz="2400" dirty="0" smtClean="0"/>
              <a:t> e-posta adresinden bize ulaşabilirsiniz.</a:t>
            </a:r>
          </a:p>
          <a:p>
            <a:pPr marL="342900" indent="-342900">
              <a:buAutoNum type="arabicPeriod"/>
            </a:pPr>
            <a:r>
              <a:rPr lang="tr-TR" sz="2400" dirty="0" smtClean="0"/>
              <a:t>E-posta içeriğinde kullanıcının TCKN, kurum </a:t>
            </a:r>
            <a:r>
              <a:rPr lang="tr-TR" sz="2400" dirty="0" smtClean="0"/>
              <a:t>adı, kurum iletişim </a:t>
            </a:r>
            <a:r>
              <a:rPr lang="tr-TR" sz="2400" dirty="0" smtClean="0"/>
              <a:t>bilgileri, </a:t>
            </a:r>
            <a:r>
              <a:rPr lang="tr-TR" sz="2400" dirty="0" smtClean="0"/>
              <a:t>faaliyete geçtiği tarih ve kurum </a:t>
            </a:r>
            <a:r>
              <a:rPr lang="tr-TR" sz="2400" dirty="0" smtClean="0"/>
              <a:t>vergi numarasına yer verilmelidir.</a:t>
            </a:r>
          </a:p>
          <a:p>
            <a:pPr marL="342900" indent="-342900"/>
            <a:endParaRPr lang="tr-TR" sz="2400" dirty="0" smtClean="0"/>
          </a:p>
          <a:p>
            <a:pPr marL="342900" indent="-342900">
              <a:buAutoNum type="arabicPeriod"/>
            </a:pPr>
            <a:endParaRPr lang="tr-T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259632" y="260649"/>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BAŞVURU ŞEKLİ VE YAPILACAK İŞLEMLER</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251520" y="0"/>
            <a:ext cx="899592" cy="899592"/>
          </a:xfrm>
          <a:prstGeom prst="rect">
            <a:avLst/>
          </a:prstGeom>
        </p:spPr>
      </p:pic>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t="4377"/>
          <a:stretch/>
        </p:blipFill>
        <p:spPr>
          <a:xfrm>
            <a:off x="3408581" y="1211368"/>
            <a:ext cx="5021071" cy="5040560"/>
          </a:xfrm>
          <a:prstGeom prst="rect">
            <a:avLst/>
          </a:prstGeom>
          <a:ln cmpd="dbl">
            <a:solidFill>
              <a:schemeClr val="tx1"/>
            </a:solidFill>
          </a:ln>
        </p:spPr>
      </p:pic>
      <p:cxnSp>
        <p:nvCxnSpPr>
          <p:cNvPr id="4" name="Düz Ok Bağlayıcısı 3"/>
          <p:cNvCxnSpPr/>
          <p:nvPr/>
        </p:nvCxnSpPr>
        <p:spPr>
          <a:xfrm flipH="1">
            <a:off x="6660232" y="4292761"/>
            <a:ext cx="1276926" cy="936104"/>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7" name="Düz Ok Bağlayıcısı 16"/>
          <p:cNvCxnSpPr/>
          <p:nvPr/>
        </p:nvCxnSpPr>
        <p:spPr>
          <a:xfrm flipH="1">
            <a:off x="6040025" y="5315824"/>
            <a:ext cx="1276926" cy="936104"/>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0" name="Dikdörtgen 9"/>
          <p:cNvSpPr/>
          <p:nvPr/>
        </p:nvSpPr>
        <p:spPr>
          <a:xfrm>
            <a:off x="611560" y="1700808"/>
            <a:ext cx="2088232"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tr-TR" dirty="0" smtClean="0"/>
          </a:p>
          <a:p>
            <a:r>
              <a:rPr lang="tr-TR" dirty="0" smtClean="0"/>
              <a:t>KAYS </a:t>
            </a:r>
            <a:r>
              <a:rPr lang="tr-TR" dirty="0"/>
              <a:t>kullanımına dair detaylar için Program Sayfasındaki Proje Hazırlama Sunumu ile KAYS Kılavuzları incelenebilir</a:t>
            </a:r>
            <a:r>
              <a:rPr lang="tr-TR" dirty="0" smtClean="0"/>
              <a:t>.</a:t>
            </a:r>
          </a:p>
          <a:p>
            <a:endParaRPr lang="tr-TR" dirty="0"/>
          </a:p>
          <a:p>
            <a:endParaRPr lang="tr-TR" dirty="0"/>
          </a:p>
        </p:txBody>
      </p:sp>
    </p:spTree>
    <p:extLst>
      <p:ext uri="{BB962C8B-B14F-4D97-AF65-F5344CB8AC3E}">
        <p14:creationId xmlns:p14="http://schemas.microsoft.com/office/powerpoint/2010/main" val="133673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259632" y="260649"/>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BAŞVURU ŞEKLİ VE YAPILACAK İŞLEMLER</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10" name="9 Dikdörtgen"/>
          <p:cNvSpPr/>
          <p:nvPr/>
        </p:nvSpPr>
        <p:spPr>
          <a:xfrm>
            <a:off x="324680" y="1229771"/>
            <a:ext cx="8207760" cy="470898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fontAlgn="base">
              <a:buFont typeface="Wingdings" panose="05000000000000000000" pitchFamily="2" charset="2"/>
              <a:buChar char="ü"/>
            </a:pPr>
            <a:r>
              <a:rPr lang="tr-TR" sz="2000" dirty="0" smtClean="0"/>
              <a:t>Başvuru çevrimiçi olarak onaylandıktan sonra, taahhütname </a:t>
            </a:r>
            <a:r>
              <a:rPr lang="tr-TR" sz="2000" dirty="0"/>
              <a:t>teslimi e-imza ya da e-posta ile yapılacaktır. </a:t>
            </a:r>
            <a:endParaRPr lang="tr-TR" sz="2000" dirty="0" smtClean="0"/>
          </a:p>
          <a:p>
            <a:pPr marL="285750" indent="-285750" fontAlgn="base">
              <a:buFont typeface="Wingdings" panose="05000000000000000000" pitchFamily="2" charset="2"/>
              <a:buChar char="ü"/>
            </a:pPr>
            <a:r>
              <a:rPr lang="tr-TR" sz="2000" dirty="0" smtClean="0"/>
              <a:t>Taahhütname </a:t>
            </a:r>
            <a:r>
              <a:rPr lang="tr-TR" sz="2000" dirty="0"/>
              <a:t>ve projeye dair evraklar Ajansa </a:t>
            </a:r>
            <a:r>
              <a:rPr lang="tr-TR" sz="2000" dirty="0" err="1" smtClean="0"/>
              <a:t>kargolanmayacak</a:t>
            </a:r>
            <a:r>
              <a:rPr lang="tr-TR" sz="2000" dirty="0" smtClean="0"/>
              <a:t> ya da elden teslim edilmeyecektir. </a:t>
            </a:r>
          </a:p>
          <a:p>
            <a:pPr marL="285750" indent="-285750" fontAlgn="base">
              <a:buFont typeface="Wingdings" panose="05000000000000000000" pitchFamily="2" charset="2"/>
              <a:buChar char="ü"/>
            </a:pPr>
            <a:r>
              <a:rPr lang="tr-TR" sz="2000" dirty="0" smtClean="0"/>
              <a:t>Taahhütnamenin </a:t>
            </a:r>
            <a:r>
              <a:rPr lang="tr-TR" sz="2000" dirty="0"/>
              <a:t>teslimi için </a:t>
            </a:r>
            <a:r>
              <a:rPr lang="tr-TR" sz="2000" b="1" dirty="0"/>
              <a:t>proje@oka.org.tr</a:t>
            </a:r>
            <a:r>
              <a:rPr lang="tr-TR" sz="2000" dirty="0"/>
              <a:t> e-posta adresi kullanılacaktır.</a:t>
            </a:r>
          </a:p>
          <a:p>
            <a:pPr marL="285750" indent="-285750" fontAlgn="base">
              <a:buFont typeface="Wingdings" panose="05000000000000000000" pitchFamily="2" charset="2"/>
              <a:buChar char="ü"/>
            </a:pPr>
            <a:r>
              <a:rPr lang="tr-TR" sz="2000" dirty="0"/>
              <a:t>Sözleşme süreci de dahil olmak üzere, ayrıca talep edilmediği sürece, tüm evraklar </a:t>
            </a:r>
            <a:r>
              <a:rPr lang="tr-TR" sz="2000" b="1" dirty="0"/>
              <a:t>proje@oka.org.tr</a:t>
            </a:r>
            <a:r>
              <a:rPr lang="tr-TR" sz="2000" dirty="0"/>
              <a:t> e-posta adresi üzerinden iletilecektir. </a:t>
            </a:r>
            <a:endParaRPr lang="tr-TR" sz="2000" dirty="0" smtClean="0"/>
          </a:p>
          <a:p>
            <a:pPr marL="285750" indent="-285750" fontAlgn="base">
              <a:buFont typeface="Wingdings" panose="05000000000000000000" pitchFamily="2" charset="2"/>
              <a:buChar char="ü"/>
            </a:pPr>
            <a:r>
              <a:rPr lang="tr-TR" sz="2000" dirty="0" smtClean="0"/>
              <a:t>Hazırlık </a:t>
            </a:r>
            <a:r>
              <a:rPr lang="tr-TR" sz="2000" dirty="0"/>
              <a:t>sürecinde mevcut basılı dokümanlar, elektronik ortama aktararak kaydedilecek ve </a:t>
            </a:r>
            <a:r>
              <a:rPr lang="tr-TR" sz="2000" b="1" dirty="0"/>
              <a:t>AJANSA BASILI EVRAK GÖNDERİLMEYECEKTİR</a:t>
            </a:r>
            <a:r>
              <a:rPr lang="tr-TR" sz="2000" dirty="0"/>
              <a:t>. </a:t>
            </a:r>
            <a:endParaRPr lang="tr-TR" sz="2000" dirty="0" smtClean="0"/>
          </a:p>
          <a:p>
            <a:pPr marL="285750" indent="-285750" fontAlgn="base">
              <a:buFont typeface="Wingdings" panose="05000000000000000000" pitchFamily="2" charset="2"/>
              <a:buChar char="ü"/>
            </a:pPr>
            <a:r>
              <a:rPr lang="tr-TR" sz="2000" dirty="0" smtClean="0"/>
              <a:t>Sözleşme </a:t>
            </a:r>
            <a:r>
              <a:rPr lang="tr-TR" sz="2000" dirty="0"/>
              <a:t>aşamasında da KAYS üzerinden sunulan belgeler basılı olarak sunulmayacaktır.</a:t>
            </a:r>
          </a:p>
          <a:p>
            <a:pPr marL="285750" indent="-285750" fontAlgn="base">
              <a:buFont typeface="Wingdings" panose="05000000000000000000" pitchFamily="2" charset="2"/>
              <a:buChar char="ü"/>
            </a:pPr>
            <a:r>
              <a:rPr lang="tr-TR" sz="2000" dirty="0"/>
              <a:t>Program detaylarıyla ilgili tüm sorular </a:t>
            </a:r>
            <a:r>
              <a:rPr lang="tr-TR" sz="2000" b="1" dirty="0"/>
              <a:t>proje@oka.org.tr</a:t>
            </a:r>
            <a:r>
              <a:rPr lang="tr-TR" sz="2000" dirty="0"/>
              <a:t> e-posta adresine iletilecektir</a:t>
            </a:r>
            <a:r>
              <a:rPr lang="tr-TR" sz="2000" dirty="0" smtClean="0"/>
              <a:t>.</a:t>
            </a:r>
          </a:p>
          <a:p>
            <a:pPr marL="285750" indent="-285750" fontAlgn="base">
              <a:buFont typeface="Wingdings" panose="05000000000000000000" pitchFamily="2" charset="2"/>
              <a:buChar char="ü"/>
            </a:pPr>
            <a:endParaRPr lang="tr-T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sp>
        <p:nvSpPr>
          <p:cNvPr id="9" name="8 Dikdörtgen"/>
          <p:cNvSpPr/>
          <p:nvPr/>
        </p:nvSpPr>
        <p:spPr>
          <a:xfrm>
            <a:off x="571472" y="1400075"/>
            <a:ext cx="8136904"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smtClean="0"/>
              <a:t>Proje başvuruları teslim alındığı tarihten sonraki iki aylık dönemin </a:t>
            </a:r>
            <a:r>
              <a:rPr lang="tr-TR" sz="2400" b="1" dirty="0" smtClean="0"/>
              <a:t>ilk ayı içerisinde </a:t>
            </a:r>
            <a:r>
              <a:rPr lang="tr-TR" sz="2400" dirty="0" smtClean="0"/>
              <a:t>değerlendirilir ve internet sitesi üzerinden duyurulur.</a:t>
            </a:r>
            <a:endParaRPr lang="tr-TR" sz="24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259632" y="260649"/>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BAŞVURU ŞEKLİ VE YAPILACAK İŞLEMLER</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10" name="9 Dikdörtgen"/>
          <p:cNvSpPr/>
          <p:nvPr/>
        </p:nvSpPr>
        <p:spPr>
          <a:xfrm>
            <a:off x="571472" y="3000372"/>
            <a:ext cx="8136904"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GB" sz="2400" dirty="0" smtClean="0"/>
              <a:t>Başvuruların KAYS </a:t>
            </a:r>
            <a:r>
              <a:rPr lang="en-GB" sz="2400" dirty="0" err="1" smtClean="0"/>
              <a:t>üzerinden</a:t>
            </a:r>
            <a:r>
              <a:rPr lang="en-GB" sz="2400" dirty="0" smtClean="0"/>
              <a:t> </a:t>
            </a:r>
            <a:r>
              <a:rPr lang="tr-TR" sz="2400" dirty="0" smtClean="0"/>
              <a:t>onaylanması</a:t>
            </a:r>
            <a:r>
              <a:rPr lang="en-GB" sz="2400" dirty="0" smtClean="0"/>
              <a:t> </a:t>
            </a:r>
            <a:r>
              <a:rPr lang="en-GB" sz="2400" dirty="0" err="1" smtClean="0"/>
              <a:t>için</a:t>
            </a:r>
            <a:r>
              <a:rPr lang="en-GB" sz="2400" dirty="0" smtClean="0"/>
              <a:t> son </a:t>
            </a:r>
            <a:r>
              <a:rPr lang="en-GB" sz="2400" dirty="0" err="1" smtClean="0"/>
              <a:t>tarih</a:t>
            </a:r>
            <a:r>
              <a:rPr lang="en-GB" sz="2400" dirty="0" smtClean="0"/>
              <a:t> </a:t>
            </a:r>
            <a:r>
              <a:rPr lang="en-GB" sz="2400" b="1" u="sng" dirty="0" smtClean="0"/>
              <a:t>2</a:t>
            </a:r>
            <a:r>
              <a:rPr lang="tr-TR" sz="2400" b="1" u="sng" dirty="0"/>
              <a:t>8</a:t>
            </a:r>
            <a:r>
              <a:rPr lang="en-GB" sz="2400" b="1" u="sng" dirty="0" smtClean="0"/>
              <a:t>.12.20</a:t>
            </a:r>
            <a:r>
              <a:rPr lang="tr-TR" sz="2400" b="1" u="sng" dirty="0" smtClean="0"/>
              <a:t>20</a:t>
            </a:r>
            <a:r>
              <a:rPr lang="en-GB" sz="2400" b="1" u="sng" dirty="0" smtClean="0"/>
              <a:t> </a:t>
            </a:r>
            <a:r>
              <a:rPr lang="en-GB" sz="2400" b="1" u="sng" dirty="0" err="1" smtClean="0"/>
              <a:t>Pazartesi</a:t>
            </a:r>
            <a:r>
              <a:rPr lang="en-GB" sz="2400" b="1" u="sng" dirty="0" smtClean="0"/>
              <a:t> </a:t>
            </a:r>
            <a:r>
              <a:rPr lang="en-GB" sz="2400" b="1" u="sng" dirty="0" err="1" smtClean="0"/>
              <a:t>Saat</a:t>
            </a:r>
            <a:r>
              <a:rPr lang="en-GB" sz="2400" b="1" u="sng" dirty="0" smtClean="0"/>
              <a:t> 23:59</a:t>
            </a:r>
            <a:r>
              <a:rPr lang="en-GB" sz="2400" dirty="0" smtClean="0"/>
              <a:t>’dur. Bu </a:t>
            </a:r>
            <a:r>
              <a:rPr lang="en-GB" sz="2400" dirty="0" err="1" smtClean="0"/>
              <a:t>tarih</a:t>
            </a:r>
            <a:r>
              <a:rPr lang="en-GB" sz="2400" dirty="0" smtClean="0"/>
              <a:t> ve </a:t>
            </a:r>
            <a:r>
              <a:rPr lang="en-GB" sz="2400" dirty="0" err="1" smtClean="0"/>
              <a:t>saat</a:t>
            </a:r>
            <a:r>
              <a:rPr lang="en-GB" sz="2400" dirty="0" smtClean="0"/>
              <a:t> </a:t>
            </a:r>
            <a:r>
              <a:rPr lang="en-GB" sz="2400" dirty="0" err="1" smtClean="0"/>
              <a:t>itibari</a:t>
            </a:r>
            <a:r>
              <a:rPr lang="en-GB" sz="2400" dirty="0" smtClean="0"/>
              <a:t> ile KAYS </a:t>
            </a:r>
            <a:r>
              <a:rPr lang="en-GB" sz="2400" dirty="0" err="1" smtClean="0"/>
              <a:t>sistemi</a:t>
            </a:r>
            <a:r>
              <a:rPr lang="en-GB" sz="2400" dirty="0" smtClean="0"/>
              <a:t> </a:t>
            </a:r>
            <a:r>
              <a:rPr lang="en-GB" sz="2400" dirty="0" err="1" smtClean="0"/>
              <a:t>başvurulara</a:t>
            </a:r>
            <a:r>
              <a:rPr lang="en-GB" sz="2400" dirty="0" smtClean="0"/>
              <a:t> </a:t>
            </a:r>
            <a:r>
              <a:rPr lang="en-GB" sz="2400" dirty="0" err="1" smtClean="0"/>
              <a:t>kapatılacak</a:t>
            </a:r>
            <a:r>
              <a:rPr lang="en-GB" sz="2400" dirty="0" smtClean="0"/>
              <a:t> ve </a:t>
            </a:r>
            <a:r>
              <a:rPr lang="en-GB" sz="2400" dirty="0" err="1" smtClean="0"/>
              <a:t>sonrasında</a:t>
            </a:r>
            <a:r>
              <a:rPr lang="en-GB" sz="2400" dirty="0" smtClean="0"/>
              <a:t> </a:t>
            </a:r>
            <a:r>
              <a:rPr lang="en-GB" sz="2400" dirty="0" err="1" smtClean="0"/>
              <a:t>herhangi</a:t>
            </a:r>
            <a:r>
              <a:rPr lang="en-GB" sz="2400" dirty="0" smtClean="0"/>
              <a:t> </a:t>
            </a:r>
            <a:r>
              <a:rPr lang="en-GB" sz="2400" dirty="0" err="1" smtClean="0"/>
              <a:t>bir</a:t>
            </a:r>
            <a:r>
              <a:rPr lang="en-GB" sz="2400" dirty="0" smtClean="0"/>
              <a:t> </a:t>
            </a:r>
            <a:r>
              <a:rPr lang="en-GB" sz="2400" dirty="0" err="1" smtClean="0"/>
              <a:t>değişiklik</a:t>
            </a:r>
            <a:r>
              <a:rPr lang="en-GB" sz="2400" dirty="0" smtClean="0"/>
              <a:t> </a:t>
            </a:r>
            <a:r>
              <a:rPr lang="en-GB" sz="2400" dirty="0" err="1" smtClean="0"/>
              <a:t>veya</a:t>
            </a:r>
            <a:r>
              <a:rPr lang="en-GB" sz="2400" dirty="0" smtClean="0"/>
              <a:t> </a:t>
            </a:r>
            <a:r>
              <a:rPr lang="tr-TR" sz="2400" dirty="0" smtClean="0"/>
              <a:t>onaylama</a:t>
            </a:r>
            <a:r>
              <a:rPr lang="en-GB" sz="2400" dirty="0" smtClean="0"/>
              <a:t> </a:t>
            </a:r>
            <a:r>
              <a:rPr lang="en-GB" sz="2400" dirty="0" err="1" smtClean="0"/>
              <a:t>işlemi</a:t>
            </a:r>
            <a:r>
              <a:rPr lang="en-GB" sz="2400" dirty="0" smtClean="0"/>
              <a:t> </a:t>
            </a:r>
            <a:r>
              <a:rPr lang="en-GB" sz="2400" dirty="0" err="1" smtClean="0"/>
              <a:t>yapılamayacaktır</a:t>
            </a:r>
            <a:r>
              <a:rPr lang="en-GB" sz="2400" dirty="0" smtClean="0"/>
              <a:t>. </a:t>
            </a:r>
            <a:endParaRPr lang="tr-TR" sz="2400" dirty="0" smtClean="0"/>
          </a:p>
          <a:p>
            <a:pPr algn="just"/>
            <a:endParaRPr lang="tr-TR" sz="2400" dirty="0"/>
          </a:p>
          <a:p>
            <a:pPr algn="just"/>
            <a:r>
              <a:rPr lang="en-GB" sz="2400" dirty="0" err="1" smtClean="0"/>
              <a:t>Yapılan</a:t>
            </a:r>
            <a:r>
              <a:rPr lang="en-GB" sz="2400" dirty="0" smtClean="0"/>
              <a:t> </a:t>
            </a:r>
            <a:r>
              <a:rPr lang="en-GB" sz="2400" dirty="0" err="1" smtClean="0"/>
              <a:t>başvuruya</a:t>
            </a:r>
            <a:r>
              <a:rPr lang="en-GB" sz="2400" dirty="0" smtClean="0"/>
              <a:t> </a:t>
            </a:r>
            <a:r>
              <a:rPr lang="en-GB" sz="2400" dirty="0" err="1" smtClean="0"/>
              <a:t>ilişkin</a:t>
            </a:r>
            <a:r>
              <a:rPr lang="en-GB" sz="2400" dirty="0" smtClean="0"/>
              <a:t> </a:t>
            </a:r>
            <a:r>
              <a:rPr lang="en-GB" sz="2400" dirty="0" err="1" smtClean="0"/>
              <a:t>taahhütnamenin</a:t>
            </a:r>
            <a:r>
              <a:rPr lang="en-GB" sz="2400" dirty="0" smtClean="0"/>
              <a:t> </a:t>
            </a:r>
            <a:r>
              <a:rPr lang="en-GB" sz="2400" dirty="0" err="1" smtClean="0"/>
              <a:t>sistem</a:t>
            </a:r>
            <a:r>
              <a:rPr lang="en-GB" sz="2400" dirty="0" smtClean="0"/>
              <a:t> </a:t>
            </a:r>
            <a:r>
              <a:rPr lang="en-GB" sz="2400" dirty="0" err="1" smtClean="0"/>
              <a:t>üzerinde</a:t>
            </a:r>
            <a:r>
              <a:rPr lang="en-GB" sz="2400" dirty="0" smtClean="0"/>
              <a:t> </a:t>
            </a:r>
            <a:r>
              <a:rPr lang="en-GB" sz="2400" dirty="0" err="1" smtClean="0"/>
              <a:t>elektronik</a:t>
            </a:r>
            <a:r>
              <a:rPr lang="en-GB" sz="2400" dirty="0" smtClean="0"/>
              <a:t> </a:t>
            </a:r>
            <a:r>
              <a:rPr lang="en-GB" sz="2400" dirty="0" err="1" smtClean="0"/>
              <a:t>olarak</a:t>
            </a:r>
            <a:r>
              <a:rPr lang="en-GB" sz="2400" dirty="0" smtClean="0"/>
              <a:t> </a:t>
            </a:r>
            <a:r>
              <a:rPr lang="en-GB" sz="2400" dirty="0" err="1" smtClean="0"/>
              <a:t>imzalanması</a:t>
            </a:r>
            <a:r>
              <a:rPr lang="en-GB" sz="2400" dirty="0" smtClean="0"/>
              <a:t> </a:t>
            </a:r>
            <a:r>
              <a:rPr lang="en-GB" sz="2400" dirty="0" err="1" smtClean="0"/>
              <a:t>veya</a:t>
            </a:r>
            <a:r>
              <a:rPr lang="en-GB" sz="2400" dirty="0" smtClean="0"/>
              <a:t> </a:t>
            </a:r>
            <a:r>
              <a:rPr lang="en-GB" sz="2400" dirty="0" err="1" smtClean="0"/>
              <a:t>ıslak</a:t>
            </a:r>
            <a:r>
              <a:rPr lang="en-GB" sz="2400" dirty="0" smtClean="0"/>
              <a:t> </a:t>
            </a:r>
            <a:r>
              <a:rPr lang="en-GB" sz="2400" dirty="0" err="1" smtClean="0"/>
              <a:t>imzalı</a:t>
            </a:r>
            <a:r>
              <a:rPr lang="en-GB" sz="2400" dirty="0" smtClean="0"/>
              <a:t> </a:t>
            </a:r>
            <a:r>
              <a:rPr lang="en-GB" sz="2400" dirty="0" err="1" smtClean="0"/>
              <a:t>taahhütnamenin</a:t>
            </a:r>
            <a:r>
              <a:rPr lang="en-GB" sz="2400" dirty="0" smtClean="0"/>
              <a:t> </a:t>
            </a:r>
            <a:r>
              <a:rPr lang="tr-TR" sz="2400" dirty="0" smtClean="0"/>
              <a:t>taranarak proje@oka.org.tr e-posta adresine gönderilmesi </a:t>
            </a:r>
            <a:r>
              <a:rPr lang="en-GB" sz="2400" b="1" u="sng" dirty="0" smtClean="0"/>
              <a:t>31.12.201</a:t>
            </a:r>
            <a:r>
              <a:rPr lang="tr-TR" sz="2400" b="1" u="sng" dirty="0" smtClean="0"/>
              <a:t>9</a:t>
            </a:r>
            <a:r>
              <a:rPr lang="en-GB" sz="2400" b="1" u="sng" dirty="0" smtClean="0"/>
              <a:t> </a:t>
            </a:r>
            <a:r>
              <a:rPr lang="tr-TR" sz="2400" b="1" u="sng" dirty="0" smtClean="0"/>
              <a:t>Perşembe </a:t>
            </a:r>
            <a:r>
              <a:rPr lang="en-GB" sz="2400" b="1" u="sng" dirty="0" err="1" smtClean="0"/>
              <a:t>Saat</a:t>
            </a:r>
            <a:r>
              <a:rPr lang="en-GB" sz="2400" b="1" u="sng" dirty="0" smtClean="0"/>
              <a:t> </a:t>
            </a:r>
            <a:r>
              <a:rPr lang="tr-TR" sz="2400" b="1" u="sng" dirty="0" smtClean="0"/>
              <a:t>23:59</a:t>
            </a:r>
            <a:r>
              <a:rPr lang="en-GB" sz="2400" dirty="0" smtClean="0"/>
              <a:t>’a </a:t>
            </a:r>
            <a:r>
              <a:rPr lang="en-GB" sz="2400" dirty="0" smtClean="0"/>
              <a:t>kadar </a:t>
            </a:r>
            <a:r>
              <a:rPr lang="en-GB" sz="2400" dirty="0" err="1" smtClean="0"/>
              <a:t>yapılabilecektir</a:t>
            </a:r>
            <a:r>
              <a:rPr lang="en-GB" sz="2400" dirty="0" smtClean="0"/>
              <a:t>. </a:t>
            </a:r>
            <a:endParaRPr lang="tr-TR" sz="2400" dirty="0"/>
          </a:p>
        </p:txBody>
      </p:sp>
    </p:spTree>
    <p:extLst>
      <p:ext uri="{BB962C8B-B14F-4D97-AF65-F5344CB8AC3E}">
        <p14:creationId xmlns:p14="http://schemas.microsoft.com/office/powerpoint/2010/main" val="3108162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785786" y="2071678"/>
            <a:ext cx="7429552" cy="400110"/>
          </a:xfrm>
          <a:prstGeom prst="rect">
            <a:avLst/>
          </a:prstGeom>
          <a:noFill/>
        </p:spPr>
        <p:txBody>
          <a:bodyPr wrap="square" rtlCol="0">
            <a:spAutoFit/>
          </a:bodyPr>
          <a:lstStyle/>
          <a:p>
            <a:pPr algn="just"/>
            <a:endParaRPr lang="tr-TR" sz="2000" dirty="0"/>
          </a:p>
        </p:txBody>
      </p:sp>
      <p:sp>
        <p:nvSpPr>
          <p:cNvPr id="60418" name="AutoShape 2"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0420" name="AutoShape 4"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0422" name="AutoShape 6"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0424" name="Picture 8" descr="http://dosyalar.hurriyet.com.tr/kishastaliklari/images/telefon.jpg"/>
          <p:cNvPicPr>
            <a:picLocks noChangeAspect="1" noChangeArrowheads="1"/>
          </p:cNvPicPr>
          <p:nvPr/>
        </p:nvPicPr>
        <p:blipFill>
          <a:blip r:embed="rId2" cstate="print"/>
          <a:srcRect/>
          <a:stretch>
            <a:fillRect/>
          </a:stretch>
        </p:blipFill>
        <p:spPr bwMode="auto">
          <a:xfrm>
            <a:off x="500034" y="4214818"/>
            <a:ext cx="936104" cy="1176371"/>
          </a:xfrm>
          <a:prstGeom prst="rect">
            <a:avLst/>
          </a:prstGeom>
          <a:noFill/>
        </p:spPr>
      </p:pic>
      <p:sp>
        <p:nvSpPr>
          <p:cNvPr id="16" name="15 Dikdörtgen"/>
          <p:cNvSpPr/>
          <p:nvPr/>
        </p:nvSpPr>
        <p:spPr>
          <a:xfrm>
            <a:off x="2730051" y="4341338"/>
            <a:ext cx="5112568"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tr-TR" sz="5400" b="1" dirty="0" smtClean="0"/>
              <a:t>0 362 431 24 00</a:t>
            </a:r>
          </a:p>
        </p:txBody>
      </p:sp>
      <p:pic>
        <p:nvPicPr>
          <p:cNvPr id="60426" name="Picture 10" descr="https://encrypted-tbn0.gstatic.com/images?q=tbn:ANd9GcTYW8LpOFV_CSTYc-E-374zfks77BsBN9KviMIYt11kBQqmL4D4"/>
          <p:cNvPicPr>
            <a:picLocks noChangeAspect="1" noChangeArrowheads="1"/>
          </p:cNvPicPr>
          <p:nvPr/>
        </p:nvPicPr>
        <p:blipFill>
          <a:blip r:embed="rId3" cstate="print"/>
          <a:srcRect/>
          <a:stretch>
            <a:fillRect/>
          </a:stretch>
        </p:blipFill>
        <p:spPr bwMode="auto">
          <a:xfrm>
            <a:off x="428596" y="2000240"/>
            <a:ext cx="1440160" cy="1307949"/>
          </a:xfrm>
          <a:prstGeom prst="rect">
            <a:avLst/>
          </a:prstGeom>
          <a:noFill/>
        </p:spPr>
      </p:pic>
      <p:sp>
        <p:nvSpPr>
          <p:cNvPr id="24" name="23 Dikdörtgen"/>
          <p:cNvSpPr/>
          <p:nvPr/>
        </p:nvSpPr>
        <p:spPr>
          <a:xfrm>
            <a:off x="2714612" y="2143116"/>
            <a:ext cx="5128007" cy="92333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tr-TR" sz="5400" b="1" dirty="0" smtClean="0"/>
              <a:t>proje@oka.org.tr</a:t>
            </a:r>
          </a:p>
        </p:txBody>
      </p:sp>
      <p:cxnSp>
        <p:nvCxnSpPr>
          <p:cNvPr id="18" name="1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25 Dikdörtgen"/>
          <p:cNvSpPr/>
          <p:nvPr/>
        </p:nvSpPr>
        <p:spPr>
          <a:xfrm>
            <a:off x="1259632" y="260649"/>
            <a:ext cx="1008112" cy="369332"/>
          </a:xfrm>
          <a:prstGeom prst="rect">
            <a:avLst/>
          </a:prstGeom>
          <a:solidFill>
            <a:schemeClr val="accent5">
              <a:lumMod val="75000"/>
            </a:schemeClr>
          </a:solidFill>
        </p:spPr>
        <p:txBody>
          <a:bodyPr wrap="square">
            <a:spAutoFit/>
          </a:bodyPr>
          <a:lstStyle/>
          <a:p>
            <a:r>
              <a:rPr lang="tr-TR" dirty="0" smtClean="0">
                <a:solidFill>
                  <a:schemeClr val="bg1"/>
                </a:solidFill>
              </a:rPr>
              <a:t>İLETİŞİM</a:t>
            </a:r>
            <a:endParaRPr lang="tr-TR" dirty="0">
              <a:solidFill>
                <a:schemeClr val="bg1"/>
              </a:solidFill>
            </a:endParaRPr>
          </a:p>
        </p:txBody>
      </p:sp>
      <p:pic>
        <p:nvPicPr>
          <p:cNvPr id="27" name="26 Resim" descr="Logo.png"/>
          <p:cNvPicPr>
            <a:picLocks noChangeAspect="1"/>
          </p:cNvPicPr>
          <p:nvPr/>
        </p:nvPicPr>
        <p:blipFill>
          <a:blip r:embed="rId4" cstate="print"/>
          <a:stretch>
            <a:fillRect/>
          </a:stretch>
        </p:blipFill>
        <p:spPr>
          <a:xfrm>
            <a:off x="251520" y="0"/>
            <a:ext cx="899592" cy="899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60424"/>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1000" fill="hold"/>
                                        <p:tgtEl>
                                          <p:spTgt spid="604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kadc\documen$\gyalcin\Desktop\Untitled-1.jpg"/>
          <p:cNvPicPr>
            <a:picLocks noChangeAspect="1" noChangeArrowheads="1"/>
          </p:cNvPicPr>
          <p:nvPr/>
        </p:nvPicPr>
        <p:blipFill>
          <a:blip r:embed="rId2" cstate="email"/>
          <a:srcRect t="19298"/>
          <a:stretch>
            <a:fillRect/>
          </a:stretch>
        </p:blipFill>
        <p:spPr bwMode="auto">
          <a:xfrm>
            <a:off x="0" y="0"/>
            <a:ext cx="9144000" cy="5606874"/>
          </a:xfrm>
          <a:prstGeom prst="rect">
            <a:avLst/>
          </a:prstGeom>
          <a:noFill/>
        </p:spPr>
      </p:pic>
      <p:sp>
        <p:nvSpPr>
          <p:cNvPr id="5" name="4 Metin kutusu"/>
          <p:cNvSpPr txBox="1"/>
          <p:nvPr/>
        </p:nvSpPr>
        <p:spPr>
          <a:xfrm>
            <a:off x="539552" y="4143380"/>
            <a:ext cx="8352928" cy="1723549"/>
          </a:xfrm>
          <a:prstGeom prst="rect">
            <a:avLst/>
          </a:prstGeom>
          <a:noFill/>
        </p:spPr>
        <p:txBody>
          <a:bodyPr wrap="square" rtlCol="0">
            <a:spAutoFit/>
          </a:bodyPr>
          <a:lstStyle/>
          <a:p>
            <a:pPr algn="ctr"/>
            <a:r>
              <a:rPr lang="tr-TR" sz="5400" b="1" dirty="0" smtClean="0">
                <a:solidFill>
                  <a:schemeClr val="tx2">
                    <a:lumMod val="75000"/>
                  </a:schemeClr>
                </a:solidFill>
              </a:rPr>
              <a:t>Teşekkürler</a:t>
            </a:r>
          </a:p>
          <a:p>
            <a:pPr algn="ctr"/>
            <a:r>
              <a:rPr lang="tr-TR" sz="1600" b="1" dirty="0" smtClean="0">
                <a:solidFill>
                  <a:schemeClr val="tx2">
                    <a:lumMod val="75000"/>
                  </a:schemeClr>
                </a:solidFill>
              </a:rPr>
              <a:t>Program Yönetim Birimi</a:t>
            </a:r>
          </a:p>
          <a:p>
            <a:pPr algn="ctr"/>
            <a:r>
              <a:rPr lang="tr-TR" sz="1600" b="1" dirty="0" smtClean="0">
                <a:solidFill>
                  <a:schemeClr val="tx2">
                    <a:lumMod val="75000"/>
                  </a:schemeClr>
                </a:solidFill>
              </a:rPr>
              <a:t>ORTA KARADENİZ KALKINMA AJANSI</a:t>
            </a:r>
          </a:p>
          <a:p>
            <a:pPr algn="ctr"/>
            <a:endParaRPr lang="tr-TR" sz="2000" b="1"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
          <p:cNvSpPr>
            <a:spLocks noChangeArrowheads="1"/>
          </p:cNvSpPr>
          <p:nvPr/>
        </p:nvSpPr>
        <p:spPr bwMode="auto">
          <a:xfrm>
            <a:off x="0" y="5876925"/>
            <a:ext cx="7494588" cy="571500"/>
          </a:xfrm>
          <a:prstGeom prst="rect">
            <a:avLst/>
          </a:prstGeom>
          <a:noFill/>
          <a:ln w="9525">
            <a:noFill/>
            <a:miter lim="800000"/>
            <a:headEnd/>
            <a:tailEnd/>
          </a:ln>
        </p:spPr>
        <p:txBody>
          <a:bodyPr/>
          <a:lstStyle/>
          <a:p>
            <a:pPr marL="533400" indent="-352425">
              <a:spcAft>
                <a:spcPct val="5000"/>
              </a:spcAft>
              <a:buFont typeface="Wingdings" pitchFamily="2" charset="2"/>
              <a:buChar char="Ø"/>
            </a:pPr>
            <a:endParaRPr lang="tr-TR" sz="1300" b="1">
              <a:solidFill>
                <a:srgbClr val="CC3300"/>
              </a:solidFill>
              <a:latin typeface="Calibri" pitchFamily="34" charset="0"/>
            </a:endParaRPr>
          </a:p>
        </p:txBody>
      </p:sp>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11 Dikdörtgen"/>
          <p:cNvSpPr/>
          <p:nvPr/>
        </p:nvSpPr>
        <p:spPr>
          <a:xfrm>
            <a:off x="1259632" y="260648"/>
            <a:ext cx="5040560" cy="369332"/>
          </a:xfrm>
          <a:prstGeom prst="rect">
            <a:avLst/>
          </a:prstGeom>
          <a:solidFill>
            <a:schemeClr val="accent5">
              <a:lumMod val="75000"/>
            </a:schemeClr>
          </a:solidFill>
        </p:spPr>
        <p:txBody>
          <a:bodyPr wrap="square">
            <a:spAutoFit/>
          </a:bodyPr>
          <a:lstStyle/>
          <a:p>
            <a:r>
              <a:rPr lang="tr-TR" dirty="0" smtClean="0">
                <a:solidFill>
                  <a:schemeClr val="bg1"/>
                </a:solidFill>
              </a:rPr>
              <a:t>SUNUM BAŞLIKLARI</a:t>
            </a:r>
            <a:endParaRPr lang="tr-TR" dirty="0">
              <a:solidFill>
                <a:schemeClr val="bg1"/>
              </a:solidFill>
            </a:endParaRPr>
          </a:p>
        </p:txBody>
      </p:sp>
      <p:pic>
        <p:nvPicPr>
          <p:cNvPr id="39" name="38 Resim" descr="Logo.png"/>
          <p:cNvPicPr>
            <a:picLocks noChangeAspect="1"/>
          </p:cNvPicPr>
          <p:nvPr/>
        </p:nvPicPr>
        <p:blipFill>
          <a:blip r:embed="rId3" cstate="print"/>
          <a:stretch>
            <a:fillRect/>
          </a:stretch>
        </p:blipFill>
        <p:spPr>
          <a:xfrm>
            <a:off x="251520" y="0"/>
            <a:ext cx="899592" cy="899592"/>
          </a:xfrm>
          <a:prstGeom prst="rect">
            <a:avLst/>
          </a:prstGeom>
        </p:spPr>
      </p:pic>
      <p:graphicFrame>
        <p:nvGraphicFramePr>
          <p:cNvPr id="2" name="Diyagram 1"/>
          <p:cNvGraphicFramePr/>
          <p:nvPr>
            <p:extLst>
              <p:ext uri="{D42A27DB-BD31-4B8C-83A1-F6EECF244321}">
                <p14:modId xmlns:p14="http://schemas.microsoft.com/office/powerpoint/2010/main" val="237102502"/>
              </p:ext>
            </p:extLst>
          </p:nvPr>
        </p:nvGraphicFramePr>
        <p:xfrm>
          <a:off x="1131502" y="154331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755576" y="1700808"/>
            <a:ext cx="7560840" cy="410445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algn="just"/>
            <a:r>
              <a:rPr lang="en-GB" sz="2800" dirty="0" err="1" smtClean="0"/>
              <a:t>Programın</a:t>
            </a:r>
            <a:r>
              <a:rPr lang="tr-TR" sz="2800" dirty="0"/>
              <a:t> </a:t>
            </a:r>
            <a:r>
              <a:rPr lang="tr-TR" sz="2800" dirty="0" smtClean="0"/>
              <a:t>genel </a:t>
            </a:r>
            <a:r>
              <a:rPr lang="en-GB" sz="2800" dirty="0" err="1" smtClean="0"/>
              <a:t>amacı</a:t>
            </a:r>
            <a:r>
              <a:rPr lang="en-GB" sz="2800" dirty="0" smtClean="0"/>
              <a:t>, </a:t>
            </a:r>
            <a:r>
              <a:rPr lang="tr-TR" sz="2800" dirty="0" smtClean="0"/>
              <a:t>bölgedeki yerel aktörlerin bölgesel kalkınma açısından önem arz eden, çeşitli plan veya programlarda önceliklendirilen, ancak </a:t>
            </a:r>
            <a:r>
              <a:rPr lang="tr-TR" sz="2800" b="1" dirty="0" smtClean="0"/>
              <a:t>kurumsal kapasite eksikliği </a:t>
            </a:r>
            <a:r>
              <a:rPr lang="tr-TR" sz="2800" dirty="0" smtClean="0"/>
              <a:t>nedeniyle hazırlık ve uygulama aşamalarında sorunlarla karşılaşılan çalışmalarına katkı sağlamaktır.</a:t>
            </a:r>
            <a:endParaRPr lang="tr-TR" sz="2800" b="1" u="sng" dirty="0">
              <a:solidFill>
                <a:srgbClr val="00B050"/>
              </a:solidFill>
            </a:endParaRPr>
          </a:p>
        </p:txBody>
      </p:sp>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2081917" cy="369332"/>
          </a:xfrm>
          <a:prstGeom prst="rect">
            <a:avLst/>
          </a:prstGeom>
          <a:solidFill>
            <a:schemeClr val="accent5">
              <a:lumMod val="75000"/>
            </a:schemeClr>
          </a:solidFill>
        </p:spPr>
        <p:txBody>
          <a:bodyPr wrap="none">
            <a:spAutoFit/>
          </a:bodyPr>
          <a:lstStyle/>
          <a:p>
            <a:r>
              <a:rPr lang="tr-TR" dirty="0" smtClean="0">
                <a:solidFill>
                  <a:schemeClr val="bg1"/>
                </a:solidFill>
              </a:rPr>
              <a:t>PROGRAMIN AMACI</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8 Dikdörtgen"/>
          <p:cNvSpPr/>
          <p:nvPr/>
        </p:nvSpPr>
        <p:spPr>
          <a:xfrm>
            <a:off x="1214414" y="285728"/>
            <a:ext cx="4510594" cy="369332"/>
          </a:xfrm>
          <a:prstGeom prst="rect">
            <a:avLst/>
          </a:prstGeom>
          <a:solidFill>
            <a:schemeClr val="accent5">
              <a:lumMod val="75000"/>
            </a:schemeClr>
          </a:solidFill>
        </p:spPr>
        <p:txBody>
          <a:bodyPr wrap="none">
            <a:spAutoFit/>
          </a:bodyPr>
          <a:lstStyle/>
          <a:p>
            <a:r>
              <a:rPr lang="tr-TR" dirty="0" smtClean="0">
                <a:solidFill>
                  <a:schemeClr val="bg1"/>
                </a:solidFill>
              </a:rPr>
              <a:t>ÖNCELİKLİ OLARAK DESTEKLENECEK PROJELER</a:t>
            </a:r>
            <a:endParaRPr lang="tr-TR" dirty="0">
              <a:solidFill>
                <a:schemeClr val="bg1"/>
              </a:solidFill>
            </a:endParaRPr>
          </a:p>
        </p:txBody>
      </p:sp>
      <p:pic>
        <p:nvPicPr>
          <p:cNvPr id="10" name="9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14" name="13 Dikdörtgen"/>
          <p:cNvSpPr/>
          <p:nvPr/>
        </p:nvSpPr>
        <p:spPr>
          <a:xfrm>
            <a:off x="323528" y="2998113"/>
            <a:ext cx="828092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tr-TR" sz="1600" dirty="0" smtClean="0"/>
              <a:t>2012-2020 </a:t>
            </a:r>
            <a:r>
              <a:rPr lang="tr-TR" sz="1600" dirty="0" smtClean="0"/>
              <a:t>döneminde TD programlarına </a:t>
            </a:r>
            <a:r>
              <a:rPr lang="tr-TR" sz="1600" b="1" dirty="0" smtClean="0"/>
              <a:t>proje başvurusunda bulunmamış veya hiç destek almamış ilçelerimizden gelen başvurular</a:t>
            </a:r>
          </a:p>
        </p:txBody>
      </p:sp>
      <p:sp>
        <p:nvSpPr>
          <p:cNvPr id="16" name="15 Dikdörtgen"/>
          <p:cNvSpPr/>
          <p:nvPr/>
        </p:nvSpPr>
        <p:spPr>
          <a:xfrm>
            <a:off x="323528" y="4675024"/>
            <a:ext cx="8247290"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tr-TR" sz="1600" dirty="0" smtClean="0"/>
              <a:t>Aynı </a:t>
            </a:r>
            <a:r>
              <a:rPr lang="tr-TR" sz="1600" dirty="0" smtClean="0"/>
              <a:t>teknik destek konusunda, daha önceki teknik destek programları kapsamında, </a:t>
            </a:r>
            <a:r>
              <a:rPr lang="tr-TR" sz="1600" b="1" dirty="0" smtClean="0"/>
              <a:t>başvuru sahibinin bağlı olduğu bir üst kuruma destek sağlanmamış projeler </a:t>
            </a:r>
          </a:p>
        </p:txBody>
      </p:sp>
      <p:sp>
        <p:nvSpPr>
          <p:cNvPr id="18" name="17 Dikdörtgen"/>
          <p:cNvSpPr/>
          <p:nvPr/>
        </p:nvSpPr>
        <p:spPr>
          <a:xfrm>
            <a:off x="357158" y="1214422"/>
            <a:ext cx="824729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1600" dirty="0" smtClean="0"/>
              <a:t>Aynı </a:t>
            </a:r>
            <a:r>
              <a:rPr lang="tr-TR" sz="1600" dirty="0" smtClean="0"/>
              <a:t>konuda/alanlarda teknik destek almak isteyen kurumların </a:t>
            </a:r>
            <a:r>
              <a:rPr lang="tr-TR" sz="1600" b="1" dirty="0" smtClean="0"/>
              <a:t>ortaklıklar kurarak yaptıkları başvurular</a:t>
            </a:r>
          </a:p>
        </p:txBody>
      </p:sp>
      <p:sp>
        <p:nvSpPr>
          <p:cNvPr id="19" name="18 Dikdörtgen"/>
          <p:cNvSpPr/>
          <p:nvPr/>
        </p:nvSpPr>
        <p:spPr>
          <a:xfrm>
            <a:off x="357158" y="2090476"/>
            <a:ext cx="824729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1600" dirty="0" smtClean="0"/>
              <a:t>TR83 </a:t>
            </a:r>
            <a:r>
              <a:rPr lang="tr-TR" sz="1600" dirty="0" smtClean="0"/>
              <a:t>Bölgesi İlçeleri Sosyo-Ekonomik Gelişmişlik Endeksi çalışması bulgularına göre </a:t>
            </a:r>
            <a:r>
              <a:rPr lang="tr-TR" sz="1600" b="1" dirty="0" smtClean="0"/>
              <a:t>4. ve 5. Grupta olan ilçelerimizden gelen başvurular</a:t>
            </a:r>
          </a:p>
        </p:txBody>
      </p:sp>
      <p:sp>
        <p:nvSpPr>
          <p:cNvPr id="12" name="11 Dikdörtgen"/>
          <p:cNvSpPr/>
          <p:nvPr/>
        </p:nvSpPr>
        <p:spPr>
          <a:xfrm>
            <a:off x="323528" y="3859886"/>
            <a:ext cx="828092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sz="1600" dirty="0"/>
              <a:t>Bölgedeki kurum ve kuruluşlarda </a:t>
            </a:r>
            <a:r>
              <a:rPr lang="tr-TR" sz="1600" b="1" dirty="0"/>
              <a:t>kaynak </a:t>
            </a:r>
            <a:r>
              <a:rPr lang="tr-TR" sz="1600" b="1" dirty="0" smtClean="0"/>
              <a:t>verimliliği </a:t>
            </a:r>
            <a:r>
              <a:rPr lang="tr-TR" sz="1600" dirty="0"/>
              <a:t>bilincinin ve uygulama kapasitelerinin artırılmasına yönelik başvurular</a:t>
            </a:r>
          </a:p>
        </p:txBody>
      </p:sp>
      <p:sp>
        <p:nvSpPr>
          <p:cNvPr id="11" name="13 Dikdörtgen"/>
          <p:cNvSpPr/>
          <p:nvPr/>
        </p:nvSpPr>
        <p:spPr>
          <a:xfrm>
            <a:off x="289898" y="5661248"/>
            <a:ext cx="828092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1600" dirty="0" smtClean="0"/>
              <a:t>Turizm </a:t>
            </a:r>
            <a:r>
              <a:rPr lang="tr-TR" sz="1600" dirty="0"/>
              <a:t>yatırımlarıyla ilgili ön fizibilite çalışmalarına dair danışmanlık hizmetleri </a:t>
            </a:r>
            <a:r>
              <a:rPr lang="tr-TR" sz="1600" dirty="0" smtClean="0"/>
              <a:t>talepleri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lvl="0"/>
            <a:endParaRPr lang="tr-TR" sz="1400" b="1" dirty="0" smtClean="0"/>
          </a:p>
        </p:txBody>
      </p:sp>
      <p:cxnSp>
        <p:nvCxnSpPr>
          <p:cNvPr id="15" name="14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15 Dikdörtgen"/>
          <p:cNvSpPr/>
          <p:nvPr/>
        </p:nvSpPr>
        <p:spPr>
          <a:xfrm>
            <a:off x="1259632" y="260648"/>
            <a:ext cx="2009268" cy="369332"/>
          </a:xfrm>
          <a:prstGeom prst="rect">
            <a:avLst/>
          </a:prstGeom>
          <a:solidFill>
            <a:schemeClr val="accent5">
              <a:lumMod val="75000"/>
            </a:schemeClr>
          </a:solidFill>
        </p:spPr>
        <p:txBody>
          <a:bodyPr wrap="none">
            <a:spAutoFit/>
          </a:bodyPr>
          <a:lstStyle/>
          <a:p>
            <a:r>
              <a:rPr lang="tr-TR" dirty="0" smtClean="0">
                <a:solidFill>
                  <a:schemeClr val="bg1"/>
                </a:solidFill>
              </a:rPr>
              <a:t>PROGRAM BÜTÇESİ</a:t>
            </a:r>
            <a:endParaRPr lang="tr-TR" dirty="0">
              <a:solidFill>
                <a:schemeClr val="bg1"/>
              </a:solidFill>
            </a:endParaRPr>
          </a:p>
        </p:txBody>
      </p:sp>
      <p:pic>
        <p:nvPicPr>
          <p:cNvPr id="17" name="16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16390" name="AutoShape 6" descr="Image result for desig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2" name="AutoShape 8" descr="Image result for desig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4" name="AutoShape 10" descr="Image result for desig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 name="22 Yuvarlatılmış Dikdörtgen"/>
          <p:cNvSpPr/>
          <p:nvPr/>
        </p:nvSpPr>
        <p:spPr>
          <a:xfrm>
            <a:off x="2571736" y="4429132"/>
            <a:ext cx="4429156" cy="17859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600" b="1" dirty="0" smtClean="0">
                <a:ln w="11430"/>
                <a:solidFill>
                  <a:schemeClr val="bg1"/>
                </a:solidFill>
                <a:effectLst>
                  <a:outerShdw blurRad="50800" dist="39000" dir="5460000" algn="tl">
                    <a:srgbClr val="000000">
                      <a:alpha val="38000"/>
                    </a:srgbClr>
                  </a:outerShdw>
                </a:effectLst>
              </a:rPr>
              <a:t>Toplam Bütçe:</a:t>
            </a:r>
          </a:p>
          <a:p>
            <a:pPr algn="ctr"/>
            <a:r>
              <a:rPr lang="tr-TR" sz="3600" b="1" dirty="0" smtClean="0">
                <a:ln w="11430"/>
                <a:solidFill>
                  <a:schemeClr val="bg1"/>
                </a:solidFill>
                <a:effectLst>
                  <a:outerShdw blurRad="50800" dist="39000" dir="5460000" algn="tl">
                    <a:srgbClr val="000000">
                      <a:alpha val="38000"/>
                    </a:srgbClr>
                  </a:outerShdw>
                </a:effectLst>
              </a:rPr>
              <a:t>2.000.000 TL</a:t>
            </a:r>
            <a:endParaRPr lang="tr-TR" sz="3600" b="1" dirty="0">
              <a:ln w="11430"/>
              <a:solidFill>
                <a:schemeClr val="bg1"/>
              </a:solidFill>
              <a:effectLst>
                <a:outerShdw blurRad="50800" dist="39000" dir="5460000" algn="tl">
                  <a:srgbClr val="000000">
                    <a:alpha val="38000"/>
                  </a:srgbClr>
                </a:outerShdw>
              </a:effectLst>
            </a:endParaRPr>
          </a:p>
        </p:txBody>
      </p:sp>
      <p:sp>
        <p:nvSpPr>
          <p:cNvPr id="11" name="10 Yuvarlatılmış Dikdörtgen"/>
          <p:cNvSpPr/>
          <p:nvPr/>
        </p:nvSpPr>
        <p:spPr>
          <a:xfrm>
            <a:off x="755576" y="1357298"/>
            <a:ext cx="8064896" cy="278608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3600" b="1" dirty="0" smtClean="0">
                <a:ln w="11430"/>
                <a:solidFill>
                  <a:schemeClr val="bg1"/>
                </a:solidFill>
                <a:effectLst>
                  <a:outerShdw blurRad="50800" dist="39000" dir="5460000" algn="tl">
                    <a:srgbClr val="000000">
                      <a:alpha val="38000"/>
                    </a:srgbClr>
                  </a:outerShdw>
                </a:effectLst>
              </a:rPr>
              <a:t>Proje başına hizmet alımı üst sınırı:</a:t>
            </a:r>
          </a:p>
          <a:p>
            <a:pPr algn="ctr"/>
            <a:r>
              <a:rPr lang="tr-TR" sz="3600" dirty="0" smtClean="0">
                <a:ln w="11430"/>
                <a:solidFill>
                  <a:schemeClr val="bg1"/>
                </a:solidFill>
                <a:effectLst>
                  <a:outerShdw blurRad="50800" dist="39000" dir="5460000" algn="tl">
                    <a:srgbClr val="000000">
                      <a:alpha val="38000"/>
                    </a:srgbClr>
                  </a:outerShdw>
                </a:effectLst>
              </a:rPr>
              <a:t>Eğitim talepleri için: 25.000 TL</a:t>
            </a:r>
          </a:p>
          <a:p>
            <a:pPr algn="ctr"/>
            <a:r>
              <a:rPr lang="tr-TR" sz="3600" dirty="0" smtClean="0">
                <a:ln w="11430"/>
                <a:solidFill>
                  <a:schemeClr val="bg1"/>
                </a:solidFill>
                <a:effectLst>
                  <a:outerShdw blurRad="50800" dist="39000" dir="5460000" algn="tl">
                    <a:srgbClr val="000000">
                      <a:alpha val="38000"/>
                    </a:srgbClr>
                  </a:outerShdw>
                </a:effectLst>
              </a:rPr>
              <a:t>Danışmanlık, uzman görevlendirme ve lobicilik talepleri için 35.000 TL</a:t>
            </a:r>
            <a:endParaRPr lang="tr-TR" sz="3600" dirty="0">
              <a:ln w="11430"/>
              <a:solidFill>
                <a:schemeClr val="bg1"/>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7" name="6 Dikdörtgen"/>
          <p:cNvSpPr/>
          <p:nvPr/>
        </p:nvSpPr>
        <p:spPr>
          <a:xfrm>
            <a:off x="5004048" y="3840163"/>
            <a:ext cx="3179465"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88900" lvl="0">
              <a:spcBef>
                <a:spcPct val="40000"/>
              </a:spcBef>
              <a:spcAft>
                <a:spcPct val="40000"/>
              </a:spcAft>
              <a:buClr>
                <a:srgbClr val="000066"/>
              </a:buClr>
              <a:defRPr/>
            </a:pPr>
            <a:r>
              <a:rPr lang="tr-TR" sz="2400" dirty="0" smtClean="0"/>
              <a:t>Amasya, Çorum, Samsun ve Tokat ilinden talepler desteklenebilecektir. </a:t>
            </a:r>
          </a:p>
          <a:p>
            <a:pPr marL="88900" lvl="0">
              <a:spcBef>
                <a:spcPct val="40000"/>
              </a:spcBef>
              <a:spcAft>
                <a:spcPct val="40000"/>
              </a:spcAft>
              <a:buClr>
                <a:srgbClr val="000066"/>
              </a:buClr>
              <a:defRPr/>
            </a:pPr>
            <a:r>
              <a:rPr lang="tr-TR" sz="2400" dirty="0" smtClean="0"/>
              <a:t>          </a:t>
            </a:r>
          </a:p>
        </p:txBody>
      </p:sp>
      <p:sp>
        <p:nvSpPr>
          <p:cNvPr id="8" name="7 Dikdörtgen"/>
          <p:cNvSpPr/>
          <p:nvPr/>
        </p:nvSpPr>
        <p:spPr>
          <a:xfrm>
            <a:off x="953198" y="3840163"/>
            <a:ext cx="3474786"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dirty="0" smtClean="0"/>
              <a:t>Proje uygulama süresi en fazla </a:t>
            </a:r>
            <a:r>
              <a:rPr lang="tr-TR" sz="2400" b="1" dirty="0" smtClean="0">
                <a:solidFill>
                  <a:schemeClr val="tx1"/>
                </a:solidFill>
              </a:rPr>
              <a:t>6 aydır. </a:t>
            </a:r>
            <a:r>
              <a:rPr lang="tr-TR" sz="2400" dirty="0"/>
              <a:t>Bu süre yüklenici</a:t>
            </a:r>
            <a:r>
              <a:rPr lang="tr-TR" sz="2400" dirty="0" smtClean="0"/>
              <a:t> firma </a:t>
            </a:r>
            <a:r>
              <a:rPr lang="tr-TR" sz="2400" dirty="0"/>
              <a:t>ile Ajans arasında sözleşme imzası ile başlar.</a:t>
            </a:r>
          </a:p>
          <a:p>
            <a:pPr algn="ctr"/>
            <a:endParaRPr lang="tr-TR" sz="24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259632" y="260648"/>
            <a:ext cx="1374094" cy="369332"/>
          </a:xfrm>
          <a:prstGeom prst="rect">
            <a:avLst/>
          </a:prstGeom>
          <a:solidFill>
            <a:schemeClr val="accent5">
              <a:lumMod val="75000"/>
            </a:schemeClr>
          </a:solidFill>
        </p:spPr>
        <p:txBody>
          <a:bodyPr wrap="none">
            <a:spAutoFit/>
          </a:bodyPr>
          <a:lstStyle/>
          <a:p>
            <a:r>
              <a:rPr lang="tr-TR" dirty="0" smtClean="0">
                <a:solidFill>
                  <a:schemeClr val="bg1"/>
                </a:solidFill>
              </a:rPr>
              <a:t>SÜRE VE YER</a:t>
            </a:r>
            <a:endParaRPr lang="tr-TR" dirty="0">
              <a:solidFill>
                <a:schemeClr val="bg1"/>
              </a:solidFill>
            </a:endParaRPr>
          </a:p>
        </p:txBody>
      </p:sp>
      <p:pic>
        <p:nvPicPr>
          <p:cNvPr id="15" name="14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2" name="Dikdörtgen 1"/>
          <p:cNvSpPr/>
          <p:nvPr/>
        </p:nvSpPr>
        <p:spPr>
          <a:xfrm>
            <a:off x="982713" y="1341438"/>
            <a:ext cx="7200800"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400" dirty="0"/>
              <a:t>Teknik destek başvuruları sürekli olarak alınır. Ancak, </a:t>
            </a:r>
            <a:r>
              <a:rPr lang="tr-TR" sz="2400" dirty="0" smtClean="0"/>
              <a:t>değerlendirmeler </a:t>
            </a:r>
            <a:r>
              <a:rPr lang="tr-TR" sz="2400" dirty="0"/>
              <a:t>ikişer aylık </a:t>
            </a:r>
            <a:r>
              <a:rPr lang="tr-TR" sz="2400" dirty="0" smtClean="0"/>
              <a:t>dönemlerde yapılır</a:t>
            </a:r>
            <a:r>
              <a:rPr lang="tr-TR" sz="2400" dirty="0"/>
              <a:t>. </a:t>
            </a:r>
          </a:p>
          <a:p>
            <a:endParaRPr lang="tr-TR" sz="2400" dirty="0"/>
          </a:p>
          <a:p>
            <a:r>
              <a:rPr lang="tr-TR" sz="2400" dirty="0"/>
              <a:t>Bu dönemler; </a:t>
            </a:r>
            <a:r>
              <a:rPr lang="tr-TR" sz="2400" b="1" dirty="0" smtClean="0"/>
              <a:t>Ocak-Şubat</a:t>
            </a:r>
            <a:r>
              <a:rPr lang="tr-TR" sz="2400" dirty="0" smtClean="0"/>
              <a:t>, </a:t>
            </a:r>
            <a:r>
              <a:rPr lang="tr-TR" sz="2400" b="1" dirty="0" smtClean="0"/>
              <a:t>Mart-Nisan</a:t>
            </a:r>
            <a:r>
              <a:rPr lang="tr-TR" sz="2400" b="1" dirty="0"/>
              <a:t>, Mayıs-Haziran, Temmuz-Ağustos, Eylül-Ekim ve Kasım-Aralık </a:t>
            </a:r>
            <a:r>
              <a:rPr lang="tr-TR" sz="2400" dirty="0"/>
              <a:t>dönemleridir.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518864" y="1318991"/>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6" name="5 Dikdörtgen"/>
          <p:cNvSpPr/>
          <p:nvPr/>
        </p:nvSpPr>
        <p:spPr>
          <a:xfrm>
            <a:off x="179512" y="1196752"/>
            <a:ext cx="4608512" cy="535531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b="1" u="sng" dirty="0"/>
              <a:t>Birinci Grup Başvuru Sahipleri</a:t>
            </a:r>
            <a:endParaRPr lang="tr-TR" dirty="0"/>
          </a:p>
          <a:p>
            <a:pPr marL="285750" lvl="0" indent="-285750">
              <a:buFont typeface="Wingdings" panose="05000000000000000000" pitchFamily="2" charset="2"/>
              <a:buChar char="ü"/>
            </a:pPr>
            <a:r>
              <a:rPr lang="tr-TR" dirty="0"/>
              <a:t>Yerel yönetimler (İl Özel İdareleri, Belediye Başkanlıkları, Büyükşehir Belediyesi Daire Başkanlıkları, Köy Muhtarlıkları) </a:t>
            </a:r>
          </a:p>
          <a:p>
            <a:pPr marL="285750" lvl="0" indent="-285750">
              <a:buFont typeface="Wingdings" panose="05000000000000000000" pitchFamily="2" charset="2"/>
              <a:buChar char="ü"/>
            </a:pPr>
            <a:r>
              <a:rPr lang="tr-TR" dirty="0"/>
              <a:t>Kamu kurum ve kuruluşları</a:t>
            </a:r>
          </a:p>
          <a:p>
            <a:pPr marL="285750" lvl="0" indent="-285750">
              <a:buFont typeface="Wingdings" panose="05000000000000000000" pitchFamily="2" charset="2"/>
              <a:buChar char="ü"/>
            </a:pPr>
            <a:r>
              <a:rPr lang="tr-TR" dirty="0"/>
              <a:t>Kamu kurumu niteliğindeki meslek kuruluşları</a:t>
            </a:r>
          </a:p>
          <a:p>
            <a:pPr marL="285750" lvl="0" indent="-285750">
              <a:buFont typeface="Wingdings" panose="05000000000000000000" pitchFamily="2" charset="2"/>
              <a:buChar char="ü"/>
            </a:pPr>
            <a:r>
              <a:rPr lang="tr-TR" dirty="0"/>
              <a:t>Birlikler (Tarımsal üretici birlikleri, mahalli idare birlikleri vb.)</a:t>
            </a:r>
          </a:p>
          <a:p>
            <a:pPr marL="285750" lvl="0" indent="-285750">
              <a:buFont typeface="Wingdings" panose="05000000000000000000" pitchFamily="2" charset="2"/>
              <a:buChar char="ü"/>
            </a:pPr>
            <a:r>
              <a:rPr lang="tr-TR" dirty="0"/>
              <a:t>Kooperatifler</a:t>
            </a:r>
          </a:p>
          <a:p>
            <a:pPr marL="285750" lvl="0" indent="-285750">
              <a:buFont typeface="Wingdings" panose="05000000000000000000" pitchFamily="2" charset="2"/>
              <a:buChar char="ü"/>
            </a:pPr>
            <a:r>
              <a:rPr lang="tr-TR" dirty="0"/>
              <a:t>Sivil toplum kuruluşları</a:t>
            </a:r>
          </a:p>
          <a:p>
            <a:pPr marL="285750" lvl="0" indent="-285750">
              <a:buFont typeface="Wingdings" panose="05000000000000000000" pitchFamily="2" charset="2"/>
              <a:buChar char="ü"/>
            </a:pPr>
            <a:r>
              <a:rPr lang="tr-TR" dirty="0"/>
              <a:t>Organize sanayi bölgeleri</a:t>
            </a:r>
          </a:p>
          <a:p>
            <a:pPr marL="285750" lvl="0" indent="-285750">
              <a:buFont typeface="Wingdings" panose="05000000000000000000" pitchFamily="2" charset="2"/>
              <a:buChar char="ü"/>
            </a:pPr>
            <a:r>
              <a:rPr lang="tr-TR" dirty="0"/>
              <a:t>Sanayi siteleri</a:t>
            </a:r>
          </a:p>
          <a:p>
            <a:pPr marL="285750" lvl="0" indent="-285750">
              <a:buFont typeface="Wingdings" panose="05000000000000000000" pitchFamily="2" charset="2"/>
              <a:buChar char="ü"/>
            </a:pPr>
            <a:r>
              <a:rPr lang="tr-TR" dirty="0"/>
              <a:t>Serbest Bölge İşleticileri</a:t>
            </a:r>
          </a:p>
          <a:p>
            <a:pPr marL="285750" lvl="0" indent="-285750">
              <a:buFont typeface="Wingdings" panose="05000000000000000000" pitchFamily="2" charset="2"/>
              <a:buChar char="ü"/>
            </a:pPr>
            <a:r>
              <a:rPr lang="tr-TR" dirty="0"/>
              <a:t>Teknoloji Transfer Ofisi Şirketleri</a:t>
            </a:r>
          </a:p>
          <a:p>
            <a:pPr marL="285750" lvl="0" indent="-285750">
              <a:buFont typeface="Wingdings" panose="05000000000000000000" pitchFamily="2" charset="2"/>
              <a:buChar char="ü"/>
            </a:pPr>
            <a:r>
              <a:rPr lang="tr-TR" dirty="0"/>
              <a:t>Teknoloji Geliştirme Bölgesi Yönetici Şirketi</a:t>
            </a:r>
          </a:p>
          <a:p>
            <a:pPr marL="285750" lvl="0" indent="-285750">
              <a:buFont typeface="Wingdings" panose="05000000000000000000" pitchFamily="2" charset="2"/>
              <a:buChar char="ü"/>
            </a:pPr>
            <a:r>
              <a:rPr lang="tr-TR" dirty="0"/>
              <a:t>Endüstri Bölgesi Yönetici Şirketi</a:t>
            </a:r>
          </a:p>
          <a:p>
            <a:pPr marL="285750" lvl="0" indent="-285750">
              <a:buFont typeface="Wingdings" panose="05000000000000000000" pitchFamily="2" charset="2"/>
              <a:buChar char="ü"/>
            </a:pPr>
            <a:r>
              <a:rPr lang="tr-TR" dirty="0"/>
              <a:t>İş Geliştirme Merkezi Yönetici Şirketi </a:t>
            </a:r>
          </a:p>
          <a:p>
            <a:pPr>
              <a:buFont typeface="Wingdings" pitchFamily="2" charset="2"/>
              <a:buChar char="ü"/>
            </a:pPr>
            <a:endParaRPr lang="tr-TR" dirty="0"/>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7 Dikdörtgen"/>
          <p:cNvSpPr/>
          <p:nvPr/>
        </p:nvSpPr>
        <p:spPr>
          <a:xfrm>
            <a:off x="1259632" y="260648"/>
            <a:ext cx="3967048" cy="369332"/>
          </a:xfrm>
          <a:prstGeom prst="rect">
            <a:avLst/>
          </a:prstGeom>
          <a:solidFill>
            <a:schemeClr val="accent5">
              <a:lumMod val="75000"/>
            </a:schemeClr>
          </a:solidFill>
        </p:spPr>
        <p:txBody>
          <a:bodyPr wrap="none">
            <a:spAutoFit/>
          </a:bodyPr>
          <a:lstStyle/>
          <a:p>
            <a:r>
              <a:rPr lang="tr-TR" dirty="0" smtClean="0">
                <a:solidFill>
                  <a:schemeClr val="bg1"/>
                </a:solidFill>
              </a:rPr>
              <a:t>BAŞVURU SAHİPLERİ VE BAŞVURU SAYISI</a:t>
            </a:r>
            <a:endParaRPr lang="tr-TR" dirty="0">
              <a:solidFill>
                <a:schemeClr val="bg1"/>
              </a:solidFill>
            </a:endParaRPr>
          </a:p>
        </p:txBody>
      </p:sp>
      <p:pic>
        <p:nvPicPr>
          <p:cNvPr id="9" name="8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10" name="9 Dikdörtgen"/>
          <p:cNvSpPr/>
          <p:nvPr/>
        </p:nvSpPr>
        <p:spPr>
          <a:xfrm>
            <a:off x="5148064" y="1268760"/>
            <a:ext cx="3600400" cy="203132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tr-TR" b="1" u="sng" dirty="0"/>
              <a:t>İkinci Grup Başvuru Sahipleri</a:t>
            </a:r>
            <a:endParaRPr lang="tr-TR" dirty="0"/>
          </a:p>
          <a:p>
            <a:pPr marL="285750" lvl="0" indent="-285750">
              <a:buFont typeface="Wingdings" panose="05000000000000000000" pitchFamily="2" charset="2"/>
              <a:buChar char="ü"/>
            </a:pPr>
            <a:r>
              <a:rPr lang="tr-TR" dirty="0"/>
              <a:t>Kar amacı güden diğer gerçek veya tüzel kişiler</a:t>
            </a:r>
          </a:p>
          <a:p>
            <a:pPr marL="285750" lvl="0" indent="-285750">
              <a:buFont typeface="Wingdings" panose="05000000000000000000" pitchFamily="2" charset="2"/>
              <a:buChar char="ü"/>
            </a:pPr>
            <a:r>
              <a:rPr lang="tr-TR" dirty="0"/>
              <a:t>Birinci grup başvuru sahiplerinin kurduğu veya ortağı olduğu işletmeler (Belediye şirketleri, Özel İdare Şirketleri </a:t>
            </a:r>
            <a:r>
              <a:rPr lang="tr-TR" dirty="0" smtClean="0"/>
              <a:t>gibi)</a:t>
            </a:r>
            <a:endParaRPr lang="tr-TR" dirty="0"/>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2" name="9 Dikdörtgen"/>
          <p:cNvSpPr/>
          <p:nvPr/>
        </p:nvSpPr>
        <p:spPr>
          <a:xfrm>
            <a:off x="5128789" y="3576257"/>
            <a:ext cx="3600400" cy="147732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tr-TR" b="1" dirty="0"/>
              <a:t>İkinci </a:t>
            </a:r>
            <a:r>
              <a:rPr lang="tr-TR" b="1" dirty="0" smtClean="0"/>
              <a:t>Grup Başvuru Sahipleri </a:t>
            </a:r>
            <a:r>
              <a:rPr lang="tr-TR" dirty="0"/>
              <a:t>her başvuru döneminde </a:t>
            </a:r>
            <a:r>
              <a:rPr lang="tr-TR" u="sng" dirty="0"/>
              <a:t>en fazla 2 (iki) adet proje sunabilir</a:t>
            </a:r>
            <a:r>
              <a:rPr lang="tr-TR" dirty="0"/>
              <a:t> ve </a:t>
            </a:r>
            <a:r>
              <a:rPr lang="tr-TR" u="sng" dirty="0"/>
              <a:t>aynı dönemde sadece 1 (bir) projelerine destek </a:t>
            </a:r>
            <a:r>
              <a:rPr lang="tr-TR" u="sng" dirty="0" smtClean="0"/>
              <a:t>alabilirler.</a:t>
            </a:r>
            <a:endParaRPr lang="tr-TR" dirty="0"/>
          </a:p>
        </p:txBody>
      </p:sp>
      <p:sp>
        <p:nvSpPr>
          <p:cNvPr id="13" name="5 Dikdörtgen"/>
          <p:cNvSpPr/>
          <p:nvPr/>
        </p:nvSpPr>
        <p:spPr>
          <a:xfrm>
            <a:off x="5114925" y="5351735"/>
            <a:ext cx="362812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tr-TR" b="1" dirty="0"/>
              <a:t>Birinci Grup Başvuru </a:t>
            </a:r>
            <a:r>
              <a:rPr lang="tr-TR" b="1" dirty="0" smtClean="0"/>
              <a:t>Sahipleri</a:t>
            </a:r>
            <a:r>
              <a:rPr lang="tr-TR" dirty="0"/>
              <a:t> </a:t>
            </a:r>
            <a:r>
              <a:rPr lang="tr-TR" dirty="0" smtClean="0"/>
              <a:t>için başvuru sayısı ve destek alabilecek proje sayısı ile ilgili sınırlama bulunmamaktadır.</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7 Dikdörtgen"/>
          <p:cNvSpPr/>
          <p:nvPr/>
        </p:nvSpPr>
        <p:spPr>
          <a:xfrm>
            <a:off x="1259632" y="260648"/>
            <a:ext cx="2120709" cy="369332"/>
          </a:xfrm>
          <a:prstGeom prst="rect">
            <a:avLst/>
          </a:prstGeom>
          <a:solidFill>
            <a:schemeClr val="accent5">
              <a:lumMod val="75000"/>
            </a:schemeClr>
          </a:solidFill>
        </p:spPr>
        <p:txBody>
          <a:bodyPr wrap="none">
            <a:spAutoFit/>
          </a:bodyPr>
          <a:lstStyle/>
          <a:p>
            <a:r>
              <a:rPr lang="tr-TR" dirty="0" smtClean="0">
                <a:solidFill>
                  <a:schemeClr val="bg1"/>
                </a:solidFill>
              </a:rPr>
              <a:t>BAŞVURU KONULARI</a:t>
            </a:r>
            <a:endParaRPr lang="tr-TR" dirty="0">
              <a:solidFill>
                <a:schemeClr val="bg1"/>
              </a:solidFill>
            </a:endParaRPr>
          </a:p>
        </p:txBody>
      </p:sp>
      <p:pic>
        <p:nvPicPr>
          <p:cNvPr id="9" name="8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 name="Dikdörtgen 1"/>
          <p:cNvSpPr/>
          <p:nvPr/>
        </p:nvSpPr>
        <p:spPr>
          <a:xfrm>
            <a:off x="899592" y="1348196"/>
            <a:ext cx="7200800" cy="495520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fontAlgn="base">
              <a:buFont typeface="Wingdings" panose="05000000000000000000" pitchFamily="2" charset="2"/>
              <a:buChar char="Ø"/>
            </a:pPr>
            <a:r>
              <a:rPr lang="tr-TR" sz="2000" b="1" dirty="0">
                <a:solidFill>
                  <a:schemeClr val="dk1"/>
                </a:solidFill>
              </a:rPr>
              <a:t>İkinci grup başvuru sahipleri </a:t>
            </a:r>
            <a:r>
              <a:rPr lang="tr-TR" sz="2000" dirty="0">
                <a:solidFill>
                  <a:schemeClr val="dk1"/>
                </a:solidFill>
              </a:rPr>
              <a:t>olarak belirtilen kişi ve kurumlar,  </a:t>
            </a:r>
            <a:r>
              <a:rPr lang="tr-TR" sz="2000" b="1" dirty="0">
                <a:solidFill>
                  <a:schemeClr val="dk1"/>
                </a:solidFill>
              </a:rPr>
              <a:t>sadece Ajansın belirlediği konularda </a:t>
            </a:r>
            <a:r>
              <a:rPr lang="tr-TR" sz="2000" dirty="0">
                <a:solidFill>
                  <a:schemeClr val="dk1"/>
                </a:solidFill>
              </a:rPr>
              <a:t>başvuru yapabilecektir. Belirlenen konular iki aylık dönemlere göre değişecektir. Ajans web sitesinden ilgili dönemin konusu ve taslak teknik şartnameler incelenmelidir.</a:t>
            </a:r>
          </a:p>
          <a:p>
            <a:pPr marL="285750" indent="-285750" algn="just" fontAlgn="base">
              <a:buFont typeface="Wingdings" panose="05000000000000000000" pitchFamily="2" charset="2"/>
              <a:buChar char="Ø"/>
            </a:pPr>
            <a:endParaRPr lang="tr-TR" sz="2000" dirty="0">
              <a:solidFill>
                <a:schemeClr val="dk1"/>
              </a:solidFill>
            </a:endParaRPr>
          </a:p>
          <a:p>
            <a:pPr marL="285750" indent="-285750" algn="just" fontAlgn="base">
              <a:buFont typeface="Wingdings" panose="05000000000000000000" pitchFamily="2" charset="2"/>
              <a:buChar char="Ø"/>
            </a:pPr>
            <a:r>
              <a:rPr lang="tr-TR" sz="2000" dirty="0">
                <a:solidFill>
                  <a:schemeClr val="dk1"/>
                </a:solidFill>
              </a:rPr>
              <a:t>Tüm başvuru sahipleri yönünden; Etkili İletişim Teknikleri, Zaman Yönetimi, Stres Yönetimi, Etkili Sunum Teknikleri, Öfke Kontrolü, Problem Çözme Becerileri, Beden Dili, Kurumsal Görgü ve Davranış Kuralları, Liderlik ve Yöneticilik Dinamikleri, Toplantı Yönetimi, Çatışma Yönetimi vb. desteklenemeyecek proje ve faaliyetler olarak belirlenmiştir. </a:t>
            </a:r>
            <a:r>
              <a:rPr lang="tr-TR" sz="2000" b="1" dirty="0">
                <a:solidFill>
                  <a:schemeClr val="dk1"/>
                </a:solidFill>
              </a:rPr>
              <a:t>Kişisel gelişim eğitimi niteliğindeki başvurular ön inceleme aşamasında reddedilecektir</a:t>
            </a:r>
            <a:r>
              <a:rPr lang="tr-TR" sz="2000" b="1" dirty="0" smtClean="0">
                <a:solidFill>
                  <a:schemeClr val="dk1"/>
                </a:solidFill>
              </a:rPr>
              <a:t>.</a:t>
            </a:r>
          </a:p>
          <a:p>
            <a:pPr marL="285750" indent="-285750" algn="just" fontAlgn="base">
              <a:buFont typeface="Wingdings" panose="05000000000000000000" pitchFamily="2" charset="2"/>
              <a:buChar char="Ø"/>
            </a:pPr>
            <a:endParaRPr lang="tr-TR" b="1" dirty="0"/>
          </a:p>
          <a:p>
            <a:pPr algn="just" fontAlgn="base"/>
            <a:endParaRPr lang="tr-TR" b="1" dirty="0">
              <a:solidFill>
                <a:schemeClr val="dk1"/>
              </a:solidFill>
            </a:endParaRPr>
          </a:p>
        </p:txBody>
      </p:sp>
    </p:spTree>
    <p:extLst>
      <p:ext uri="{BB962C8B-B14F-4D97-AF65-F5344CB8AC3E}">
        <p14:creationId xmlns:p14="http://schemas.microsoft.com/office/powerpoint/2010/main" val="870757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7 Dikdörtgen"/>
          <p:cNvSpPr/>
          <p:nvPr/>
        </p:nvSpPr>
        <p:spPr>
          <a:xfrm>
            <a:off x="1259632" y="260648"/>
            <a:ext cx="4552657" cy="369332"/>
          </a:xfrm>
          <a:prstGeom prst="rect">
            <a:avLst/>
          </a:prstGeom>
          <a:solidFill>
            <a:schemeClr val="accent5">
              <a:lumMod val="75000"/>
            </a:schemeClr>
          </a:solidFill>
        </p:spPr>
        <p:txBody>
          <a:bodyPr wrap="none">
            <a:spAutoFit/>
          </a:bodyPr>
          <a:lstStyle/>
          <a:p>
            <a:r>
              <a:rPr lang="tr-TR" dirty="0" smtClean="0">
                <a:solidFill>
                  <a:schemeClr val="bg1"/>
                </a:solidFill>
              </a:rPr>
              <a:t>ÖNEMLİ UYARILAR! (Başvuru Rehberi Sayfa 13)</a:t>
            </a:r>
            <a:endParaRPr lang="tr-TR" dirty="0">
              <a:solidFill>
                <a:schemeClr val="bg1"/>
              </a:solidFill>
            </a:endParaRPr>
          </a:p>
        </p:txBody>
      </p:sp>
      <p:pic>
        <p:nvPicPr>
          <p:cNvPr id="9" name="8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7889" name="Text Box 1"/>
          <p:cNvSpPr txBox="1">
            <a:spLocks noChangeArrowheads="1"/>
          </p:cNvSpPr>
          <p:nvPr/>
        </p:nvSpPr>
        <p:spPr bwMode="auto">
          <a:xfrm>
            <a:off x="1116242" y="1241456"/>
            <a:ext cx="7056158" cy="119742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r>
              <a:rPr lang="tr-TR" sz="2000" dirty="0" smtClean="0"/>
              <a:t>Teknik Destek Programı kapsamında yararlanıcı kuruluşa </a:t>
            </a:r>
            <a:r>
              <a:rPr lang="tr-TR" sz="2000" b="1" dirty="0" smtClean="0"/>
              <a:t>herhangi bir doğrudan mali destek verilmeyecektir.</a:t>
            </a:r>
            <a:endParaRPr lang="tr-TR" sz="2000" b="1" u="sng" dirty="0" smtClean="0"/>
          </a:p>
          <a:p>
            <a:endParaRPr lang="tr-TR" dirty="0" smtClean="0"/>
          </a:p>
        </p:txBody>
      </p:sp>
      <p:sp>
        <p:nvSpPr>
          <p:cNvPr id="10" name="Text Box 1"/>
          <p:cNvSpPr txBox="1">
            <a:spLocks noChangeArrowheads="1"/>
          </p:cNvSpPr>
          <p:nvPr/>
        </p:nvSpPr>
        <p:spPr bwMode="auto">
          <a:xfrm>
            <a:off x="1116242" y="2908352"/>
            <a:ext cx="7056157" cy="167277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r>
              <a:rPr lang="tr-TR" sz="2000" dirty="0" smtClean="0"/>
              <a:t>Teknik desteğin hizmet alımı yoluyla karşılandığı durumda sadece uzman giderleri (eğitim hizmeti) hizmet alımı çerçevesinde Ajans tarafından uygun maliyet olarak kabul edilir ve karşılanır. </a:t>
            </a:r>
            <a:r>
              <a:rPr lang="tr-TR" sz="2000" u="sng" dirty="0" smtClean="0"/>
              <a:t>Bu maliyetler haricinde yer alan tüm maliyetler</a:t>
            </a:r>
            <a:r>
              <a:rPr lang="tr-TR" sz="2000" dirty="0" smtClean="0"/>
              <a:t> uygun olmayan maliyetler kapsamındadır. </a:t>
            </a:r>
          </a:p>
          <a:p>
            <a:endParaRPr lang="tr-TR" dirty="0" smtClean="0"/>
          </a:p>
          <a:p>
            <a:endParaRPr lang="tr-TR" dirty="0" smtClean="0"/>
          </a:p>
        </p:txBody>
      </p:sp>
      <p:sp>
        <p:nvSpPr>
          <p:cNvPr id="11" name="Text Box 1"/>
          <p:cNvSpPr txBox="1">
            <a:spLocks noChangeArrowheads="1"/>
          </p:cNvSpPr>
          <p:nvPr/>
        </p:nvSpPr>
        <p:spPr bwMode="auto">
          <a:xfrm>
            <a:off x="1116606" y="5052548"/>
            <a:ext cx="7055793" cy="1386322"/>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r>
              <a:rPr lang="tr-TR" sz="2000" dirty="0" smtClean="0"/>
              <a:t>Hizmet alımı gerektiren talepler için sunulacak </a:t>
            </a:r>
            <a:r>
              <a:rPr lang="tr-TR" sz="2000" b="1" dirty="0" smtClean="0"/>
              <a:t>3 adet proforma faturanın</a:t>
            </a:r>
            <a:r>
              <a:rPr lang="tr-TR" sz="2000" dirty="0" smtClean="0"/>
              <a:t>, hizmet alımı konusu ile aynı veya benzer alanda faaliyet gösteren firma veya kurumlardan alınmış olması gerekmektedir.</a:t>
            </a:r>
          </a:p>
          <a:p>
            <a:endParaRPr lang="tr-T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2838</TotalTime>
  <Words>969</Words>
  <Application>Microsoft Office PowerPoint</Application>
  <PresentationFormat>Ekran Gösterisi (4:3)</PresentationFormat>
  <Paragraphs>115</Paragraphs>
  <Slides>17</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baris.sahin@oka.org.tr</dc:creator>
  <cp:lastModifiedBy>Barış ŞAHİN</cp:lastModifiedBy>
  <cp:revision>348</cp:revision>
  <cp:lastPrinted>2015-12-22T11:54:01Z</cp:lastPrinted>
  <dcterms:created xsi:type="dcterms:W3CDTF">2013-11-27T12:16:58Z</dcterms:created>
  <dcterms:modified xsi:type="dcterms:W3CDTF">2020-07-02T11:09:46Z</dcterms:modified>
</cp:coreProperties>
</file>