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90" r:id="rId3"/>
    <p:sldId id="291" r:id="rId4"/>
    <p:sldId id="295" r:id="rId5"/>
    <p:sldId id="292" r:id="rId6"/>
    <p:sldId id="294" r:id="rId7"/>
    <p:sldId id="320" r:id="rId8"/>
    <p:sldId id="319" r:id="rId9"/>
    <p:sldId id="308" r:id="rId10"/>
    <p:sldId id="309" r:id="rId11"/>
    <p:sldId id="310" r:id="rId12"/>
    <p:sldId id="311" r:id="rId13"/>
    <p:sldId id="312" r:id="rId14"/>
    <p:sldId id="314" r:id="rId15"/>
    <p:sldId id="297" r:id="rId16"/>
    <p:sldId id="315" r:id="rId17"/>
    <p:sldId id="323" r:id="rId18"/>
    <p:sldId id="316" r:id="rId19"/>
    <p:sldId id="317" r:id="rId20"/>
    <p:sldId id="321" r:id="rId21"/>
    <p:sldId id="324" r:id="rId22"/>
    <p:sldId id="322" r:id="rId23"/>
    <p:sldId id="307"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8" autoAdjust="0"/>
    <p:restoredTop sz="59140" autoAdjust="0"/>
  </p:normalViewPr>
  <p:slideViewPr>
    <p:cSldViewPr snapToGrid="0">
      <p:cViewPr varScale="1">
        <p:scale>
          <a:sx n="109" d="100"/>
          <a:sy n="109" d="100"/>
        </p:scale>
        <p:origin x="108"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8F2587-C438-4F81-B8AB-F3D2650D302C}" type="datetimeFigureOut">
              <a:rPr lang="tr-TR" smtClean="0"/>
              <a:pPr/>
              <a:t>1.04.2020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12EBA6-B2FB-4C02-AB95-979F8C33BC0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65E9084-4E33-441F-8B43-EA6D76897DAE}" type="datetimeFigureOut">
              <a:rPr lang="tr-TR" smtClean="0"/>
              <a:pPr/>
              <a:t>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08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5E9084-4E33-441F-8B43-EA6D76897DAE}" type="datetimeFigureOut">
              <a:rPr lang="tr-TR" smtClean="0"/>
              <a:pPr/>
              <a:t>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80042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5E9084-4E33-441F-8B43-EA6D76897DAE}" type="datetimeFigureOut">
              <a:rPr lang="tr-TR" smtClean="0"/>
              <a:pPr/>
              <a:t>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305903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5E9084-4E33-441F-8B43-EA6D76897DAE}" type="datetimeFigureOut">
              <a:rPr lang="tr-TR" smtClean="0"/>
              <a:pPr/>
              <a:t>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1927640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65E9084-4E33-441F-8B43-EA6D76897DAE}" type="datetimeFigureOut">
              <a:rPr lang="tr-TR" smtClean="0"/>
              <a:pPr/>
              <a:t>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67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65E9084-4E33-441F-8B43-EA6D76897DAE}" type="datetimeFigureOut">
              <a:rPr lang="tr-TR" smtClean="0"/>
              <a:pPr/>
              <a:t>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141789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65E9084-4E33-441F-8B43-EA6D76897DAE}" type="datetimeFigureOut">
              <a:rPr lang="tr-TR" smtClean="0"/>
              <a:pPr/>
              <a:t>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59185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65E9084-4E33-441F-8B43-EA6D76897DAE}" type="datetimeFigureOut">
              <a:rPr lang="tr-TR" smtClean="0"/>
              <a:pPr/>
              <a:t>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52860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5E9084-4E33-441F-8B43-EA6D76897DAE}" type="datetimeFigureOut">
              <a:rPr lang="tr-TR" smtClean="0"/>
              <a:pPr/>
              <a:t>1.04.2020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370883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65E9084-4E33-441F-8B43-EA6D76897DAE}" type="datetimeFigureOut">
              <a:rPr lang="tr-TR" smtClean="0"/>
              <a:pPr/>
              <a:t>1.04.2020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0E9B32-FD19-44FA-BFE3-8EBEDBB01FD9}" type="slidenum">
              <a:rPr lang="tr-TR" smtClean="0"/>
              <a:pPr/>
              <a:t>‹#›</a:t>
            </a:fld>
            <a:endParaRPr lang="tr-TR"/>
          </a:p>
        </p:txBody>
      </p:sp>
    </p:spTree>
    <p:extLst>
      <p:ext uri="{BB962C8B-B14F-4D97-AF65-F5344CB8AC3E}">
        <p14:creationId xmlns:p14="http://schemas.microsoft.com/office/powerpoint/2010/main" val="83392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65E9084-4E33-441F-8B43-EA6D76897DAE}" type="datetimeFigureOut">
              <a:rPr lang="tr-TR" smtClean="0"/>
              <a:pPr/>
              <a:t>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34880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65E9084-4E33-441F-8B43-EA6D76897DAE}" type="datetimeFigureOut">
              <a:rPr lang="tr-TR" smtClean="0"/>
              <a:pPr/>
              <a:t>1.04.2020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20E9B32-FD19-44FA-BFE3-8EBEDBB01FD9}"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860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oka.org.t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hyperlink" Target="mailto:pyb@oka.org.t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a:bodyPr>
          <a:lstStyle/>
          <a:p>
            <a:r>
              <a:rPr lang="tr-TR" dirty="0" smtClean="0"/>
              <a:t>2020 yılı programı</a:t>
            </a:r>
          </a:p>
          <a:p>
            <a:r>
              <a:rPr lang="tr-TR" dirty="0" smtClean="0"/>
              <a:t>Orta </a:t>
            </a:r>
            <a:r>
              <a:rPr lang="tr-TR" dirty="0"/>
              <a:t>Karadeniz kalkınma ajansı</a:t>
            </a:r>
          </a:p>
          <a:p>
            <a:endParaRPr lang="tr-TR" dirty="0"/>
          </a:p>
        </p:txBody>
      </p:sp>
      <p:pic>
        <p:nvPicPr>
          <p:cNvPr id="7" name="Resim 6" descr="Logo[1]"/>
          <p:cNvPicPr/>
          <p:nvPr/>
        </p:nvPicPr>
        <p:blipFill>
          <a:blip r:embed="rId2" cstate="print"/>
          <a:srcRect/>
          <a:stretch>
            <a:fillRect/>
          </a:stretch>
        </p:blipFill>
        <p:spPr bwMode="auto">
          <a:xfrm>
            <a:off x="711573" y="628444"/>
            <a:ext cx="1132915" cy="1224000"/>
          </a:xfrm>
          <a:prstGeom prst="rect">
            <a:avLst/>
          </a:prstGeom>
          <a:noFill/>
          <a:ln w="9525">
            <a:noFill/>
            <a:miter lim="800000"/>
            <a:headEnd/>
            <a:tailEnd/>
          </a:ln>
        </p:spPr>
      </p:pic>
      <p:pic>
        <p:nvPicPr>
          <p:cNvPr id="10" name="Resim 9"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12107" y="512388"/>
            <a:ext cx="1399989" cy="1340056"/>
          </a:xfrm>
          <a:prstGeom prst="rect">
            <a:avLst/>
          </a:prstGeom>
          <a:noFill/>
          <a:ln>
            <a:noFill/>
          </a:ln>
        </p:spPr>
      </p:pic>
      <p:pic>
        <p:nvPicPr>
          <p:cNvPr id="8" name="Resim 7"/>
          <p:cNvPicPr/>
          <p:nvPr/>
        </p:nvPicPr>
        <p:blipFill>
          <a:blip r:embed="rId4" cstate="print">
            <a:extLst>
              <a:ext uri="{28A0092B-C50C-407E-A947-70E740481C1C}">
                <a14:useLocalDpi xmlns:a14="http://schemas.microsoft.com/office/drawing/2010/main" val="0"/>
              </a:ext>
            </a:extLst>
          </a:blip>
          <a:stretch>
            <a:fillRect/>
          </a:stretch>
        </p:blipFill>
        <p:spPr>
          <a:xfrm>
            <a:off x="2372040" y="343028"/>
            <a:ext cx="6684811" cy="2326888"/>
          </a:xfrm>
          <a:prstGeom prst="rect">
            <a:avLst/>
          </a:prstGeom>
        </p:spPr>
      </p:pic>
      <p:sp>
        <p:nvSpPr>
          <p:cNvPr id="4" name="Metin kutusu 3"/>
          <p:cNvSpPr txBox="1"/>
          <p:nvPr/>
        </p:nvSpPr>
        <p:spPr>
          <a:xfrm>
            <a:off x="1844488" y="3023418"/>
            <a:ext cx="8908026" cy="769441"/>
          </a:xfrm>
          <a:prstGeom prst="rect">
            <a:avLst/>
          </a:prstGeom>
          <a:noFill/>
        </p:spPr>
        <p:txBody>
          <a:bodyPr wrap="square" rtlCol="0">
            <a:spAutoFit/>
          </a:bodyPr>
          <a:lstStyle/>
          <a:p>
            <a:pPr algn="ctr"/>
            <a:r>
              <a:rPr lang="tr-TR" sz="4400" dirty="0" smtClean="0"/>
              <a:t>BİLGİLENDİRME SUNUMU</a:t>
            </a:r>
            <a:endParaRPr lang="tr-TR" sz="4400" dirty="0"/>
          </a:p>
        </p:txBody>
      </p:sp>
      <p:sp>
        <p:nvSpPr>
          <p:cNvPr id="6" name="Dikdörtgen 5"/>
          <p:cNvSpPr/>
          <p:nvPr/>
        </p:nvSpPr>
        <p:spPr>
          <a:xfrm>
            <a:off x="3250501" y="2323035"/>
            <a:ext cx="6096000" cy="553998"/>
          </a:xfrm>
          <a:prstGeom prst="rect">
            <a:avLst/>
          </a:prstGeom>
        </p:spPr>
        <p:txBody>
          <a:bodyPr>
            <a:spAutoFit/>
          </a:bodyPr>
          <a:lstStyle/>
          <a:p>
            <a:pPr algn="ctr">
              <a:lnSpc>
                <a:spcPts val="1800"/>
              </a:lnSpc>
              <a:spcAft>
                <a:spcPts val="0"/>
              </a:spcAft>
              <a:tabLst>
                <a:tab pos="457200" algn="l"/>
                <a:tab pos="5965190" algn="r"/>
              </a:tabLst>
            </a:pPr>
            <a:r>
              <a:rPr lang="tr-TR" b="1" dirty="0">
                <a:latin typeface="Times New Roman" panose="02020603050405020304" pitchFamily="18" charset="0"/>
                <a:ea typeface="Times New Roman" panose="02020603050405020304" pitchFamily="18" charset="0"/>
              </a:rPr>
              <a:t>KAYS Başvuru Onayı: 04/05/2020 Saat 23:59</a:t>
            </a:r>
          </a:p>
          <a:p>
            <a:pPr algn="ctr">
              <a:lnSpc>
                <a:spcPts val="1800"/>
              </a:lnSpc>
              <a:spcAft>
                <a:spcPts val="0"/>
              </a:spcAft>
              <a:tabLst>
                <a:tab pos="457200" algn="l"/>
                <a:tab pos="5965190" algn="r"/>
              </a:tabLst>
            </a:pPr>
            <a:r>
              <a:rPr lang="tr-TR" b="1" dirty="0">
                <a:latin typeface="Times New Roman" panose="02020603050405020304" pitchFamily="18" charset="0"/>
                <a:ea typeface="Times New Roman" panose="02020603050405020304" pitchFamily="18" charset="0"/>
              </a:rPr>
              <a:t>Taahhütname Gönderimi:  08/05/2020 Saat 17.00</a:t>
            </a:r>
          </a:p>
        </p:txBody>
      </p:sp>
    </p:spTree>
    <p:extLst>
      <p:ext uri="{BB962C8B-B14F-4D97-AF65-F5344CB8AC3E}">
        <p14:creationId xmlns:p14="http://schemas.microsoft.com/office/powerpoint/2010/main" val="3385051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Proje Konuları</a:t>
            </a:r>
            <a:endParaRPr lang="tr-TR" dirty="0"/>
          </a:p>
        </p:txBody>
      </p:sp>
      <p:sp>
        <p:nvSpPr>
          <p:cNvPr id="3" name="İçerik Yer Tutucusu 2"/>
          <p:cNvSpPr>
            <a:spLocks noGrp="1"/>
          </p:cNvSpPr>
          <p:nvPr>
            <p:ph idx="1"/>
          </p:nvPr>
        </p:nvSpPr>
        <p:spPr>
          <a:xfrm>
            <a:off x="1583975" y="1849932"/>
            <a:ext cx="9351646" cy="4023360"/>
          </a:xfrm>
        </p:spPr>
        <p:txBody>
          <a:bodyPr>
            <a:normAutofit/>
          </a:bodyPr>
          <a:lstStyle/>
          <a:p>
            <a:pPr>
              <a:buFont typeface="Wingdings" panose="05000000000000000000" pitchFamily="2" charset="2"/>
              <a:buChar char="Ø"/>
            </a:pPr>
            <a:r>
              <a:rPr lang="tr-TR" dirty="0"/>
              <a:t>COVID-19 salgının etkileri nedeniyle ortaya çıkan sorunlara yönelik psikolojik destek ve rehabilitasyon hizmetlerinin geliştirilmesi ve sunulması</a:t>
            </a:r>
          </a:p>
          <a:p>
            <a:pPr>
              <a:buFont typeface="Wingdings" panose="05000000000000000000" pitchFamily="2" charset="2"/>
              <a:buChar char="Ø"/>
            </a:pPr>
            <a:r>
              <a:rPr lang="tr-TR" dirty="0"/>
              <a:t>Virüsün yayılımının önlenmesi ve kontrol altına alınmasını sağlayacak kritik ürün, hizmet ve organizasyonun geliştirilerek kullanıma sunulması</a:t>
            </a:r>
          </a:p>
          <a:p>
            <a:pPr>
              <a:buFont typeface="Wingdings" panose="05000000000000000000" pitchFamily="2" charset="2"/>
              <a:buChar char="Ø"/>
            </a:pPr>
            <a:r>
              <a:rPr lang="tr-TR" dirty="0"/>
              <a:t>Yardımlaşma esaslı gönüllük oluşumları ile mahalle ve ilçe bazlı olarak ekonomik faaliyetleri destekleyecek yenilikçi çözümler </a:t>
            </a:r>
            <a:r>
              <a:rPr lang="tr-TR" dirty="0" smtClean="0"/>
              <a:t>geliştirilmesi</a:t>
            </a:r>
          </a:p>
          <a:p>
            <a:pPr>
              <a:buFont typeface="Wingdings" panose="05000000000000000000" pitchFamily="2" charset="2"/>
              <a:buChar char="Ø"/>
            </a:pPr>
            <a:r>
              <a:rPr lang="tr-TR" dirty="0"/>
              <a:t>Dezenfeksiyon tüneli, UV dezenfeksiyon sistemleri, hava </a:t>
            </a:r>
            <a:r>
              <a:rPr lang="tr-TR" dirty="0" err="1"/>
              <a:t>sterilizatörü</a:t>
            </a:r>
            <a:r>
              <a:rPr lang="tr-TR" dirty="0"/>
              <a:t> gibi koruyucu sistemlerin geliştirilmesi ve  üretilmesi</a:t>
            </a:r>
            <a:endParaRPr lang="tr-TR" sz="2800" dirty="0"/>
          </a:p>
          <a:p>
            <a:pPr>
              <a:buFont typeface="Wingdings" panose="05000000000000000000" pitchFamily="2" charset="2"/>
              <a:buChar char="Ø"/>
            </a:pPr>
            <a:r>
              <a:rPr lang="tr-TR" dirty="0"/>
              <a:t>Salgın kapsamında ihtiyaç duyulan ürün ve hizmetlerin geliştirilmesi için işletmelerin mevcut üretim sistemlerinde gerekli değişikliklerin yapılması </a:t>
            </a:r>
            <a:endParaRPr lang="tr-TR" sz="2800" dirty="0"/>
          </a:p>
          <a:p>
            <a:pPr marL="0" indent="0">
              <a:buNone/>
            </a:pPr>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747956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Proje Konuları</a:t>
            </a:r>
            <a:endParaRPr lang="tr-TR" dirty="0"/>
          </a:p>
        </p:txBody>
      </p:sp>
      <p:sp>
        <p:nvSpPr>
          <p:cNvPr id="3" name="İçerik Yer Tutucusu 2"/>
          <p:cNvSpPr>
            <a:spLocks noGrp="1"/>
          </p:cNvSpPr>
          <p:nvPr>
            <p:ph idx="1"/>
          </p:nvPr>
        </p:nvSpPr>
        <p:spPr>
          <a:xfrm>
            <a:off x="1569228" y="1849932"/>
            <a:ext cx="9351646" cy="4023360"/>
          </a:xfrm>
        </p:spPr>
        <p:txBody>
          <a:bodyPr>
            <a:normAutofit/>
          </a:bodyPr>
          <a:lstStyle/>
          <a:p>
            <a:pPr>
              <a:buFont typeface="Wingdings" panose="05000000000000000000" pitchFamily="2" charset="2"/>
              <a:buChar char="Ø"/>
            </a:pPr>
            <a:r>
              <a:rPr lang="tr-TR" dirty="0"/>
              <a:t>Tanı ve teşhis faaliyetleri yürütecek mevcut laboratuvarların kapasitelerinin artırılması </a:t>
            </a:r>
            <a:endParaRPr lang="tr-TR" sz="2800" dirty="0"/>
          </a:p>
          <a:p>
            <a:pPr>
              <a:buFont typeface="Wingdings" panose="05000000000000000000" pitchFamily="2" charset="2"/>
              <a:buChar char="Ø"/>
            </a:pPr>
            <a:r>
              <a:rPr lang="tr-TR" dirty="0"/>
              <a:t>Tedavide ihtiyaç duyulan </a:t>
            </a:r>
            <a:r>
              <a:rPr lang="tr-TR" dirty="0" err="1"/>
              <a:t>ventilatör</a:t>
            </a:r>
            <a:r>
              <a:rPr lang="tr-TR" dirty="0"/>
              <a:t>, yoğun bakım cihazları, yaşam destek üniteleri vb. kritik öneme sahip malzeme ve ekipmanların geliştirilmesi ve  üretilmesi </a:t>
            </a:r>
            <a:endParaRPr lang="tr-TR" sz="2800" dirty="0"/>
          </a:p>
          <a:p>
            <a:pPr>
              <a:buFont typeface="Wingdings" panose="05000000000000000000" pitchFamily="2" charset="2"/>
              <a:buChar char="Ø"/>
            </a:pPr>
            <a:r>
              <a:rPr lang="tr-TR" dirty="0"/>
              <a:t>Sağlık birimlerinin karantina ünitelerinin ve dezenfekte altyapılarını güçlendirmeye yönelik projeler</a:t>
            </a:r>
            <a:endParaRPr lang="tr-TR" sz="2800" dirty="0"/>
          </a:p>
          <a:p>
            <a:pPr>
              <a:buFont typeface="Wingdings" panose="05000000000000000000" pitchFamily="2" charset="2"/>
              <a:buChar char="Ø"/>
            </a:pPr>
            <a:r>
              <a:rPr lang="tr-TR" dirty="0"/>
              <a:t>Malzeme temin ve tedarik gibi konularda sektörler arası iş birliklerinin sağlanması</a:t>
            </a:r>
            <a:endParaRPr lang="tr-TR" sz="2800" dirty="0"/>
          </a:p>
          <a:p>
            <a:pPr>
              <a:buFont typeface="Wingdings" panose="05000000000000000000" pitchFamily="2" charset="2"/>
              <a:buChar char="Ø"/>
            </a:pPr>
            <a:r>
              <a:rPr lang="tr-TR" dirty="0"/>
              <a:t>Uzaktan çalışmayı kolaylaştırıcı teknolojilerin geliştirilmesi</a:t>
            </a:r>
            <a:endParaRPr lang="tr-TR" sz="2800" dirty="0"/>
          </a:p>
          <a:p>
            <a:pPr>
              <a:buFont typeface="Wingdings" panose="05000000000000000000" pitchFamily="2" charset="2"/>
              <a:buChar char="Ø"/>
            </a:pPr>
            <a:r>
              <a:rPr lang="tr-TR" dirty="0"/>
              <a:t>Gıda ve sağlık ekipmanlarına erişimi kolaylaştıracak çözümlerin geliştirilmesi </a:t>
            </a:r>
            <a:endParaRPr lang="tr-TR" sz="2800" dirty="0"/>
          </a:p>
          <a:p>
            <a:pPr marL="0" indent="0">
              <a:buNone/>
            </a:pPr>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352748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Dikkat Edilecek Hususlar</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marL="0" indent="0">
              <a:buNone/>
            </a:pPr>
            <a:endParaRPr lang="tr-TR" sz="2800" dirty="0" smtClean="0"/>
          </a:p>
          <a:p>
            <a:pPr lvl="1" algn="ctr"/>
            <a:endParaRPr lang="tr-TR" sz="3200" b="1" dirty="0" smtClean="0">
              <a:solidFill>
                <a:srgbClr val="FF0000"/>
              </a:solidFill>
            </a:endParaRPr>
          </a:p>
          <a:p>
            <a:pPr marL="201168" lvl="1" indent="0" algn="ctr">
              <a:buNone/>
            </a:pPr>
            <a:r>
              <a:rPr lang="tr-TR" sz="2000" b="1" dirty="0" smtClean="0">
                <a:solidFill>
                  <a:srgbClr val="FF0000"/>
                </a:solidFill>
              </a:rPr>
              <a:t>PROJE KAPSAMINDA GELİŞTİRİLEN ÜRÜN VE HİZMETLERİN PROJE UYGULAMA SÜRESİ İÇERİSİNDE İHTİYAÇ DUYULAN ALANLARDA KULLANILMAYA BAŞLAMASI GEREKMEKTEDİR.</a:t>
            </a:r>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3194740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Desteklenmeyecek </a:t>
            </a:r>
            <a:br>
              <a:rPr lang="tr-TR" dirty="0" smtClean="0"/>
            </a:br>
            <a:r>
              <a:rPr lang="tr-TR" dirty="0" smtClean="0"/>
              <a:t>Projeler</a:t>
            </a:r>
            <a:endParaRPr lang="tr-TR" dirty="0"/>
          </a:p>
        </p:txBody>
      </p:sp>
      <p:sp>
        <p:nvSpPr>
          <p:cNvPr id="3" name="İçerik Yer Tutucusu 2"/>
          <p:cNvSpPr>
            <a:spLocks noGrp="1"/>
          </p:cNvSpPr>
          <p:nvPr>
            <p:ph idx="1"/>
          </p:nvPr>
        </p:nvSpPr>
        <p:spPr>
          <a:xfrm>
            <a:off x="1554479" y="1773240"/>
            <a:ext cx="9351646" cy="4023360"/>
          </a:xfrm>
        </p:spPr>
        <p:txBody>
          <a:bodyPr>
            <a:normAutofit/>
          </a:bodyPr>
          <a:lstStyle/>
          <a:p>
            <a:endParaRPr lang="tr-TR" sz="2800" dirty="0" smtClean="0"/>
          </a:p>
          <a:p>
            <a:pPr lvl="0">
              <a:buFont typeface="Wingdings" panose="05000000000000000000" pitchFamily="2" charset="2"/>
              <a:buChar char="v"/>
            </a:pPr>
            <a:r>
              <a:rPr lang="tr-TR" dirty="0"/>
              <a:t>COVID-19 ile doğrudan ilgisi olmayan, salgının önlenmesine; sosyal izolasyon ve karantina şartlarının iyileştirilmesine katkı sağlamayacak projeler,</a:t>
            </a:r>
          </a:p>
          <a:p>
            <a:pPr lvl="0">
              <a:buFont typeface="Wingdings" panose="05000000000000000000" pitchFamily="2" charset="2"/>
              <a:buChar char="v"/>
            </a:pPr>
            <a:r>
              <a:rPr lang="tr-TR" dirty="0"/>
              <a:t>COVID-19’la mücadeleye yönelik ürün ve hizmet geliştirme niteliğinde olmayan sarf malzemesi tedarik projeleri,</a:t>
            </a:r>
          </a:p>
          <a:p>
            <a:pPr lvl="0">
              <a:buFont typeface="Wingdings" panose="05000000000000000000" pitchFamily="2" charset="2"/>
              <a:buChar char="v"/>
            </a:pPr>
            <a:r>
              <a:rPr lang="tr-TR" dirty="0"/>
              <a:t>Etkisi uzun vadede ortaya çıkması beklenen projeler.</a:t>
            </a:r>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3190712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ÖNEMLİ UYARI </a:t>
            </a:r>
            <a:endParaRPr lang="tr-TR" dirty="0"/>
          </a:p>
        </p:txBody>
      </p:sp>
      <p:sp>
        <p:nvSpPr>
          <p:cNvPr id="3" name="İçerik Yer Tutucusu 2"/>
          <p:cNvSpPr>
            <a:spLocks noGrp="1"/>
          </p:cNvSpPr>
          <p:nvPr>
            <p:ph idx="1"/>
          </p:nvPr>
        </p:nvSpPr>
        <p:spPr>
          <a:xfrm>
            <a:off x="1097279" y="1845734"/>
            <a:ext cx="9611752" cy="4023360"/>
          </a:xfrm>
        </p:spPr>
        <p:txBody>
          <a:bodyPr>
            <a:normAutofit/>
          </a:bodyPr>
          <a:lstStyle/>
          <a:p>
            <a:pPr algn="just"/>
            <a:r>
              <a:rPr lang="tr-TR" b="1" dirty="0">
                <a:solidFill>
                  <a:srgbClr val="FF0000"/>
                </a:solidFill>
              </a:rPr>
              <a:t>Kar amacı gütmeyen destek yararlanıcıları </a:t>
            </a:r>
            <a:r>
              <a:rPr lang="tr-TR" dirty="0"/>
              <a:t>açısından projeler kapsamında gerçekleştirilecek olan her türlü harcamaya ait Katma Değer Vergisi (KDV) giderleri uygun maliyet olarak kabul edilmektedir. Bu nedenle kar amacı gütmeyen destek yararlanıcıları tarafından sunulan projelere ait bütçelerin KDV dâhil fiyatlar üzerinden hazırlanması gerekmektedir. </a:t>
            </a:r>
            <a:endParaRPr lang="tr-TR" dirty="0" smtClean="0"/>
          </a:p>
          <a:p>
            <a:pPr algn="just"/>
            <a:endParaRPr lang="tr-TR" dirty="0" smtClean="0"/>
          </a:p>
          <a:p>
            <a:pPr algn="just"/>
            <a:r>
              <a:rPr lang="tr-TR" b="1" dirty="0">
                <a:solidFill>
                  <a:srgbClr val="FF0000"/>
                </a:solidFill>
              </a:rPr>
              <a:t>Kar amacı güden başvuru </a:t>
            </a:r>
            <a:r>
              <a:rPr lang="tr-TR" b="1" dirty="0" smtClean="0">
                <a:solidFill>
                  <a:srgbClr val="FF0000"/>
                </a:solidFill>
              </a:rPr>
              <a:t>sahipleri </a:t>
            </a:r>
            <a:r>
              <a:rPr lang="tr-TR" dirty="0"/>
              <a:t>(Teknoloji Geliştirme Bölgesi Yönetici Şirketleri, Teknoloji Transfer Ofisi Şirketleri, Belediye Şirketleri ile diğer kar amacı güden işletmeler ve kooperatifler </a:t>
            </a:r>
            <a:r>
              <a:rPr lang="tr-TR" dirty="0" smtClean="0"/>
              <a:t>) yönünden KDV uygun maliyet değildir bu nedenle </a:t>
            </a:r>
            <a:r>
              <a:rPr lang="tr-TR" dirty="0"/>
              <a:t>KDV hariç fiyatlar üzerinden bütçelerini </a:t>
            </a:r>
            <a:r>
              <a:rPr lang="tr-TR" dirty="0" smtClean="0"/>
              <a:t>hazırlayacak ve uygulamada KDV maliyetlerini kendileri karşılayacaklardır.  </a:t>
            </a:r>
            <a:endParaRPr lang="tr-TR" dirty="0"/>
          </a:p>
          <a:p>
            <a:endParaRPr lang="tr-TR" dirty="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1852826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Bilgilendirme ve </a:t>
            </a:r>
            <a:br>
              <a:rPr lang="tr-TR" dirty="0" smtClean="0"/>
            </a:br>
            <a:r>
              <a:rPr lang="tr-TR" dirty="0" smtClean="0"/>
              <a:t>Teknik Destek Yöntemi</a:t>
            </a:r>
            <a:endParaRPr lang="tr-TR" dirty="0"/>
          </a:p>
        </p:txBody>
      </p:sp>
      <p:sp>
        <p:nvSpPr>
          <p:cNvPr id="3" name="Metin kutusu 2"/>
          <p:cNvSpPr txBox="1"/>
          <p:nvPr/>
        </p:nvSpPr>
        <p:spPr>
          <a:xfrm>
            <a:off x="1209368" y="2197510"/>
            <a:ext cx="9792929" cy="2862322"/>
          </a:xfrm>
          <a:prstGeom prst="rect">
            <a:avLst/>
          </a:prstGeom>
          <a:noFill/>
        </p:spPr>
        <p:txBody>
          <a:bodyPr wrap="square" rtlCol="0">
            <a:spAutoFit/>
          </a:bodyPr>
          <a:lstStyle/>
          <a:p>
            <a:r>
              <a:rPr lang="tr-TR" sz="2000" dirty="0"/>
              <a:t>Programın niteliği yaşanan salgın sebebi ile bilgilendirme toplantıları ve görüşmeler düzenlenmeyecektir. </a:t>
            </a:r>
          </a:p>
          <a:p>
            <a:endParaRPr lang="tr-TR" sz="2000" dirty="0"/>
          </a:p>
          <a:p>
            <a:r>
              <a:rPr lang="tr-TR" sz="2000" dirty="0" smtClean="0"/>
              <a:t>Potansiyel başvuru sahiplerimize telefon ve e-posta yolu ile destek sağlanacaktır.</a:t>
            </a:r>
          </a:p>
          <a:p>
            <a:endParaRPr lang="tr-TR" sz="2000" dirty="0"/>
          </a:p>
          <a:p>
            <a:r>
              <a:rPr lang="tr-TR" sz="2000" dirty="0" smtClean="0"/>
              <a:t>Program hakkında detaylı bilgi almak için;</a:t>
            </a:r>
          </a:p>
          <a:p>
            <a:endParaRPr lang="tr-TR" sz="2000" dirty="0" smtClean="0"/>
          </a:p>
          <a:p>
            <a:r>
              <a:rPr lang="tr-TR" sz="2000" dirty="0" smtClean="0"/>
              <a:t>Telefon: 0 362 431 24 00</a:t>
            </a:r>
          </a:p>
          <a:p>
            <a:r>
              <a:rPr lang="tr-TR" sz="2000" dirty="0" smtClean="0"/>
              <a:t>E-posta: pyb@oka.org.tr</a:t>
            </a:r>
            <a:endParaRPr lang="tr-TR" sz="2000" dirty="0"/>
          </a:p>
        </p:txBody>
      </p:sp>
      <p:pic>
        <p:nvPicPr>
          <p:cNvPr id="7" name="Resim 6"/>
          <p:cNvPicPr/>
          <p:nvPr/>
        </p:nvPicPr>
        <p:blipFill>
          <a:blip r:embed="rId2" cstate="print">
            <a:extLst>
              <a:ext uri="{28A0092B-C50C-407E-A947-70E740481C1C}">
                <a14:useLocalDpi xmlns:a14="http://schemas.microsoft.com/office/drawing/2010/main" val="0"/>
              </a:ext>
            </a:extLst>
          </a:blip>
          <a:stretch>
            <a:fillRect/>
          </a:stretch>
        </p:blipFill>
        <p:spPr>
          <a:xfrm>
            <a:off x="7418437" y="153868"/>
            <a:ext cx="4091203" cy="1450757"/>
          </a:xfrm>
          <a:prstGeom prst="rect">
            <a:avLst/>
          </a:prstGeom>
        </p:spPr>
      </p:pic>
    </p:spTree>
    <p:extLst>
      <p:ext uri="{BB962C8B-B14F-4D97-AF65-F5344CB8AC3E}">
        <p14:creationId xmlns:p14="http://schemas.microsoft.com/office/powerpoint/2010/main" val="33866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Başvurular Nereye ve </a:t>
            </a:r>
            <a:r>
              <a:rPr lang="tr-TR" dirty="0" smtClean="0"/>
              <a:t/>
            </a:r>
            <a:br>
              <a:rPr lang="tr-TR" dirty="0" smtClean="0"/>
            </a:br>
            <a:r>
              <a:rPr lang="tr-TR" dirty="0" smtClean="0"/>
              <a:t>Nasıl </a:t>
            </a:r>
            <a:r>
              <a:rPr lang="tr-TR" dirty="0"/>
              <a:t>Yapılacaktır?</a:t>
            </a:r>
          </a:p>
        </p:txBody>
      </p:sp>
      <p:sp>
        <p:nvSpPr>
          <p:cNvPr id="3" name="İçerik Yer Tutucusu 2"/>
          <p:cNvSpPr>
            <a:spLocks noGrp="1"/>
          </p:cNvSpPr>
          <p:nvPr>
            <p:ph idx="1"/>
          </p:nvPr>
        </p:nvSpPr>
        <p:spPr>
          <a:xfrm>
            <a:off x="1097278" y="1737360"/>
            <a:ext cx="9351646" cy="4023360"/>
          </a:xfrm>
        </p:spPr>
        <p:txBody>
          <a:bodyPr>
            <a:normAutofit fontScale="85000" lnSpcReduction="10000"/>
          </a:bodyPr>
          <a:lstStyle/>
          <a:p>
            <a:pPr>
              <a:buFont typeface="Wingdings" panose="05000000000000000000" pitchFamily="2" charset="2"/>
              <a:buChar char="Ø"/>
            </a:pPr>
            <a:r>
              <a:rPr lang="tr-TR" sz="1800" dirty="0" smtClean="0"/>
              <a:t>Başvurular Kalkınma ajansları Yönetim Sistemi (KAYS) üzerinden alınmaktadır.</a:t>
            </a:r>
          </a:p>
          <a:p>
            <a:pPr marL="0" indent="0">
              <a:buNone/>
            </a:pPr>
            <a:endParaRPr lang="tr-TR" sz="1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lgn="just"/>
            <a:r>
              <a:rPr lang="tr-TR" b="1" dirty="0" smtClean="0">
                <a:solidFill>
                  <a:srgbClr val="FF0000"/>
                </a:solidFill>
              </a:rPr>
              <a:t>UYARI: </a:t>
            </a:r>
            <a:r>
              <a:rPr lang="tr-TR" b="1" dirty="0">
                <a:solidFill>
                  <a:srgbClr val="FF0000"/>
                </a:solidFill>
              </a:rPr>
              <a:t>Bu programda her bir proje teklifi ajansa ulaştığı tarihten itibaren en fazla 3 ( üç )iş günü içerisinde değerlendirilecek ve başarılı bulunan başvurular ile sözleşme imzalanacaktır. Destek kararları neticesinde program için ayrılmış olan destek bütçesinin başarılı bulunan tekliflere tahsis edilmesinden sonra başvuru kabulüne son verilecektir. Bu nedenle projesini hazırlayan başvuru sahiplerinin son başvuru tarihini beklemeksizin başvurularını KAYS üzerinden  tamamlamaları ve taahhütnamelerini ajansa iletmeleri tavsiye olunur. </a:t>
            </a:r>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graphicFrame>
        <p:nvGraphicFramePr>
          <p:cNvPr id="6" name="Tablo 5"/>
          <p:cNvGraphicFramePr>
            <a:graphicFrameLocks noGrp="1"/>
          </p:cNvGraphicFramePr>
          <p:nvPr>
            <p:extLst>
              <p:ext uri="{D42A27DB-BD31-4B8C-83A1-F6EECF244321}">
                <p14:modId xmlns:p14="http://schemas.microsoft.com/office/powerpoint/2010/main" val="612749090"/>
              </p:ext>
            </p:extLst>
          </p:nvPr>
        </p:nvGraphicFramePr>
        <p:xfrm>
          <a:off x="1348984" y="2275859"/>
          <a:ext cx="7958231" cy="2192901"/>
        </p:xfrm>
        <a:graphic>
          <a:graphicData uri="http://schemas.openxmlformats.org/drawingml/2006/table">
            <a:tbl>
              <a:tblPr firstRow="1" firstCol="1" bandRow="1">
                <a:tableStyleId>{85BE263C-DBD7-4A20-BB59-AAB30ACAA65A}</a:tableStyleId>
              </a:tblPr>
              <a:tblGrid>
                <a:gridCol w="4802077">
                  <a:extLst>
                    <a:ext uri="{9D8B030D-6E8A-4147-A177-3AD203B41FA5}">
                      <a16:colId xmlns:a16="http://schemas.microsoft.com/office/drawing/2014/main" val="1911863597"/>
                    </a:ext>
                  </a:extLst>
                </a:gridCol>
                <a:gridCol w="3156154">
                  <a:extLst>
                    <a:ext uri="{9D8B030D-6E8A-4147-A177-3AD203B41FA5}">
                      <a16:colId xmlns:a16="http://schemas.microsoft.com/office/drawing/2014/main" val="2733874273"/>
                    </a:ext>
                  </a:extLst>
                </a:gridCol>
              </a:tblGrid>
              <a:tr h="939815">
                <a:tc>
                  <a:txBody>
                    <a:bodyPr/>
                    <a:lstStyle/>
                    <a:p>
                      <a:pPr algn="l">
                        <a:lnSpc>
                          <a:spcPts val="1800"/>
                        </a:lnSpc>
                        <a:spcAft>
                          <a:spcPts val="0"/>
                        </a:spcAft>
                      </a:pPr>
                      <a:r>
                        <a:rPr lang="tr-TR" sz="2000" dirty="0">
                          <a:effectLst/>
                        </a:rPr>
                        <a:t>KAYS üzerinden son başvuru tarihi</a:t>
                      </a:r>
                      <a:endParaRPr lang="tr-TR" sz="18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ts val="1800"/>
                        </a:lnSpc>
                        <a:spcAft>
                          <a:spcPts val="0"/>
                        </a:spcAft>
                        <a:tabLst>
                          <a:tab pos="457200" algn="l"/>
                          <a:tab pos="5965190" algn="r"/>
                        </a:tabLst>
                      </a:pPr>
                      <a:r>
                        <a:rPr lang="tr-TR" sz="2000" dirty="0">
                          <a:effectLst/>
                        </a:rPr>
                        <a:t>04/05/2020 Saat 23:59</a:t>
                      </a:r>
                    </a:p>
                    <a:p>
                      <a:pPr algn="just">
                        <a:lnSpc>
                          <a:spcPts val="1800"/>
                        </a:lnSpc>
                        <a:spcAft>
                          <a:spcPts val="0"/>
                        </a:spcAft>
                      </a:pPr>
                      <a:r>
                        <a:rPr lang="tr-TR" sz="2000" dirty="0">
                          <a:effectLst/>
                        </a:rPr>
                        <a:t> </a:t>
                      </a:r>
                      <a:endParaRPr lang="tr-TR"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86396165"/>
                  </a:ext>
                </a:extLst>
              </a:tr>
              <a:tr h="1253086">
                <a:tc>
                  <a:txBody>
                    <a:bodyPr/>
                    <a:lstStyle/>
                    <a:p>
                      <a:pPr algn="l"/>
                      <a:r>
                        <a:rPr lang="tr-TR" sz="2000" dirty="0">
                          <a:effectLst/>
                        </a:rPr>
                        <a:t>Taahhütname son gönderim tarihi</a:t>
                      </a:r>
                      <a:endParaRPr lang="tr-TR" sz="1400" dirty="0">
                        <a:effectLst/>
                        <a:latin typeface="Times New Roman" panose="02020603050405020304" pitchFamily="18" charset="0"/>
                      </a:endParaRPr>
                    </a:p>
                  </a:txBody>
                  <a:tcPr marL="68580" marR="68580" marT="0" marB="0" anchor="ctr"/>
                </a:tc>
                <a:tc>
                  <a:txBody>
                    <a:bodyPr/>
                    <a:lstStyle/>
                    <a:p>
                      <a:pPr algn="just">
                        <a:lnSpc>
                          <a:spcPts val="1800"/>
                        </a:lnSpc>
                        <a:spcAft>
                          <a:spcPts val="0"/>
                        </a:spcAft>
                      </a:pPr>
                      <a:r>
                        <a:rPr lang="tr-TR" sz="2000" b="1" kern="1200" dirty="0">
                          <a:solidFill>
                            <a:schemeClr val="lt1"/>
                          </a:solidFill>
                          <a:effectLst/>
                          <a:latin typeface="+mn-lt"/>
                          <a:ea typeface="+mn-ea"/>
                          <a:cs typeface="+mn-cs"/>
                        </a:rPr>
                        <a:t>08/05/2020 Saat 17.00</a:t>
                      </a:r>
                    </a:p>
                  </a:txBody>
                  <a:tcPr marL="68580" marR="68580" marT="0" marB="0" anchor="ctr">
                    <a:solidFill>
                      <a:schemeClr val="accent2"/>
                    </a:solidFill>
                  </a:tcPr>
                </a:tc>
                <a:extLst>
                  <a:ext uri="{0D108BD9-81ED-4DB2-BD59-A6C34878D82A}">
                    <a16:rowId xmlns:a16="http://schemas.microsoft.com/office/drawing/2014/main" val="457893087"/>
                  </a:ext>
                </a:extLst>
              </a:tr>
            </a:tbl>
          </a:graphicData>
        </a:graphic>
      </p:graphicFrame>
    </p:spTree>
    <p:extLst>
      <p:ext uri="{BB962C8B-B14F-4D97-AF65-F5344CB8AC3E}">
        <p14:creationId xmlns:p14="http://schemas.microsoft.com/office/powerpoint/2010/main" val="2393303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Başvurular Nereye ve </a:t>
            </a:r>
            <a:r>
              <a:rPr lang="tr-TR" dirty="0" smtClean="0"/>
              <a:t/>
            </a:r>
            <a:br>
              <a:rPr lang="tr-TR" dirty="0" smtClean="0"/>
            </a:br>
            <a:r>
              <a:rPr lang="tr-TR" dirty="0" smtClean="0"/>
              <a:t>Nasıl </a:t>
            </a:r>
            <a:r>
              <a:rPr lang="tr-TR" dirty="0"/>
              <a:t>Yapılacaktır?</a:t>
            </a:r>
          </a:p>
        </p:txBody>
      </p:sp>
      <p:sp>
        <p:nvSpPr>
          <p:cNvPr id="3" name="İçerik Yer Tutucusu 2"/>
          <p:cNvSpPr>
            <a:spLocks noGrp="1"/>
          </p:cNvSpPr>
          <p:nvPr>
            <p:ph idx="1"/>
          </p:nvPr>
        </p:nvSpPr>
        <p:spPr>
          <a:xfrm>
            <a:off x="1097280" y="1737360"/>
            <a:ext cx="9351646" cy="4023360"/>
          </a:xfrm>
        </p:spPr>
        <p:txBody>
          <a:bodyPr>
            <a:normAutofit/>
          </a:bodyPr>
          <a:lstStyle/>
          <a:p>
            <a:pPr>
              <a:buFont typeface="Wingdings" panose="05000000000000000000" pitchFamily="2" charset="2"/>
              <a:buChar char="Ø"/>
            </a:pPr>
            <a:r>
              <a:rPr lang="tr-TR" sz="1800" dirty="0" smtClean="0"/>
              <a:t>Taahhütnamenin e-imza ile onaylanamaması halinde aşağıdaki adreslerden herhangi birine en geç 04/05/2020 tarihine kadar  elden iletilmesi gerekmektedir.</a:t>
            </a:r>
          </a:p>
          <a:p>
            <a:pPr marL="0" indent="0">
              <a:buNone/>
            </a:pPr>
            <a:endParaRPr lang="tr-TR" sz="1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pic>
        <p:nvPicPr>
          <p:cNvPr id="4" name="Resim 3"/>
          <p:cNvPicPr>
            <a:picLocks noChangeAspect="1"/>
          </p:cNvPicPr>
          <p:nvPr/>
        </p:nvPicPr>
        <p:blipFill>
          <a:blip r:embed="rId3"/>
          <a:stretch>
            <a:fillRect/>
          </a:stretch>
        </p:blipFill>
        <p:spPr>
          <a:xfrm>
            <a:off x="2217327" y="2406014"/>
            <a:ext cx="7001868" cy="3080385"/>
          </a:xfrm>
          <a:prstGeom prst="rect">
            <a:avLst/>
          </a:prstGeom>
        </p:spPr>
      </p:pic>
    </p:spTree>
    <p:extLst>
      <p:ext uri="{BB962C8B-B14F-4D97-AF65-F5344CB8AC3E}">
        <p14:creationId xmlns:p14="http://schemas.microsoft.com/office/powerpoint/2010/main" val="94869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 Süreci</a:t>
            </a:r>
            <a:br>
              <a:rPr lang="tr-TR" dirty="0" smtClean="0"/>
            </a:br>
            <a:r>
              <a:rPr lang="tr-TR" dirty="0" smtClean="0"/>
              <a:t>(Ön İnceleme) </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algn="just"/>
            <a:r>
              <a:rPr lang="tr-TR" dirty="0"/>
              <a:t>a) Başvuru rehberinde belirtilen uygunluk kriterlerine uymayan başvurular reddedilir. Ayrıca bu hususların değerlendirme sürecinin herhangi bir aşamasında tespit edilmesi halinde de söz konusu projeler reddedilir, bu durumun sözleşme imzalandıktan sonra tespit edilmesi halinde ise sözleşmeler feshedilir.</a:t>
            </a:r>
            <a:endParaRPr lang="tr-TR" sz="1800" dirty="0"/>
          </a:p>
          <a:p>
            <a:pPr algn="just"/>
            <a:r>
              <a:rPr lang="tr-TR" dirty="0"/>
              <a:t>b) Ajans ön inceleme ve değerlendirme sürecinde, başvuru sahibinden başvuru ve eki belgelere ilişkin olarak bilgi ve belge isteyebilir. Talep edilen bilgi ve belgeleri </a:t>
            </a:r>
            <a:r>
              <a:rPr lang="tr-TR" b="1" dirty="0"/>
              <a:t>3 iş günü</a:t>
            </a:r>
            <a:r>
              <a:rPr lang="tr-TR" dirty="0"/>
              <a:t> içerisinde sunmayan başvuru sahiplerinin başvuruları reddedilir</a:t>
            </a:r>
            <a:r>
              <a:rPr lang="tr-TR" dirty="0" smtClean="0"/>
              <a:t>.</a:t>
            </a:r>
          </a:p>
          <a:p>
            <a:pPr algn="just"/>
            <a:r>
              <a:rPr lang="tr-TR" sz="1800" dirty="0"/>
              <a:t>Gerekli şartları taşıdığı anlaşılan projeler, bir listesi hazırlanarak panel </a:t>
            </a:r>
            <a:r>
              <a:rPr lang="tr-TR" sz="1800" dirty="0" smtClean="0"/>
              <a:t>değerlendirme (teknik değerlendirme) </a:t>
            </a:r>
            <a:r>
              <a:rPr lang="tr-TR" sz="1800" dirty="0"/>
              <a:t>sürecine alınır. </a:t>
            </a:r>
            <a:endParaRPr lang="tr-TR" sz="1800" dirty="0" smtClean="0"/>
          </a:p>
          <a:p>
            <a:pPr algn="just"/>
            <a:r>
              <a:rPr lang="tr-TR" sz="1800" b="1" dirty="0" smtClean="0">
                <a:solidFill>
                  <a:srgbClr val="FF0000"/>
                </a:solidFill>
              </a:rPr>
              <a:t>Ön inceleme kriterleri için lütfen Başvuru rehberinin 24-25-26. sayfalarını inceleyiniz.</a:t>
            </a:r>
            <a:endParaRPr lang="tr-TR" sz="1800" b="1" dirty="0">
              <a:solidFill>
                <a:srgbClr val="FF0000"/>
              </a:solidFill>
            </a:endParaRPr>
          </a:p>
          <a:p>
            <a:pPr algn="just"/>
            <a:endParaRPr lang="tr-TR" sz="1800" dirty="0"/>
          </a:p>
          <a:p>
            <a:pPr marL="0" indent="0" algn="just">
              <a:buNone/>
            </a:pPr>
            <a:endParaRPr lang="tr-TR" sz="1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3152056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 Süreci</a:t>
            </a:r>
            <a:br>
              <a:rPr lang="tr-TR" dirty="0" smtClean="0"/>
            </a:br>
            <a:r>
              <a:rPr lang="tr-TR" dirty="0" smtClean="0"/>
              <a:t>(Panel Değerlendirme) </a:t>
            </a:r>
            <a:endParaRPr lang="tr-TR" dirty="0"/>
          </a:p>
        </p:txBody>
      </p:sp>
      <p:sp>
        <p:nvSpPr>
          <p:cNvPr id="3" name="İçerik Yer Tutucusu 2"/>
          <p:cNvSpPr>
            <a:spLocks noGrp="1"/>
          </p:cNvSpPr>
          <p:nvPr>
            <p:ph idx="1"/>
          </p:nvPr>
        </p:nvSpPr>
        <p:spPr>
          <a:xfrm>
            <a:off x="1097278" y="1845734"/>
            <a:ext cx="10317973" cy="4023360"/>
          </a:xfrm>
        </p:spPr>
        <p:txBody>
          <a:bodyPr>
            <a:normAutofit/>
          </a:bodyPr>
          <a:lstStyle/>
          <a:p>
            <a:pPr algn="just">
              <a:buFont typeface="Wingdings" panose="05000000000000000000" pitchFamily="2" charset="2"/>
              <a:buChar char="Ø"/>
            </a:pPr>
            <a:r>
              <a:rPr lang="tr-TR" dirty="0" smtClean="0"/>
              <a:t>Ön </a:t>
            </a:r>
            <a:r>
              <a:rPr lang="tr-TR" dirty="0"/>
              <a:t>inceleme aşamasını geçen projeler, OKA tarafından oluşturulacak panel aracılığıyla yapılır. Paneller en az üç panelistten oluşur. Bakanlık gerekli görmesi durumunda Panele gözlemci görevlendirebilir. </a:t>
            </a:r>
            <a:endParaRPr lang="tr-TR" dirty="0" smtClean="0"/>
          </a:p>
          <a:p>
            <a:pPr algn="just">
              <a:buFont typeface="Wingdings" panose="05000000000000000000" pitchFamily="2" charset="2"/>
              <a:buChar char="Ø"/>
            </a:pPr>
            <a:r>
              <a:rPr lang="tr-TR" dirty="0" smtClean="0"/>
              <a:t>Panel </a:t>
            </a:r>
            <a:r>
              <a:rPr lang="tr-TR" dirty="0"/>
              <a:t>öncesinde, panelde görüşülecek proje başvuru formları ve ekleri panelistlerin erişimine sunulur. Proje başvuru sahipleri belirlenen tarih ve saatte Ajansa davet edilerek ya da uzaktan erişim yöntemiyle projelerini sunar. COVİD19 </a:t>
            </a:r>
            <a:r>
              <a:rPr lang="tr-TR" dirty="0" err="1"/>
              <a:t>pandemisi</a:t>
            </a:r>
            <a:r>
              <a:rPr lang="tr-TR" dirty="0"/>
              <a:t> sebebiyle uzaktan erişim yönteminin tercih edilmesi halinde, başvuru sahipleri kendi bağlantıları için gerekli teknolojik alt yapıyı sağlamakla mükelleftir. </a:t>
            </a:r>
            <a:endParaRPr lang="tr-TR" dirty="0" smtClean="0"/>
          </a:p>
          <a:p>
            <a:pPr algn="just">
              <a:buFont typeface="Wingdings" panose="05000000000000000000" pitchFamily="2" charset="2"/>
              <a:buChar char="Ø"/>
            </a:pPr>
            <a:r>
              <a:rPr lang="tr-TR" dirty="0" smtClean="0"/>
              <a:t>Panelistler </a:t>
            </a:r>
            <a:r>
              <a:rPr lang="tr-TR" dirty="0"/>
              <a:t>proje başvuru sahiplerinin sözlü anlatımları ve başvuru belgeleri ile birlikte değerlendirmelerini yapar. Her bir proje başvurusu için panel üyeleri panel sonrasında bağımsız olarak proje değerlendirme raporu hazırlar. </a:t>
            </a:r>
          </a:p>
          <a:p>
            <a:endParaRPr lang="tr-TR" dirty="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1702668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İÇİNDEKİLER</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lvl="1"/>
            <a:r>
              <a:rPr lang="tr-TR" sz="2000" dirty="0" smtClean="0"/>
              <a:t>PROGRAMIN AMACI</a:t>
            </a:r>
          </a:p>
          <a:p>
            <a:pPr lvl="1"/>
            <a:r>
              <a:rPr lang="tr-TR" sz="2000" dirty="0" smtClean="0"/>
              <a:t>PROGRAMIN ÖNCELİKLERİ</a:t>
            </a:r>
          </a:p>
          <a:p>
            <a:pPr lvl="1"/>
            <a:r>
              <a:rPr lang="tr-TR" sz="2000" dirty="0" smtClean="0"/>
              <a:t>PROGRAMIN TEMEL KISITLARI (PROGRAM BÜTÇESİ, DESTEK MİKTARI)</a:t>
            </a:r>
          </a:p>
          <a:p>
            <a:pPr lvl="1"/>
            <a:r>
              <a:rPr lang="tr-TR" sz="2000" dirty="0" smtClean="0"/>
              <a:t>KİMLER BAŞVURABİLİR ?</a:t>
            </a:r>
          </a:p>
          <a:p>
            <a:pPr lvl="1"/>
            <a:r>
              <a:rPr lang="tr-TR" sz="2000" dirty="0" smtClean="0"/>
              <a:t>ÖRNEK PROJE KONULARI</a:t>
            </a:r>
          </a:p>
          <a:p>
            <a:pPr lvl="1"/>
            <a:r>
              <a:rPr lang="tr-TR" sz="2000" dirty="0" smtClean="0"/>
              <a:t>DİKKAT EDİLECEK HUSUSLAR</a:t>
            </a:r>
          </a:p>
          <a:p>
            <a:pPr lvl="1"/>
            <a:r>
              <a:rPr lang="tr-TR" sz="2000" dirty="0" smtClean="0"/>
              <a:t>DESTEKLENMEYECEK PROJELER</a:t>
            </a:r>
          </a:p>
          <a:p>
            <a:pPr lvl="1"/>
            <a:r>
              <a:rPr lang="tr-TR" sz="2000" dirty="0" smtClean="0"/>
              <a:t>BİLGİLENDİRME VE TEKNİK DESTEK YÖNTEMİ </a:t>
            </a:r>
          </a:p>
          <a:p>
            <a:pPr lvl="1"/>
            <a:r>
              <a:rPr lang="tr-TR" sz="2000" dirty="0" smtClean="0"/>
              <a:t>BAŞVURULAR NEREYE VE NASIL YAPILACAKTIR ?</a:t>
            </a:r>
          </a:p>
          <a:p>
            <a:pPr lvl="1"/>
            <a:r>
              <a:rPr lang="tr-TR" sz="2000" dirty="0" smtClean="0"/>
              <a:t>DEĞERLENDİRME SÜRECİ (ÖN İNCELEME, PANEL DEĞERLENDİRME)</a:t>
            </a:r>
          </a:p>
          <a:p>
            <a:pPr lvl="1"/>
            <a:r>
              <a:rPr lang="tr-TR" sz="2000" dirty="0" smtClean="0"/>
              <a:t>SIKÇA SORULAN SORULAR</a:t>
            </a:r>
          </a:p>
          <a:p>
            <a:pPr lvl="1"/>
            <a:endParaRPr lang="tr-TR" sz="2000" dirty="0" smtClean="0"/>
          </a:p>
          <a:p>
            <a:pPr lvl="1"/>
            <a:endParaRPr lang="tr-TR" sz="1900" dirty="0" smtClean="0"/>
          </a:p>
          <a:p>
            <a:pPr lvl="1"/>
            <a:endParaRPr lang="tr-TR" sz="1900" dirty="0" smtClean="0"/>
          </a:p>
          <a:p>
            <a:pPr lvl="1"/>
            <a:endParaRPr lang="tr-TR" sz="1900" dirty="0" smtClean="0"/>
          </a:p>
          <a:p>
            <a:pPr lvl="1"/>
            <a:endParaRPr lang="tr-TR" sz="1900" dirty="0" smtClean="0"/>
          </a:p>
          <a:p>
            <a:pPr lvl="1"/>
            <a:endParaRPr lang="tr-TR" sz="56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190390" y="174031"/>
            <a:ext cx="4965290" cy="1563329"/>
          </a:xfrm>
          <a:prstGeom prst="rect">
            <a:avLst/>
          </a:prstGeom>
        </p:spPr>
      </p:pic>
    </p:spTree>
    <p:extLst>
      <p:ext uri="{BB962C8B-B14F-4D97-AF65-F5344CB8AC3E}">
        <p14:creationId xmlns:p14="http://schemas.microsoft.com/office/powerpoint/2010/main" val="2313139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 Süreci</a:t>
            </a:r>
            <a:br>
              <a:rPr lang="tr-TR" dirty="0" smtClean="0"/>
            </a:br>
            <a:r>
              <a:rPr lang="tr-TR" dirty="0" smtClean="0"/>
              <a:t>(Panel Değerlendirme) </a:t>
            </a:r>
            <a:endParaRPr lang="tr-TR" dirty="0"/>
          </a:p>
        </p:txBody>
      </p:sp>
      <p:sp>
        <p:nvSpPr>
          <p:cNvPr id="3" name="İçerik Yer Tutucusu 2"/>
          <p:cNvSpPr>
            <a:spLocks noGrp="1"/>
          </p:cNvSpPr>
          <p:nvPr>
            <p:ph idx="1"/>
          </p:nvPr>
        </p:nvSpPr>
        <p:spPr>
          <a:xfrm>
            <a:off x="1097278" y="1845734"/>
            <a:ext cx="10317973" cy="4023360"/>
          </a:xfrm>
        </p:spPr>
        <p:txBody>
          <a:bodyPr>
            <a:normAutofit/>
          </a:bodyPr>
          <a:lstStyle/>
          <a:p>
            <a:r>
              <a:rPr lang="tr-TR" dirty="0" smtClean="0"/>
              <a:t>Proje ve başvuru sahipleri aşağıda belirtilen beş değerlendirme kriteri altında değerlendirilir.  Ajans dilerse ana değerlendirme kriterleri altında alt kriterler de tayin edebilir.  </a:t>
            </a:r>
          </a:p>
          <a:p>
            <a:r>
              <a:rPr lang="tr-TR" dirty="0" smtClean="0"/>
              <a:t>a</a:t>
            </a:r>
            <a:r>
              <a:rPr lang="tr-TR" dirty="0"/>
              <a:t>)	</a:t>
            </a:r>
            <a:r>
              <a:rPr lang="tr-TR" dirty="0" err="1"/>
              <a:t>İlgililik</a:t>
            </a:r>
            <a:endParaRPr lang="tr-TR" dirty="0"/>
          </a:p>
          <a:p>
            <a:r>
              <a:rPr lang="tr-TR" dirty="0"/>
              <a:t>b)	Projenin COVID-19 ile mücadeleye etkisi ve salgının önlenmesine katkısı </a:t>
            </a:r>
          </a:p>
          <a:p>
            <a:r>
              <a:rPr lang="tr-TR" dirty="0"/>
              <a:t>c)	Projelerin uygulanabilirliği</a:t>
            </a:r>
          </a:p>
          <a:p>
            <a:r>
              <a:rPr lang="tr-TR" dirty="0"/>
              <a:t>d)	Yararlanıcının kurumsal kapasitesi</a:t>
            </a:r>
          </a:p>
          <a:p>
            <a:r>
              <a:rPr lang="tr-TR" dirty="0"/>
              <a:t>e)	Yöntem</a:t>
            </a:r>
          </a:p>
          <a:p>
            <a:endParaRPr lang="tr-TR" dirty="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26375125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 Süreci</a:t>
            </a:r>
            <a:br>
              <a:rPr lang="tr-TR" dirty="0" smtClean="0"/>
            </a:br>
            <a:r>
              <a:rPr lang="tr-TR" dirty="0" smtClean="0"/>
              <a:t>(Panel Değerlendirme) </a:t>
            </a:r>
            <a:endParaRPr lang="tr-TR" dirty="0"/>
          </a:p>
        </p:txBody>
      </p:sp>
      <p:sp>
        <p:nvSpPr>
          <p:cNvPr id="3" name="İçerik Yer Tutucusu 2"/>
          <p:cNvSpPr>
            <a:spLocks noGrp="1"/>
          </p:cNvSpPr>
          <p:nvPr>
            <p:ph idx="1"/>
          </p:nvPr>
        </p:nvSpPr>
        <p:spPr>
          <a:xfrm>
            <a:off x="1097278" y="1845734"/>
            <a:ext cx="10317973" cy="4023360"/>
          </a:xfrm>
        </p:spPr>
        <p:txBody>
          <a:bodyPr>
            <a:normAutofit/>
          </a:bodyPr>
          <a:lstStyle/>
          <a:p>
            <a:pPr algn="just"/>
            <a:endParaRPr lang="tr-TR" dirty="0" smtClean="0"/>
          </a:p>
          <a:p>
            <a:pPr algn="just"/>
            <a:endParaRPr lang="tr-TR" dirty="0"/>
          </a:p>
          <a:p>
            <a:pPr algn="just"/>
            <a:r>
              <a:rPr lang="tr-TR" dirty="0" smtClean="0"/>
              <a:t>Panelde </a:t>
            </a:r>
            <a:r>
              <a:rPr lang="tr-TR" dirty="0"/>
              <a:t>proje hakkında tüm panelistlerin değerlendirmeleri alınıp müzakereler tamamlandıktan sonra puanlamaya geçilir. Proje değerlendirmeleri değerlendirme kriterleri çerçevesinde 100 puan üzerinden yapılır. </a:t>
            </a:r>
            <a:r>
              <a:rPr lang="tr-TR" dirty="0" smtClean="0"/>
              <a:t>Nihai </a:t>
            </a:r>
            <a:r>
              <a:rPr lang="tr-TR" dirty="0"/>
              <a:t>puanı asgari altmış (60) ve üzeri olan projeler desteklenmeye hak kazanır</a:t>
            </a:r>
            <a:r>
              <a:rPr lang="tr-TR" dirty="0" smtClean="0"/>
              <a:t>.</a:t>
            </a:r>
          </a:p>
          <a:p>
            <a:r>
              <a:rPr lang="tr-TR" b="1" dirty="0" smtClean="0">
                <a:solidFill>
                  <a:srgbClr val="FF0000"/>
                </a:solidFill>
              </a:rPr>
              <a:t>Değerlendirme tablosu için lütfen başvuru rehberinin 28. sayfasına bakınız. </a:t>
            </a:r>
            <a:endParaRPr lang="tr-TR" b="1" dirty="0">
              <a:solidFill>
                <a:srgbClr val="FF0000"/>
              </a:solidFill>
            </a:endParaRPr>
          </a:p>
          <a:p>
            <a:endParaRPr lang="tr-TR" dirty="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3865549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Sıkça Sorulan Sorular</a:t>
            </a:r>
            <a:endParaRPr lang="tr-TR" dirty="0"/>
          </a:p>
        </p:txBody>
      </p:sp>
      <p:sp>
        <p:nvSpPr>
          <p:cNvPr id="3" name="Metin kutusu 2"/>
          <p:cNvSpPr txBox="1"/>
          <p:nvPr/>
        </p:nvSpPr>
        <p:spPr>
          <a:xfrm>
            <a:off x="1209368" y="2197510"/>
            <a:ext cx="9792929" cy="1631216"/>
          </a:xfrm>
          <a:prstGeom prst="rect">
            <a:avLst/>
          </a:prstGeom>
          <a:noFill/>
        </p:spPr>
        <p:txBody>
          <a:bodyPr wrap="square" rtlCol="0">
            <a:spAutoFit/>
          </a:bodyPr>
          <a:lstStyle/>
          <a:p>
            <a:r>
              <a:rPr lang="tr-TR" sz="2000" dirty="0" smtClean="0"/>
              <a:t>Program kapsamında paydaşlarımızdan gelen sorular kaydedilecek olup </a:t>
            </a:r>
            <a:r>
              <a:rPr lang="tr-TR" sz="2000" dirty="0" smtClean="0">
                <a:hlinkClick r:id="rId2"/>
              </a:rPr>
              <a:t>www.oka.org.tr</a:t>
            </a:r>
            <a:r>
              <a:rPr lang="tr-TR" sz="2000" dirty="0" smtClean="0"/>
              <a:t> adresinde cevapları yayınlanacaktır. </a:t>
            </a:r>
          </a:p>
          <a:p>
            <a:endParaRPr lang="tr-TR" sz="2000" dirty="0"/>
          </a:p>
          <a:p>
            <a:r>
              <a:rPr lang="tr-TR" sz="2000" dirty="0" smtClean="0"/>
              <a:t>Proje hazırlık sürecinde mutlaka web sayfamızı ziyaret ederek sıkça sorulan soruları ve verilen cevapları incelemeniz tavsiye edilmektedir.</a:t>
            </a:r>
            <a:endParaRPr lang="tr-TR" sz="2000" dirty="0"/>
          </a:p>
        </p:txBody>
      </p:sp>
      <p:pic>
        <p:nvPicPr>
          <p:cNvPr id="7" name="Resim 6"/>
          <p:cNvPicPr/>
          <p:nvPr/>
        </p:nvPicPr>
        <p:blipFill>
          <a:blip r:embed="rId3" cstate="print">
            <a:extLst>
              <a:ext uri="{28A0092B-C50C-407E-A947-70E740481C1C}">
                <a14:useLocalDpi xmlns:a14="http://schemas.microsoft.com/office/drawing/2010/main" val="0"/>
              </a:ext>
            </a:extLst>
          </a:blip>
          <a:stretch>
            <a:fillRect/>
          </a:stretch>
        </p:blipFill>
        <p:spPr>
          <a:xfrm>
            <a:off x="7418437" y="153868"/>
            <a:ext cx="4091203" cy="1450757"/>
          </a:xfrm>
          <a:prstGeom prst="rect">
            <a:avLst/>
          </a:prstGeom>
        </p:spPr>
      </p:pic>
    </p:spTree>
    <p:extLst>
      <p:ext uri="{BB962C8B-B14F-4D97-AF65-F5344CB8AC3E}">
        <p14:creationId xmlns:p14="http://schemas.microsoft.com/office/powerpoint/2010/main" val="3644763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ctr"/>
            <a:r>
              <a:rPr lang="tr-TR" sz="4000" dirty="0"/>
              <a:t/>
            </a:r>
            <a:br>
              <a:rPr lang="tr-TR" sz="4000" dirty="0"/>
            </a:br>
            <a:r>
              <a:rPr lang="tr-TR" sz="4000" dirty="0" smtClean="0"/>
              <a:t>Orta </a:t>
            </a:r>
            <a:r>
              <a:rPr lang="tr-TR" sz="4000" dirty="0"/>
              <a:t>Karadeniz </a:t>
            </a:r>
            <a:r>
              <a:rPr lang="tr-TR" sz="4000" dirty="0" smtClean="0"/>
              <a:t>Kalkınma </a:t>
            </a:r>
            <a:r>
              <a:rPr lang="tr-TR" sz="4000" dirty="0"/>
              <a:t>A</a:t>
            </a:r>
            <a:r>
              <a:rPr lang="tr-TR" sz="4000" dirty="0" smtClean="0"/>
              <a:t>jansı</a:t>
            </a:r>
            <a:r>
              <a:rPr lang="tr-TR" sz="4400" dirty="0"/>
              <a:t/>
            </a:r>
            <a:br>
              <a:rPr lang="tr-TR" sz="4400" dirty="0"/>
            </a:br>
            <a:r>
              <a:rPr lang="tr-TR" sz="4400" dirty="0" smtClean="0"/>
              <a:t>Teşekkür ederiz.</a:t>
            </a:r>
            <a:endParaRPr lang="tr-TR" sz="4400" dirty="0"/>
          </a:p>
        </p:txBody>
      </p:sp>
      <p:pic>
        <p:nvPicPr>
          <p:cNvPr id="7" name="Resim 6" descr="Logo[1]"/>
          <p:cNvPicPr/>
          <p:nvPr/>
        </p:nvPicPr>
        <p:blipFill>
          <a:blip r:embed="rId2" cstate="print"/>
          <a:srcRect/>
          <a:stretch>
            <a:fillRect/>
          </a:stretch>
        </p:blipFill>
        <p:spPr bwMode="auto">
          <a:xfrm>
            <a:off x="711573" y="628444"/>
            <a:ext cx="1132915" cy="1224000"/>
          </a:xfrm>
          <a:prstGeom prst="rect">
            <a:avLst/>
          </a:prstGeom>
          <a:noFill/>
          <a:ln w="9525">
            <a:noFill/>
            <a:miter lim="800000"/>
            <a:headEnd/>
            <a:tailEnd/>
          </a:ln>
        </p:spPr>
      </p:pic>
      <p:pic>
        <p:nvPicPr>
          <p:cNvPr id="10" name="Resim 9"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28300" y="512388"/>
            <a:ext cx="1399989" cy="1340056"/>
          </a:xfrm>
          <a:prstGeom prst="rect">
            <a:avLst/>
          </a:prstGeom>
          <a:noFill/>
          <a:ln>
            <a:noFill/>
          </a:ln>
        </p:spPr>
      </p:pic>
      <p:sp>
        <p:nvSpPr>
          <p:cNvPr id="8" name="Unvan 1"/>
          <p:cNvSpPr txBox="1">
            <a:spLocks/>
          </p:cNvSpPr>
          <p:nvPr/>
        </p:nvSpPr>
        <p:spPr>
          <a:xfrm>
            <a:off x="711573" y="3980082"/>
            <a:ext cx="10058400" cy="1842868"/>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tr-TR" sz="4000" dirty="0" smtClean="0"/>
              <a:t/>
            </a:r>
            <a:br>
              <a:rPr lang="tr-TR" sz="4000" dirty="0" smtClean="0"/>
            </a:br>
            <a:r>
              <a:rPr lang="tr-TR" sz="4000" dirty="0" smtClean="0"/>
              <a:t/>
            </a:r>
            <a:br>
              <a:rPr lang="tr-TR" sz="4000" dirty="0" smtClean="0"/>
            </a:br>
            <a:r>
              <a:rPr lang="tr-TR" sz="5300" dirty="0" smtClean="0"/>
              <a:t>Detaylı Bilgi </a:t>
            </a:r>
            <a:r>
              <a:rPr lang="tr-TR" sz="5300" dirty="0" smtClean="0"/>
              <a:t>İçin</a:t>
            </a:r>
          </a:p>
          <a:p>
            <a:pPr algn="ctr"/>
            <a:endParaRPr lang="tr-TR" sz="5300" dirty="0" smtClean="0"/>
          </a:p>
          <a:p>
            <a:pPr algn="ctr"/>
            <a:r>
              <a:rPr lang="tr-TR" sz="5300" dirty="0" smtClean="0"/>
              <a:t>Tel: 0 362 431 24 00</a:t>
            </a:r>
            <a:br>
              <a:rPr lang="tr-TR" sz="5300" dirty="0" smtClean="0"/>
            </a:br>
            <a:r>
              <a:rPr lang="tr-TR" sz="5300" dirty="0" smtClean="0"/>
              <a:t>E-posta: </a:t>
            </a:r>
            <a:r>
              <a:rPr lang="tr-TR" sz="5300" dirty="0" smtClean="0">
                <a:hlinkClick r:id="rId4"/>
              </a:rPr>
              <a:t>pyb@oka.org.tr</a:t>
            </a:r>
            <a:r>
              <a:rPr lang="tr-TR" sz="5300" dirty="0" smtClean="0"/>
              <a:t> </a:t>
            </a:r>
            <a:br>
              <a:rPr lang="tr-TR" sz="5300" dirty="0" smtClean="0"/>
            </a:br>
            <a:endParaRPr lang="tr-TR" sz="5300" dirty="0"/>
          </a:p>
        </p:txBody>
      </p:sp>
      <p:pic>
        <p:nvPicPr>
          <p:cNvPr id="9" name="Resim 8"/>
          <p:cNvPicPr/>
          <p:nvPr/>
        </p:nvPicPr>
        <p:blipFill>
          <a:blip r:embed="rId5" cstate="print">
            <a:extLst>
              <a:ext uri="{28A0092B-C50C-407E-A947-70E740481C1C}">
                <a14:useLocalDpi xmlns:a14="http://schemas.microsoft.com/office/drawing/2010/main" val="0"/>
              </a:ext>
            </a:extLst>
          </a:blip>
          <a:stretch>
            <a:fillRect/>
          </a:stretch>
        </p:blipFill>
        <p:spPr>
          <a:xfrm>
            <a:off x="3444448" y="1240444"/>
            <a:ext cx="5109616" cy="1866261"/>
          </a:xfrm>
          <a:prstGeom prst="rect">
            <a:avLst/>
          </a:prstGeom>
        </p:spPr>
      </p:pic>
    </p:spTree>
    <p:extLst>
      <p:ext uri="{BB962C8B-B14F-4D97-AF65-F5344CB8AC3E}">
        <p14:creationId xmlns:p14="http://schemas.microsoft.com/office/powerpoint/2010/main" val="3015648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Önemli Uyarı </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marL="201168" lvl="1" indent="0" algn="just">
              <a:buNone/>
            </a:pPr>
            <a:r>
              <a:rPr lang="tr-TR" sz="2800" b="1" dirty="0">
                <a:solidFill>
                  <a:srgbClr val="FF0000"/>
                </a:solidFill>
              </a:rPr>
              <a:t>Bu programda her bir proje teklifi ajansa ulaştığı tarihten itibaren en fazla 3 ( üç )iş günü içerisinde değerlendirilecek ve başarılı bulunan başvurular ile sözleşme imzalanacaktır. Destek kararları neticesinde program için ayrılmış olan destek bütçesinin başarılı bulunan tekliflere tahsis edilmesinden sonra başvuru kabulüne son verilecektir. Bu nedenle projesini hazırlayan başvuru sahiplerinin son başvuru tarihini beklemeksizin başvurularını KAYS üzerinden  tamamlamaları ve taahhütnamelerini ajansa iletmeleri tavsiye olunur. </a:t>
            </a:r>
          </a:p>
          <a:p>
            <a:pPr marL="201168" lvl="1" indent="0">
              <a:buNone/>
            </a:pPr>
            <a:endParaRPr lang="tr-TR" sz="24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6" name="Resim 5"/>
          <p:cNvPicPr/>
          <p:nvPr/>
        </p:nvPicPr>
        <p:blipFill>
          <a:blip r:embed="rId2" cstate="print">
            <a:extLst>
              <a:ext uri="{28A0092B-C50C-407E-A947-70E740481C1C}">
                <a14:useLocalDpi xmlns:a14="http://schemas.microsoft.com/office/drawing/2010/main" val="0"/>
              </a:ext>
            </a:extLst>
          </a:blip>
          <a:stretch>
            <a:fillRect/>
          </a:stretch>
        </p:blipFill>
        <p:spPr>
          <a:xfrm>
            <a:off x="6190390" y="174031"/>
            <a:ext cx="4965290" cy="1563329"/>
          </a:xfrm>
          <a:prstGeom prst="rect">
            <a:avLst/>
          </a:prstGeom>
        </p:spPr>
      </p:pic>
    </p:spTree>
    <p:extLst>
      <p:ext uri="{BB962C8B-B14F-4D97-AF65-F5344CB8AC3E}">
        <p14:creationId xmlns:p14="http://schemas.microsoft.com/office/powerpoint/2010/main" val="1354176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Programın amacı</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marL="201168" lvl="1" indent="0" algn="just">
              <a:lnSpc>
                <a:spcPct val="150000"/>
              </a:lnSpc>
              <a:buNone/>
            </a:pPr>
            <a:r>
              <a:rPr lang="tr-TR" sz="2000" dirty="0" smtClean="0"/>
              <a:t>COVID-19 </a:t>
            </a:r>
            <a:r>
              <a:rPr lang="tr-TR" sz="2000" dirty="0"/>
              <a:t>salgın riski ile mücadeleye katkı sağlayacak ve salgının etkilerinin azaltılmasına yönelik acil çözüm sunan projeleri desteklemektir.</a:t>
            </a:r>
            <a:endParaRPr lang="tr-TR" sz="32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190390" y="174031"/>
            <a:ext cx="4965290" cy="1563329"/>
          </a:xfrm>
          <a:prstGeom prst="rect">
            <a:avLst/>
          </a:prstGeom>
        </p:spPr>
      </p:pic>
    </p:spTree>
    <p:extLst>
      <p:ext uri="{BB962C8B-B14F-4D97-AF65-F5344CB8AC3E}">
        <p14:creationId xmlns:p14="http://schemas.microsoft.com/office/powerpoint/2010/main" val="2313228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Programın öncelikleri</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lvl="0"/>
            <a:r>
              <a:rPr lang="tr-TR" dirty="0"/>
              <a:t>Öncelik 1: Virüsün yayılımının önlenmesi ve kontrol altına alınması</a:t>
            </a:r>
          </a:p>
          <a:p>
            <a:pPr lvl="0"/>
            <a:r>
              <a:rPr lang="tr-TR" dirty="0"/>
              <a:t>Öncelik 2: Halk sağlığı için acil hazırlık ve müdahale çalışmaları</a:t>
            </a:r>
          </a:p>
          <a:p>
            <a:r>
              <a:rPr lang="tr-TR" dirty="0"/>
              <a:t>Öncelik 3: Salgının ülke ve bölge ekonomisine negatif etkilerinin azaltılmasına yönelik yenilikçi uygulamalar geliştirilmesi</a:t>
            </a:r>
            <a:endParaRPr lang="tr-TR" sz="3600" dirty="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190390" y="174031"/>
            <a:ext cx="4965290" cy="1563329"/>
          </a:xfrm>
          <a:prstGeom prst="rect">
            <a:avLst/>
          </a:prstGeom>
        </p:spPr>
      </p:pic>
    </p:spTree>
    <p:extLst>
      <p:ext uri="{BB962C8B-B14F-4D97-AF65-F5344CB8AC3E}">
        <p14:creationId xmlns:p14="http://schemas.microsoft.com/office/powerpoint/2010/main" val="94132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Programın temel kısıtları</a:t>
            </a:r>
            <a:endParaRPr lang="tr-TR" dirty="0"/>
          </a:p>
        </p:txBody>
      </p:sp>
      <p:sp>
        <p:nvSpPr>
          <p:cNvPr id="3" name="İçerik Yer Tutucusu 2"/>
          <p:cNvSpPr>
            <a:spLocks noGrp="1"/>
          </p:cNvSpPr>
          <p:nvPr>
            <p:ph idx="1"/>
          </p:nvPr>
        </p:nvSpPr>
        <p:spPr>
          <a:xfrm>
            <a:off x="1097279" y="1845734"/>
            <a:ext cx="10657186" cy="4023360"/>
          </a:xfrm>
        </p:spPr>
        <p:txBody>
          <a:bodyPr>
            <a:normAutofit/>
          </a:bodyPr>
          <a:lstStyle/>
          <a:p>
            <a:pPr lvl="1" algn="just"/>
            <a:r>
              <a:rPr lang="tr-TR" sz="2400" dirty="0" smtClean="0"/>
              <a:t>Proje </a:t>
            </a:r>
            <a:r>
              <a:rPr lang="tr-TR" sz="2400" dirty="0"/>
              <a:t>Uygulama </a:t>
            </a:r>
            <a:r>
              <a:rPr lang="tr-TR" sz="2400" dirty="0" smtClean="0"/>
              <a:t>Süresi	: Azami </a:t>
            </a:r>
            <a:r>
              <a:rPr lang="tr-TR" sz="2400" dirty="0"/>
              <a:t>3</a:t>
            </a:r>
            <a:r>
              <a:rPr lang="tr-TR" sz="2400" dirty="0" smtClean="0"/>
              <a:t> Ay</a:t>
            </a:r>
            <a:endParaRPr lang="tr-TR" sz="2400" dirty="0"/>
          </a:p>
          <a:p>
            <a:pPr lvl="1" algn="just"/>
            <a:r>
              <a:rPr lang="tr-TR" sz="2400" dirty="0" smtClean="0"/>
              <a:t>Program Bütçesi		: 6 Milyon TL</a:t>
            </a:r>
          </a:p>
          <a:p>
            <a:pPr lvl="1" algn="just"/>
            <a:r>
              <a:rPr lang="tr-TR" sz="2400" dirty="0" smtClean="0"/>
              <a:t>Destek Tutarı		: Asgari 100.000 TL, Azami: 1 Milyon TL</a:t>
            </a:r>
            <a:endParaRPr lang="tr-TR" sz="2400" dirty="0"/>
          </a:p>
          <a:p>
            <a:pPr lvl="1" algn="just"/>
            <a:r>
              <a:rPr lang="tr-TR" sz="2400" dirty="0"/>
              <a:t>Destek </a:t>
            </a:r>
            <a:r>
              <a:rPr lang="tr-TR" sz="2400" dirty="0" smtClean="0"/>
              <a:t>oranı		: </a:t>
            </a:r>
            <a:r>
              <a:rPr lang="tr-TR" sz="2400" dirty="0" smtClean="0"/>
              <a:t>Azami %100</a:t>
            </a:r>
            <a:r>
              <a:rPr lang="tr-TR" sz="2400" b="1" dirty="0" smtClean="0">
                <a:solidFill>
                  <a:srgbClr val="FF0000"/>
                </a:solidFill>
              </a:rPr>
              <a:t>*</a:t>
            </a:r>
            <a:r>
              <a:rPr lang="tr-TR" sz="2400" dirty="0" smtClean="0"/>
              <a:t> </a:t>
            </a:r>
            <a:r>
              <a:rPr lang="tr-TR" sz="1600" b="1" dirty="0">
                <a:solidFill>
                  <a:srgbClr val="FF0000"/>
                </a:solidFill>
              </a:rPr>
              <a:t>(Kamu kurumları ve Kar amacı gütmeyen kurum ve </a:t>
            </a:r>
            <a:r>
              <a:rPr lang="tr-TR" sz="1600" b="1" dirty="0" smtClean="0">
                <a:solidFill>
                  <a:srgbClr val="FF0000"/>
                </a:solidFill>
              </a:rPr>
              <a:t>					kuruluşlar </a:t>
            </a:r>
            <a:r>
              <a:rPr lang="tr-TR" sz="1600" b="1" dirty="0">
                <a:solidFill>
                  <a:srgbClr val="FF0000"/>
                </a:solidFill>
              </a:rPr>
              <a:t>için)</a:t>
            </a:r>
            <a:endParaRPr lang="tr-TR" sz="2400" b="1" dirty="0">
              <a:solidFill>
                <a:srgbClr val="FF0000"/>
              </a:solidFill>
            </a:endParaRPr>
          </a:p>
          <a:p>
            <a:pPr lvl="1" algn="just"/>
            <a:r>
              <a:rPr lang="tr-TR" sz="2400" dirty="0"/>
              <a:t>Destek oranı		</a:t>
            </a:r>
            <a:r>
              <a:rPr lang="tr-TR" sz="2400" dirty="0" smtClean="0"/>
              <a:t>: </a:t>
            </a:r>
            <a:r>
              <a:rPr lang="tr-TR" sz="2400" dirty="0" smtClean="0"/>
              <a:t>Azami %90 </a:t>
            </a:r>
            <a:r>
              <a:rPr lang="tr-TR" b="1" dirty="0">
                <a:solidFill>
                  <a:srgbClr val="FF0000"/>
                </a:solidFill>
              </a:rPr>
              <a:t>(</a:t>
            </a:r>
            <a:r>
              <a:rPr lang="tr-TR" b="1" dirty="0" smtClean="0">
                <a:solidFill>
                  <a:srgbClr val="FF0000"/>
                </a:solidFill>
              </a:rPr>
              <a:t>Kar </a:t>
            </a:r>
            <a:r>
              <a:rPr lang="tr-TR" b="1" dirty="0">
                <a:solidFill>
                  <a:srgbClr val="FF0000"/>
                </a:solidFill>
              </a:rPr>
              <a:t>amacı güden </a:t>
            </a:r>
            <a:r>
              <a:rPr lang="tr-TR" b="1" dirty="0" smtClean="0">
                <a:solidFill>
                  <a:srgbClr val="FF0000"/>
                </a:solidFill>
              </a:rPr>
              <a:t>başvuru sahipleri için)</a:t>
            </a:r>
            <a:endParaRPr lang="tr-TR" b="1" dirty="0">
              <a:solidFill>
                <a:srgbClr val="FF0000"/>
              </a:solidFill>
            </a:endParaRPr>
          </a:p>
          <a:p>
            <a:pPr lvl="1" algn="just"/>
            <a:r>
              <a:rPr lang="tr-TR" sz="2400" dirty="0"/>
              <a:t>Uygulama </a:t>
            </a:r>
            <a:r>
              <a:rPr lang="tr-TR" sz="2400" dirty="0" smtClean="0"/>
              <a:t>Yeri		: </a:t>
            </a:r>
            <a:r>
              <a:rPr lang="tr-TR" sz="2400" dirty="0"/>
              <a:t>Amasya, Çorum, Samsun, </a:t>
            </a:r>
            <a:r>
              <a:rPr lang="tr-TR" sz="2400" dirty="0" smtClean="0"/>
              <a:t>Tokat</a:t>
            </a:r>
          </a:p>
          <a:p>
            <a:pPr lvl="1" algn="just"/>
            <a:endParaRPr lang="tr-TR" sz="2400" dirty="0"/>
          </a:p>
          <a:p>
            <a:pPr lvl="1" algn="just"/>
            <a:r>
              <a:rPr lang="tr-TR" sz="2400" b="1" dirty="0">
                <a:solidFill>
                  <a:srgbClr val="FF0000"/>
                </a:solidFill>
              </a:rPr>
              <a:t>*</a:t>
            </a:r>
            <a:r>
              <a:rPr lang="tr-TR" sz="2000" b="1" dirty="0">
                <a:solidFill>
                  <a:srgbClr val="FF0000"/>
                </a:solidFill>
              </a:rPr>
              <a:t>Eş finansman olması hali bütçeyi ve proje kabulünü kolaylaştırıcı etken olarak kabul edilir.</a:t>
            </a:r>
            <a:endParaRPr lang="tr-TR" sz="2000" b="1" dirty="0" smtClean="0">
              <a:solidFill>
                <a:srgbClr val="FF0000"/>
              </a:solidFill>
            </a:endParaRPr>
          </a:p>
          <a:p>
            <a:pPr lvl="1" algn="just"/>
            <a:endParaRPr lang="tr-TR" sz="2400" b="1" dirty="0">
              <a:solidFill>
                <a:srgbClr val="FF0000"/>
              </a:solidFill>
            </a:endParaRPr>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3071000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Kimler Başvurabilir ?</a:t>
            </a:r>
            <a:endParaRPr lang="tr-TR" dirty="0"/>
          </a:p>
        </p:txBody>
      </p:sp>
      <p:sp>
        <p:nvSpPr>
          <p:cNvPr id="3" name="İçerik Yer Tutucusu 2"/>
          <p:cNvSpPr>
            <a:spLocks noGrp="1"/>
          </p:cNvSpPr>
          <p:nvPr>
            <p:ph idx="1"/>
          </p:nvPr>
        </p:nvSpPr>
        <p:spPr>
          <a:xfrm>
            <a:off x="1819950" y="1849932"/>
            <a:ext cx="10657186" cy="4023360"/>
          </a:xfrm>
        </p:spPr>
        <p:txBody>
          <a:bodyPr>
            <a:normAutofit/>
          </a:bodyPr>
          <a:lstStyle/>
          <a:p>
            <a:pPr lvl="0">
              <a:buFont typeface="Wingdings" panose="05000000000000000000" pitchFamily="2" charset="2"/>
              <a:buChar char="Ø"/>
            </a:pPr>
            <a:r>
              <a:rPr lang="tr-TR" dirty="0"/>
              <a:t>Kamu kurum ve </a:t>
            </a:r>
            <a:r>
              <a:rPr lang="tr-TR" dirty="0" smtClean="0"/>
              <a:t>kuruluşları (Valilikler, Kaymakamlıklar, İl Müdürlükleri vb.)</a:t>
            </a:r>
            <a:endParaRPr lang="tr-TR" dirty="0"/>
          </a:p>
          <a:p>
            <a:pPr lvl="0">
              <a:buFont typeface="Wingdings" panose="05000000000000000000" pitchFamily="2" charset="2"/>
              <a:buChar char="Ø"/>
            </a:pPr>
            <a:r>
              <a:rPr lang="tr-TR" dirty="0"/>
              <a:t>Büyükşehir Belediyesi Daire Başkanlıkları,</a:t>
            </a:r>
          </a:p>
          <a:p>
            <a:pPr lvl="0">
              <a:buFont typeface="Wingdings" panose="05000000000000000000" pitchFamily="2" charset="2"/>
              <a:buChar char="Ø"/>
            </a:pPr>
            <a:r>
              <a:rPr lang="tr-TR" dirty="0"/>
              <a:t>Üniversiteler, </a:t>
            </a:r>
          </a:p>
          <a:p>
            <a:pPr lvl="0">
              <a:buFont typeface="Wingdings" panose="05000000000000000000" pitchFamily="2" charset="2"/>
              <a:buChar char="Ø"/>
            </a:pPr>
            <a:r>
              <a:rPr lang="tr-TR" dirty="0"/>
              <a:t>Kamu kurumu niteliğindeki meslek kuruluşları, birlikler, kooperatifler, </a:t>
            </a:r>
          </a:p>
          <a:p>
            <a:pPr lvl="0">
              <a:buFont typeface="Wingdings" panose="05000000000000000000" pitchFamily="2" charset="2"/>
              <a:buChar char="Ø"/>
            </a:pPr>
            <a:r>
              <a:rPr lang="tr-TR" dirty="0"/>
              <a:t>Dernekler ve Vakıflar , </a:t>
            </a:r>
          </a:p>
          <a:p>
            <a:pPr lvl="0">
              <a:buFont typeface="Wingdings" panose="05000000000000000000" pitchFamily="2" charset="2"/>
              <a:buChar char="Ø"/>
            </a:pPr>
            <a:r>
              <a:rPr lang="tr-TR" dirty="0"/>
              <a:t>Organize sanayi bölgeleri, sanayi siteleri, serbest bölge işleticileri, teknoloji transfer ofisi şirketleri  </a:t>
            </a:r>
          </a:p>
          <a:p>
            <a:pPr lvl="0">
              <a:buFont typeface="Wingdings" panose="05000000000000000000" pitchFamily="2" charset="2"/>
              <a:buChar char="Ø"/>
            </a:pPr>
            <a:r>
              <a:rPr lang="tr-TR" dirty="0"/>
              <a:t>Teknoloji geliştirme bölgesi, endüstri bölgesi ve iş geliştirme merkezi gibi kuruluşların yönetici şirketleri, </a:t>
            </a:r>
          </a:p>
          <a:p>
            <a:pPr lvl="0">
              <a:buFont typeface="Wingdings" panose="05000000000000000000" pitchFamily="2" charset="2"/>
              <a:buChar char="Ø"/>
            </a:pPr>
            <a:r>
              <a:rPr lang="tr-TR" dirty="0"/>
              <a:t>Kâr amacı güden diğer gerçek ve tüzel kişiler</a:t>
            </a:r>
          </a:p>
          <a:p>
            <a:pPr lvl="1" algn="just"/>
            <a:endParaRPr lang="tr-TR" sz="2400" dirty="0"/>
          </a:p>
          <a:p>
            <a:pPr lvl="1" algn="just"/>
            <a:endParaRPr lang="tr-TR" sz="2400" b="1" dirty="0" smtClean="0">
              <a:solidFill>
                <a:srgbClr val="FF0000"/>
              </a:solidFill>
            </a:endParaRPr>
          </a:p>
          <a:p>
            <a:pPr lvl="1" algn="just"/>
            <a:endParaRPr lang="tr-TR" sz="2400" b="1" dirty="0">
              <a:solidFill>
                <a:srgbClr val="FF0000"/>
              </a:solidFill>
            </a:endParaRPr>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60884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Önemli Uyarı</a:t>
            </a:r>
            <a:endParaRPr lang="tr-TR" dirty="0"/>
          </a:p>
        </p:txBody>
      </p:sp>
      <p:sp>
        <p:nvSpPr>
          <p:cNvPr id="3" name="İçerik Yer Tutucusu 2"/>
          <p:cNvSpPr>
            <a:spLocks noGrp="1"/>
          </p:cNvSpPr>
          <p:nvPr>
            <p:ph idx="1"/>
          </p:nvPr>
        </p:nvSpPr>
        <p:spPr>
          <a:xfrm>
            <a:off x="1097280" y="1849932"/>
            <a:ext cx="10657186" cy="4023360"/>
          </a:xfrm>
        </p:spPr>
        <p:txBody>
          <a:bodyPr>
            <a:normAutofit lnSpcReduction="10000"/>
          </a:bodyPr>
          <a:lstStyle/>
          <a:p>
            <a:pPr lvl="1" algn="just"/>
            <a:r>
              <a:rPr lang="tr-TR" sz="2400" dirty="0" smtClean="0"/>
              <a:t>Belediyeler</a:t>
            </a:r>
            <a:r>
              <a:rPr lang="tr-TR" sz="2400" dirty="0"/>
              <a:t>, İl Özel İdareleri ve Ticaret ve Sanayi Odalarından, 5449 sayılı Kalkınma Ajanslarının, Kuruluşu, Koordinasyonu ve Görevleri Hakkında Kanunun 19. maddesinin (d ve e) bendinde belirtilen payları ve bunlarla ilişkili varsa diğer bütün mali yükümlülüklerini yerine getirmeyenler, değerlendirme sürecinde başarılı bulunsa bile yararlanıcı ya da ortak olarak Orta Karadeniz Kalkınma Ajansı ile proje veya faaliyet desteği sözleşmesi imzalayamazlar. Ancak bu halde, başarılı proje sahibi ya da ortağının ödeme güçlüğüne ilişkin kanıtlayıcı belgelerini de içeren gerekçeli başvurusu üzerine, projenin bölgenin sosyal ve ekonomik kalkınmasına etkisinin Yönetim Kurulunca değerlendirilmesinin ardından Bakanlık onayı ile sözleşme imzalanabilir. Bu durumda dahi başvuru sahibi ya da ortağının sözleşme imzalanmadan evvel muaccel borçlarının en az yüzde yirmisini ödemiş olması şartı aranır.</a:t>
            </a:r>
          </a:p>
          <a:p>
            <a:pPr lvl="1" algn="just"/>
            <a:r>
              <a:rPr lang="tr-TR" sz="2400" dirty="0"/>
              <a:t>Ancak bu durum söz konusu kurumların proje başvuru yapmalarına engel değildir.</a:t>
            </a:r>
          </a:p>
          <a:p>
            <a:pPr lvl="1" algn="just"/>
            <a:endParaRPr lang="tr-TR" sz="2400" dirty="0"/>
          </a:p>
          <a:p>
            <a:pPr lvl="1" algn="just"/>
            <a:endParaRPr lang="tr-TR" sz="2400" b="1" dirty="0" smtClean="0">
              <a:solidFill>
                <a:srgbClr val="FF0000"/>
              </a:solidFill>
            </a:endParaRPr>
          </a:p>
          <a:p>
            <a:pPr lvl="1" algn="just"/>
            <a:endParaRPr lang="tr-TR" sz="2400" b="1" dirty="0">
              <a:solidFill>
                <a:srgbClr val="FF0000"/>
              </a:solidFill>
            </a:endParaRPr>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3525760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Proje Konuları</a:t>
            </a:r>
            <a:endParaRPr lang="tr-TR" dirty="0"/>
          </a:p>
        </p:txBody>
      </p:sp>
      <p:sp>
        <p:nvSpPr>
          <p:cNvPr id="3" name="İçerik Yer Tutucusu 2"/>
          <p:cNvSpPr>
            <a:spLocks noGrp="1"/>
          </p:cNvSpPr>
          <p:nvPr>
            <p:ph idx="1"/>
          </p:nvPr>
        </p:nvSpPr>
        <p:spPr>
          <a:xfrm>
            <a:off x="1569227" y="1773240"/>
            <a:ext cx="9351646" cy="4023360"/>
          </a:xfrm>
        </p:spPr>
        <p:txBody>
          <a:bodyPr>
            <a:normAutofit lnSpcReduction="10000"/>
          </a:bodyPr>
          <a:lstStyle/>
          <a:p>
            <a:pPr>
              <a:buFont typeface="Wingdings" panose="05000000000000000000" pitchFamily="2" charset="2"/>
              <a:buChar char="Ø"/>
            </a:pPr>
            <a:r>
              <a:rPr lang="tr-TR" dirty="0"/>
              <a:t>Özellikle az gelişmiş bölgeler olmak üzere salgınla mücadele konusunda yoğun bakım ünitelerinin teknik altyapısının güçlendirilmesine yönelik projeler</a:t>
            </a:r>
          </a:p>
          <a:p>
            <a:pPr>
              <a:buFont typeface="Wingdings" panose="05000000000000000000" pitchFamily="2" charset="2"/>
              <a:buChar char="Ø"/>
            </a:pPr>
            <a:r>
              <a:rPr lang="tr-TR" dirty="0"/>
              <a:t>Dezavantajlı gruplar (engelliler, hamileler, çocuklar, bakıma muhtaç bireyler, mülteciler, yaşlılar vd.) ve alınan tedbirler neticesinde dezavantajlı durumda olan yaşlılar ile kronik rahatsızlığı olan bireyler için ortaya çıkan ihtiyaçların karşılanmasına yönelik organizasyon ve hizmet modelleri geliştirilmesi ve uygulanması</a:t>
            </a:r>
          </a:p>
          <a:p>
            <a:pPr>
              <a:buFont typeface="Wingdings" panose="05000000000000000000" pitchFamily="2" charset="2"/>
              <a:buChar char="Ø"/>
            </a:pPr>
            <a:r>
              <a:rPr lang="tr-TR" dirty="0"/>
              <a:t>Evde bakım ve tedavi hizmetlerinin yürütülmesi, izlenmesi ve raporlandırılmasına yönelik organizasyon ve hizmet modelleri geliştirilmesi ve uygulanması</a:t>
            </a:r>
          </a:p>
          <a:p>
            <a:pPr>
              <a:buFont typeface="Wingdings" panose="05000000000000000000" pitchFamily="2" charset="2"/>
              <a:buChar char="Ø"/>
            </a:pPr>
            <a:r>
              <a:rPr lang="tr-TR" dirty="0"/>
              <a:t>Yoğun kullanılan mekânların (hastane, ulaşım araçları vb.) faaliyetlerini sürdürebilmesi için gerekli koşulların oluşturulmasına yönelik uygulamaların gerçekleştirilmesi</a:t>
            </a:r>
          </a:p>
          <a:p>
            <a:pPr>
              <a:buFont typeface="Wingdings" panose="05000000000000000000" pitchFamily="2" charset="2"/>
              <a:buChar char="Ø"/>
            </a:pPr>
            <a:r>
              <a:rPr lang="tr-TR" dirty="0"/>
              <a:t>Virüs yayılımının yoğun olduğu mekânların anlık olarak belirlenmesi, gerekli önleyici ve koruyucu tedbirlerin alınmasına yönelik faaliyetleri gerçekleştirilmesi</a:t>
            </a:r>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p:cNvPicPr/>
          <p:nvPr/>
        </p:nvPicPr>
        <p:blipFill>
          <a:blip r:embed="rId2" cstate="print">
            <a:extLst>
              <a:ext uri="{28A0092B-C50C-407E-A947-70E740481C1C}">
                <a14:useLocalDpi xmlns:a14="http://schemas.microsoft.com/office/drawing/2010/main" val="0"/>
              </a:ext>
            </a:extLst>
          </a:blip>
          <a:stretch>
            <a:fillRect/>
          </a:stretch>
        </p:blipFill>
        <p:spPr>
          <a:xfrm>
            <a:off x="6986803" y="174031"/>
            <a:ext cx="4965290" cy="1563329"/>
          </a:xfrm>
          <a:prstGeom prst="rect">
            <a:avLst/>
          </a:prstGeom>
        </p:spPr>
      </p:pic>
    </p:spTree>
    <p:extLst>
      <p:ext uri="{BB962C8B-B14F-4D97-AF65-F5344CB8AC3E}">
        <p14:creationId xmlns:p14="http://schemas.microsoft.com/office/powerpoint/2010/main" val="3418922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4556</TotalTime>
  <Words>1535</Words>
  <Application>Microsoft Office PowerPoint</Application>
  <PresentationFormat>Geniş ekran</PresentationFormat>
  <Paragraphs>423</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Times New Roman</vt:lpstr>
      <vt:lpstr>Wingdings</vt:lpstr>
      <vt:lpstr>Geçmişe bakış</vt:lpstr>
      <vt:lpstr>PowerPoint Sunusu</vt:lpstr>
      <vt:lpstr>İÇİNDEKİLER</vt:lpstr>
      <vt:lpstr>Önemli Uyarı </vt:lpstr>
      <vt:lpstr>Programın amacı</vt:lpstr>
      <vt:lpstr>Programın öncelikleri</vt:lpstr>
      <vt:lpstr>Programın temel kısıtları</vt:lpstr>
      <vt:lpstr>Kimler Başvurabilir ?</vt:lpstr>
      <vt:lpstr>Önemli Uyarı</vt:lpstr>
      <vt:lpstr>Örnek Proje Konuları</vt:lpstr>
      <vt:lpstr>Örnek Proje Konuları</vt:lpstr>
      <vt:lpstr>Örnek Proje Konuları</vt:lpstr>
      <vt:lpstr>Dikkat Edilecek Hususlar</vt:lpstr>
      <vt:lpstr>Desteklenmeyecek  Projeler</vt:lpstr>
      <vt:lpstr>ÖNEMLİ UYARI </vt:lpstr>
      <vt:lpstr>Bilgilendirme ve  Teknik Destek Yöntemi</vt:lpstr>
      <vt:lpstr>Başvurular Nereye ve  Nasıl Yapılacaktır?</vt:lpstr>
      <vt:lpstr>Başvurular Nereye ve  Nasıl Yapılacaktır?</vt:lpstr>
      <vt:lpstr>Değerlendirme Süreci (Ön İnceleme) </vt:lpstr>
      <vt:lpstr>Değerlendirme Süreci (Panel Değerlendirme) </vt:lpstr>
      <vt:lpstr>Değerlendirme Süreci (Panel Değerlendirme) </vt:lpstr>
      <vt:lpstr>Değerlendirme Süreci (Panel Değerlendirme) </vt:lpstr>
      <vt:lpstr>Sıkça Sorulan Sorular</vt:lpstr>
      <vt:lpstr> Orta Karadeniz Kalkınma Ajansı Teşekkür ederiz.</vt:lpstr>
    </vt:vector>
  </TitlesOfParts>
  <Company>OKA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ve Araştırma</dc:title>
  <dc:creator>Dursun DEMİR</dc:creator>
  <cp:lastModifiedBy>Seda Dönmez ÖRSOĞLU</cp:lastModifiedBy>
  <cp:revision>420</cp:revision>
  <dcterms:created xsi:type="dcterms:W3CDTF">2018-10-30T08:50:40Z</dcterms:created>
  <dcterms:modified xsi:type="dcterms:W3CDTF">2020-04-01T07:58:35Z</dcterms:modified>
</cp:coreProperties>
</file>