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4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268" r:id="rId4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3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FB17-C956-470A-B87F-E68477C8BC4C}" type="datetimeFigureOut">
              <a:rPr lang="tr-TR" smtClean="0"/>
              <a:t>29.02.2024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F204A-6DCD-4BF3-9EC3-B60716EB3A3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3717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FB17-C956-470A-B87F-E68477C8BC4C}" type="datetimeFigureOut">
              <a:rPr lang="tr-TR" smtClean="0"/>
              <a:t>29.02.2024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F204A-6DCD-4BF3-9EC3-B60716EB3A3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8620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FB17-C956-470A-B87F-E68477C8BC4C}" type="datetimeFigureOut">
              <a:rPr lang="tr-TR" smtClean="0"/>
              <a:t>29.02.2024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F204A-6DCD-4BF3-9EC3-B60716EB3A3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9200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FB17-C956-470A-B87F-E68477C8BC4C}" type="datetimeFigureOut">
              <a:rPr lang="tr-TR" smtClean="0"/>
              <a:t>29.02.2024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F204A-6DCD-4BF3-9EC3-B60716EB3A3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216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FB17-C956-470A-B87F-E68477C8BC4C}" type="datetimeFigureOut">
              <a:rPr lang="tr-TR" smtClean="0"/>
              <a:t>29.02.2024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F204A-6DCD-4BF3-9EC3-B60716EB3A3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2649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FB17-C956-470A-B87F-E68477C8BC4C}" type="datetimeFigureOut">
              <a:rPr lang="tr-TR" smtClean="0"/>
              <a:t>29.02.2024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F204A-6DCD-4BF3-9EC3-B60716EB3A3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9733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FB17-C956-470A-B87F-E68477C8BC4C}" type="datetimeFigureOut">
              <a:rPr lang="tr-TR" smtClean="0"/>
              <a:t>29.02.2024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F204A-6DCD-4BF3-9EC3-B60716EB3A3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2924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FB17-C956-470A-B87F-E68477C8BC4C}" type="datetimeFigureOut">
              <a:rPr lang="tr-TR" smtClean="0"/>
              <a:t>29.02.2024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F204A-6DCD-4BF3-9EC3-B60716EB3A3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2715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FB17-C956-470A-B87F-E68477C8BC4C}" type="datetimeFigureOut">
              <a:rPr lang="tr-TR" smtClean="0"/>
              <a:t>29.02.2024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F204A-6DCD-4BF3-9EC3-B60716EB3A3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1292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FB17-C956-470A-B87F-E68477C8BC4C}" type="datetimeFigureOut">
              <a:rPr lang="tr-TR" smtClean="0"/>
              <a:t>29.02.2024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F204A-6DCD-4BF3-9EC3-B60716EB3A3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8648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FB17-C956-470A-B87F-E68477C8BC4C}" type="datetimeFigureOut">
              <a:rPr lang="tr-TR" smtClean="0"/>
              <a:t>29.02.2024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F204A-6DCD-4BF3-9EC3-B60716EB3A3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2259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5FB17-C956-470A-B87F-E68477C8BC4C}" type="datetimeFigureOut">
              <a:rPr lang="tr-TR" smtClean="0"/>
              <a:t>29.02.2024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F204A-6DCD-4BF3-9EC3-B60716EB3A3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3900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kaysuygulama.sanayi.gov.tr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tr-TR" sz="2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tr-TR" sz="2000" b="1" dirty="0" smtClean="0">
                <a:solidFill>
                  <a:schemeClr val="accent5">
                    <a:lumMod val="50000"/>
                  </a:schemeClr>
                </a:solidFill>
              </a:rPr>
              <a:t>KALKINMA </a:t>
            </a:r>
            <a:r>
              <a:rPr lang="tr-TR" sz="2000" b="1" dirty="0">
                <a:solidFill>
                  <a:schemeClr val="accent5">
                    <a:lumMod val="50000"/>
                  </a:schemeClr>
                </a:solidFill>
              </a:rPr>
              <a:t>AJANSLARI YÖNETİM SİSTEMİ (KAYS)</a:t>
            </a:r>
          </a:p>
          <a:p>
            <a:pPr algn="ctr"/>
            <a:endParaRPr lang="tr-TR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tr-TR" sz="2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tr-TR" sz="2000" b="1" dirty="0" smtClean="0">
                <a:solidFill>
                  <a:schemeClr val="accent5">
                    <a:lumMod val="50000"/>
                  </a:schemeClr>
                </a:solidFill>
              </a:rPr>
              <a:t>TR83/24/GEDES-TD</a:t>
            </a:r>
            <a:endParaRPr lang="tr-TR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tr-TR" sz="2000" b="1" dirty="0" smtClean="0">
                <a:solidFill>
                  <a:schemeClr val="accent5">
                    <a:lumMod val="50000"/>
                  </a:schemeClr>
                </a:solidFill>
              </a:rPr>
              <a:t>TEKNİK </a:t>
            </a:r>
            <a:r>
              <a:rPr lang="tr-TR" sz="2000" b="1" dirty="0">
                <a:solidFill>
                  <a:schemeClr val="accent5">
                    <a:lumMod val="50000"/>
                  </a:schemeClr>
                </a:solidFill>
              </a:rPr>
              <a:t>DESTEK PROGRAMI </a:t>
            </a:r>
            <a:endParaRPr lang="tr-TR" sz="36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tr-TR" sz="2000" b="1" dirty="0">
                <a:solidFill>
                  <a:schemeClr val="accent5">
                    <a:lumMod val="50000"/>
                  </a:schemeClr>
                </a:solidFill>
              </a:rPr>
              <a:t>Proje Başvurusunun Hazırlanması</a:t>
            </a:r>
          </a:p>
          <a:p>
            <a:pPr algn="ctr"/>
            <a:endParaRPr lang="tr-TR" sz="36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tr-TR" sz="2000" b="1" dirty="0">
                <a:solidFill>
                  <a:schemeClr val="accent5">
                    <a:lumMod val="50000"/>
                  </a:schemeClr>
                </a:solidFill>
              </a:rPr>
              <a:t>ORTA KARADENİZ KALKINMA AJANSI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16014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8650" y="1464561"/>
            <a:ext cx="7886700" cy="350404"/>
          </a:xfrm>
        </p:spPr>
        <p:txBody>
          <a:bodyPr>
            <a:noAutofit/>
          </a:bodyPr>
          <a:lstStyle/>
          <a:p>
            <a:r>
              <a:rPr lang="tr-TR" sz="2000" b="1" dirty="0">
                <a:latin typeface="+mn-lt"/>
              </a:rPr>
              <a:t>Başvuru işlemlerine tıkladığınızda aşağıdaki ekran açılacak; </a:t>
            </a:r>
            <a:br>
              <a:rPr lang="tr-TR" sz="2000" b="1" dirty="0">
                <a:latin typeface="+mn-lt"/>
              </a:rPr>
            </a:br>
            <a:r>
              <a:rPr lang="tr-TR" sz="2000" b="1" dirty="0">
                <a:latin typeface="+mn-lt"/>
              </a:rPr>
              <a:t>Teknik Destek yazılı olan kutuya tıklayınız.</a:t>
            </a:r>
          </a:p>
        </p:txBody>
      </p:sp>
      <p:pic>
        <p:nvPicPr>
          <p:cNvPr id="9" name="Picture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812" y="2000989"/>
            <a:ext cx="5928376" cy="43513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7243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8650" y="1464561"/>
            <a:ext cx="7886700" cy="350404"/>
          </a:xfrm>
        </p:spPr>
        <p:txBody>
          <a:bodyPr>
            <a:noAutofit/>
          </a:bodyPr>
          <a:lstStyle/>
          <a:p>
            <a:r>
              <a:rPr lang="tr-TR" sz="2000" b="1" dirty="0">
                <a:latin typeface="+mn-lt"/>
              </a:rPr>
              <a:t>Bir sonraki ekran aşağıdaki gibi açılacaktır; ilinizi seçip listele </a:t>
            </a:r>
            <a:br>
              <a:rPr lang="tr-TR" sz="2000" b="1" dirty="0">
                <a:latin typeface="+mn-lt"/>
              </a:rPr>
            </a:br>
            <a:r>
              <a:rPr lang="tr-TR" sz="2000" b="1" dirty="0">
                <a:latin typeface="+mn-lt"/>
              </a:rPr>
              <a:t>kısmına tıklayınız.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6291" y="2297122"/>
            <a:ext cx="8431418" cy="281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257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28442" y="1401930"/>
            <a:ext cx="8222858" cy="1140854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b="1" dirty="0">
                <a:latin typeface="+mn-lt"/>
              </a:rPr>
              <a:t>Bir </a:t>
            </a:r>
            <a:r>
              <a:rPr lang="tr-TR" sz="2000" b="1" dirty="0">
                <a:latin typeface="+mn-lt"/>
              </a:rPr>
              <a:t>sonraki ekranda Ajansımızın açık olan TD </a:t>
            </a:r>
            <a:r>
              <a:rPr lang="tr-TR" sz="2000" b="1" dirty="0">
                <a:latin typeface="+mn-lt"/>
              </a:rPr>
              <a:t>programları </a:t>
            </a:r>
            <a:r>
              <a:rPr lang="tr-TR" sz="2000" b="1" dirty="0" smtClean="0">
                <a:latin typeface="+mn-lt"/>
              </a:rPr>
              <a:t>listelenecektir.</a:t>
            </a:r>
            <a:br>
              <a:rPr lang="tr-TR" sz="2000" b="1" dirty="0" smtClean="0">
                <a:latin typeface="+mn-lt"/>
              </a:rPr>
            </a:br>
            <a:r>
              <a:rPr lang="tr-TR" sz="2000" b="1" dirty="0" smtClean="0">
                <a:solidFill>
                  <a:srgbClr val="FF0000"/>
                </a:solidFill>
                <a:latin typeface="+mn-lt"/>
              </a:rPr>
              <a:t>Bu </a:t>
            </a:r>
            <a:r>
              <a:rPr lang="tr-TR" sz="2000" b="1" dirty="0">
                <a:solidFill>
                  <a:srgbClr val="FF0000"/>
                </a:solidFill>
                <a:latin typeface="+mn-lt"/>
              </a:rPr>
              <a:t>bölümde 2024 Yılı Girişimcilik Ekosisteminin Desteklenmesi Teknik Destek Programını </a:t>
            </a:r>
            <a:r>
              <a:rPr lang="tr-TR" sz="2000" b="1" dirty="0" smtClean="0">
                <a:solidFill>
                  <a:srgbClr val="FF0000"/>
                </a:solidFill>
                <a:latin typeface="+mn-lt"/>
              </a:rPr>
              <a:t>seçiniz! </a:t>
            </a:r>
            <a:endParaRPr lang="tr-TR" sz="2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2699" y="2724158"/>
            <a:ext cx="8358601" cy="2574352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1265129" y="5298510"/>
            <a:ext cx="72542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tr-TR" dirty="0"/>
              <a:t>Üzerine tıkla; sekme rengi «sarı» hale gelecek.</a:t>
            </a:r>
          </a:p>
          <a:p>
            <a:pPr marL="342900" indent="-342900">
              <a:buAutoNum type="arabicPeriod"/>
            </a:pPr>
            <a:r>
              <a:rPr lang="tr-TR" dirty="0"/>
              <a:t>Başvuru yap kutucuğuna tıkla.</a:t>
            </a:r>
          </a:p>
          <a:p>
            <a:pPr marL="342900" indent="-342900">
              <a:buAutoNum type="arabicPeriod"/>
            </a:pPr>
            <a:r>
              <a:rPr lang="tr-TR" dirty="0"/>
              <a:t>Rehberi indirip incelemeniz başvuru hazırlarken işinizi kolaylaştıracaktır. </a:t>
            </a:r>
          </a:p>
          <a:p>
            <a:endParaRPr lang="tr-TR" dirty="0"/>
          </a:p>
        </p:txBody>
      </p:sp>
      <p:sp>
        <p:nvSpPr>
          <p:cNvPr id="7" name="Oval 6"/>
          <p:cNvSpPr/>
          <p:nvPr/>
        </p:nvSpPr>
        <p:spPr>
          <a:xfrm>
            <a:off x="2014142" y="4440527"/>
            <a:ext cx="432048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</a:t>
            </a:r>
            <a:endParaRPr lang="tr-TR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7110" y="4838976"/>
            <a:ext cx="278160" cy="27816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866068" y="4901018"/>
            <a:ext cx="432048" cy="3068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</a:t>
            </a:r>
            <a:endParaRPr lang="tr-TR" dirty="0"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3839" y="5084737"/>
            <a:ext cx="278160" cy="27816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6569580" y="4700987"/>
            <a:ext cx="432048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3</a:t>
            </a:r>
            <a:endParaRPr lang="tr-TR" dirty="0"/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2548" y="4989019"/>
            <a:ext cx="278160" cy="27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040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28441" y="1514664"/>
            <a:ext cx="8222858" cy="570427"/>
          </a:xfrm>
        </p:spPr>
        <p:txBody>
          <a:bodyPr>
            <a:noAutofit/>
          </a:bodyPr>
          <a:lstStyle/>
          <a:p>
            <a:r>
              <a:rPr lang="tr-TR" sz="2000" b="1" dirty="0" smtClean="0">
                <a:latin typeface="+mn-lt"/>
              </a:rPr>
              <a:t>«Başvuru </a:t>
            </a:r>
            <a:r>
              <a:rPr lang="tr-TR" sz="2000" b="1" dirty="0">
                <a:latin typeface="+mn-lt"/>
              </a:rPr>
              <a:t>yap» kısmına tıkladığınızda proje girişi ana ekranı açılacaktır. </a:t>
            </a:r>
            <a:br>
              <a:rPr lang="tr-TR" sz="2000" b="1" dirty="0">
                <a:latin typeface="+mn-lt"/>
              </a:rPr>
            </a:br>
            <a:r>
              <a:rPr lang="tr-TR" sz="2000" b="1" dirty="0">
                <a:latin typeface="+mn-lt"/>
              </a:rPr>
              <a:t>Bulunduğunuz kısmı sol taraftan takip edebilirsiniz.  </a:t>
            </a:r>
            <a:r>
              <a:rPr lang="tr-TR" sz="2000" dirty="0">
                <a:solidFill>
                  <a:schemeClr val="bg1"/>
                </a:solidFill>
              </a:rPr>
              <a:t/>
            </a:r>
            <a:br>
              <a:rPr lang="tr-TR" sz="2000" dirty="0">
                <a:solidFill>
                  <a:schemeClr val="bg1"/>
                </a:solidFill>
              </a:rPr>
            </a:br>
            <a:r>
              <a:rPr lang="tr-TR" sz="2000" b="1" dirty="0" smtClean="0">
                <a:latin typeface="+mn-lt"/>
              </a:rPr>
              <a:t> </a:t>
            </a:r>
            <a:endParaRPr lang="tr-TR" sz="2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094" y="2085091"/>
            <a:ext cx="7655551" cy="4408126"/>
          </a:xfrm>
          <a:prstGeom prst="rect">
            <a:avLst/>
          </a:prstGeom>
        </p:spPr>
      </p:pic>
      <p:sp>
        <p:nvSpPr>
          <p:cNvPr id="15" name="Yuvarlatılmış Dikdörtgen 14"/>
          <p:cNvSpPr/>
          <p:nvPr/>
        </p:nvSpPr>
        <p:spPr>
          <a:xfrm>
            <a:off x="2848832" y="5545500"/>
            <a:ext cx="576064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İlk yapmanız gereken şey; projenizin künye bilgilerini doldurmak olmalıdır. Bu bilgileri daha sonra güncelleyebileceksiniz.</a:t>
            </a:r>
            <a:endParaRPr lang="tr-TR" dirty="0"/>
          </a:p>
        </p:txBody>
      </p:sp>
      <p:sp>
        <p:nvSpPr>
          <p:cNvPr id="16" name="Yuvarlatılmış Dikdörtgen 15"/>
          <p:cNvSpPr/>
          <p:nvPr/>
        </p:nvSpPr>
        <p:spPr>
          <a:xfrm>
            <a:off x="812094" y="2856217"/>
            <a:ext cx="1656184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39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88285" y="1364352"/>
            <a:ext cx="8222858" cy="570427"/>
          </a:xfrm>
        </p:spPr>
        <p:txBody>
          <a:bodyPr>
            <a:noAutofit/>
          </a:bodyPr>
          <a:lstStyle/>
          <a:p>
            <a:r>
              <a:rPr lang="tr-TR" sz="2000" b="1" dirty="0">
                <a:latin typeface="+mn-lt"/>
              </a:rPr>
              <a:t>Teknik destek (TD) genel bilgiler ekranı  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597" y="1934779"/>
            <a:ext cx="6018234" cy="3163258"/>
          </a:xfrm>
          <a:prstGeom prst="rect">
            <a:avLst/>
          </a:prstGeom>
        </p:spPr>
      </p:pic>
      <p:sp>
        <p:nvSpPr>
          <p:cNvPr id="7" name="Yuvarlatılmış Dikdörtgen 6"/>
          <p:cNvSpPr/>
          <p:nvPr/>
        </p:nvSpPr>
        <p:spPr>
          <a:xfrm>
            <a:off x="488515" y="4899622"/>
            <a:ext cx="8254651" cy="19583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tr-TR" sz="1600" dirty="0" smtClean="0"/>
              <a:t>Proje adınız kısa ve proje amacını yansıtacak şekilde belirlenmelidir.</a:t>
            </a:r>
          </a:p>
          <a:p>
            <a:pPr marL="342900" indent="-342900">
              <a:buAutoNum type="arabicPeriod"/>
            </a:pPr>
            <a:r>
              <a:rPr lang="tr-TR" sz="1600" dirty="0" smtClean="0"/>
              <a:t>Teknik destek süresini, planladığınız uygulama döneminin tamamını kapsayacak şekilde seçiniz.</a:t>
            </a:r>
          </a:p>
          <a:p>
            <a:pPr marL="342900" indent="-342900">
              <a:buAutoNum type="arabicPeriod"/>
            </a:pPr>
            <a:r>
              <a:rPr lang="tr-TR" sz="1600" dirty="0" smtClean="0"/>
              <a:t>Tür olarak hangi konuda destek almak istiyorsanız onu seçmelisiniz. Birden fazla seçenek uygun ise işaretleyebilirsiniz.</a:t>
            </a:r>
          </a:p>
          <a:p>
            <a:pPr marL="342900" indent="-342900">
              <a:buAutoNum type="arabicPeriod"/>
            </a:pPr>
            <a:r>
              <a:rPr lang="tr-TR" sz="1600" dirty="0" smtClean="0"/>
              <a:t>İlgili olduğu faaliyet alanını seçiniz. </a:t>
            </a:r>
          </a:p>
          <a:p>
            <a:pPr marL="342900" indent="-342900">
              <a:buAutoNum type="arabicPeriod"/>
            </a:pPr>
            <a:r>
              <a:rPr lang="tr-TR" sz="1600" dirty="0" smtClean="0"/>
              <a:t>Uygulama alanını seçiniz. Eğer projede diğer ilçeler de varsa birden fazla ilçe seçebilirsiniz. Ana ilçeyi ise başvuru sahibi ilçesi olarak seçmeniz gerekecektir.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3830280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38389" y="1452034"/>
            <a:ext cx="8222858" cy="570427"/>
          </a:xfrm>
        </p:spPr>
        <p:txBody>
          <a:bodyPr>
            <a:noAutofit/>
          </a:bodyPr>
          <a:lstStyle/>
          <a:p>
            <a:r>
              <a:rPr lang="tr-TR" sz="2000" b="1" dirty="0">
                <a:latin typeface="+mn-lt"/>
              </a:rPr>
              <a:t>Teknik destek (TD) genel bilgiler ekranı;</a:t>
            </a:r>
            <a:br>
              <a:rPr lang="tr-TR" sz="2000" b="1" dirty="0">
                <a:latin typeface="+mn-lt"/>
              </a:rPr>
            </a:br>
            <a:r>
              <a:rPr lang="tr-TR" sz="2000" b="1" dirty="0">
                <a:latin typeface="+mn-lt"/>
              </a:rPr>
              <a:t>Faaliyet alanı seçimi;  </a:t>
            </a:r>
            <a:r>
              <a:rPr lang="tr-TR" sz="2000" dirty="0"/>
              <a:t/>
            </a:r>
            <a:br>
              <a:rPr lang="tr-TR" sz="2000" dirty="0"/>
            </a:br>
            <a:endParaRPr lang="tr-TR" sz="2000" b="1" dirty="0">
              <a:latin typeface="+mn-lt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205" y="1934779"/>
            <a:ext cx="5914996" cy="467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830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38389" y="1452034"/>
            <a:ext cx="8222858" cy="570427"/>
          </a:xfrm>
        </p:spPr>
        <p:txBody>
          <a:bodyPr>
            <a:noAutofit/>
          </a:bodyPr>
          <a:lstStyle/>
          <a:p>
            <a:r>
              <a:rPr lang="tr-TR" sz="2000" b="1" dirty="0">
                <a:latin typeface="+mn-lt"/>
              </a:rPr>
              <a:t>Teknik destek (TD) genel bilgiler ekranı;</a:t>
            </a:r>
            <a:br>
              <a:rPr lang="tr-TR" sz="2000" b="1" dirty="0">
                <a:latin typeface="+mn-lt"/>
              </a:rPr>
            </a:br>
            <a:r>
              <a:rPr lang="tr-TR" sz="2000" b="1" dirty="0" smtClean="0">
                <a:latin typeface="+mn-lt"/>
              </a:rPr>
              <a:t>Uygulama yeri seçimi</a:t>
            </a:r>
            <a:r>
              <a:rPr lang="tr-TR" sz="2000" b="1" dirty="0">
                <a:latin typeface="+mn-lt"/>
              </a:rPr>
              <a:t>;  </a:t>
            </a:r>
            <a:r>
              <a:rPr lang="tr-TR" sz="2000" dirty="0"/>
              <a:t/>
            </a:r>
            <a:br>
              <a:rPr lang="tr-TR" sz="2000" dirty="0"/>
            </a:br>
            <a:endParaRPr lang="tr-TR" sz="2000" b="1" dirty="0">
              <a:latin typeface="+mn-lt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439" y="1902353"/>
            <a:ext cx="6700758" cy="3316763"/>
          </a:xfrm>
          <a:prstGeom prst="rect">
            <a:avLst/>
          </a:prstGeom>
        </p:spPr>
      </p:pic>
      <p:sp>
        <p:nvSpPr>
          <p:cNvPr id="5" name="Yuvarlatılmış Dikdörtgen 4"/>
          <p:cNvSpPr/>
          <p:nvPr/>
        </p:nvSpPr>
        <p:spPr>
          <a:xfrm>
            <a:off x="288077" y="5446281"/>
            <a:ext cx="5505636" cy="10643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tr-TR" sz="1600" dirty="0" smtClean="0"/>
              <a:t>Önce ilçeleri seçiyoruz. 1 veya daha fazla olabilir.</a:t>
            </a:r>
          </a:p>
          <a:p>
            <a:pPr marL="342900" indent="-342900">
              <a:buAutoNum type="arabicPeriod"/>
            </a:pPr>
            <a:r>
              <a:rPr lang="tr-TR" sz="1600" dirty="0" smtClean="0"/>
              <a:t>Sonrasında başvuru sahibinin bulunduğu ilçeyi ana ilçe olarak belirliyoruz.</a:t>
            </a:r>
          </a:p>
        </p:txBody>
      </p:sp>
      <p:sp>
        <p:nvSpPr>
          <p:cNvPr id="7" name="Oval 6"/>
          <p:cNvSpPr/>
          <p:nvPr/>
        </p:nvSpPr>
        <p:spPr>
          <a:xfrm>
            <a:off x="3721918" y="5071184"/>
            <a:ext cx="432048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</a:t>
            </a:r>
            <a:endParaRPr lang="tr-TR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385" y="5240024"/>
            <a:ext cx="2617862" cy="161797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7900197" y="6366574"/>
            <a:ext cx="432048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</a:t>
            </a:r>
            <a:endParaRPr lang="tr-TR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6880" y="6051467"/>
            <a:ext cx="311460" cy="27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802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38389" y="1452034"/>
            <a:ext cx="8222858" cy="652339"/>
          </a:xfrm>
        </p:spPr>
        <p:txBody>
          <a:bodyPr>
            <a:noAutofit/>
          </a:bodyPr>
          <a:lstStyle/>
          <a:p>
            <a:r>
              <a:rPr lang="tr-TR" sz="2000" dirty="0">
                <a:solidFill>
                  <a:schemeClr val="bg1"/>
                </a:solidFill>
              </a:rPr>
              <a:t>Teknik destek (TD) genel bilgiler ekranı;</a:t>
            </a:r>
            <a:br>
              <a:rPr lang="tr-TR" sz="2000" dirty="0">
                <a:solidFill>
                  <a:schemeClr val="bg1"/>
                </a:solidFill>
              </a:rPr>
            </a:br>
            <a:r>
              <a:rPr lang="tr-TR" sz="2000" dirty="0" smtClean="0"/>
              <a:t/>
            </a:r>
            <a:br>
              <a:rPr lang="tr-TR" sz="2000" dirty="0" smtClean="0"/>
            </a:br>
            <a:r>
              <a:rPr lang="tr-TR" sz="2000" b="1" dirty="0">
                <a:latin typeface="+mn-lt"/>
              </a:rPr>
              <a:t>Teknik </a:t>
            </a:r>
            <a:r>
              <a:rPr lang="tr-TR" sz="2000" b="1" dirty="0">
                <a:latin typeface="+mn-lt"/>
              </a:rPr>
              <a:t>destek (TD) genel bilgiler ekranı;</a:t>
            </a:r>
            <a:br>
              <a:rPr lang="tr-TR" sz="2000" b="1" dirty="0">
                <a:latin typeface="+mn-lt"/>
              </a:rPr>
            </a:br>
            <a:r>
              <a:rPr lang="tr-TR" sz="2000" b="1" dirty="0">
                <a:latin typeface="+mn-lt"/>
              </a:rPr>
              <a:t>Bu </a:t>
            </a:r>
            <a:r>
              <a:rPr lang="tr-TR" sz="2000" b="1" dirty="0">
                <a:latin typeface="+mn-lt"/>
              </a:rPr>
              <a:t>işlemleri </a:t>
            </a:r>
            <a:r>
              <a:rPr lang="tr-TR" sz="2000" b="1" dirty="0">
                <a:latin typeface="+mn-lt"/>
              </a:rPr>
              <a:t>tamamladığımızda </a:t>
            </a:r>
            <a:r>
              <a:rPr lang="tr-TR" sz="2000" b="1" dirty="0">
                <a:latin typeface="+mn-lt"/>
              </a:rPr>
              <a:t>kaydet ve devam et seçeneğine tıklıyoruz.</a:t>
            </a:r>
            <a:br>
              <a:rPr lang="tr-TR" sz="2000" b="1" dirty="0">
                <a:latin typeface="+mn-lt"/>
              </a:rPr>
            </a:br>
            <a:r>
              <a:rPr lang="tr-TR" sz="2000" dirty="0"/>
              <a:t/>
            </a:r>
            <a:br>
              <a:rPr lang="tr-TR" sz="2000" dirty="0"/>
            </a:br>
            <a:endParaRPr lang="tr-TR" sz="2000" b="1" dirty="0">
              <a:latin typeface="+mn-lt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230" y="2166018"/>
            <a:ext cx="8639175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4190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63441" y="1527189"/>
            <a:ext cx="8222858" cy="652339"/>
          </a:xfrm>
        </p:spPr>
        <p:txBody>
          <a:bodyPr>
            <a:noAutofit/>
          </a:bodyPr>
          <a:lstStyle/>
          <a:p>
            <a:r>
              <a:rPr lang="tr-TR" sz="2000" b="1" dirty="0" smtClean="0">
                <a:latin typeface="+mn-lt"/>
              </a:rPr>
              <a:t/>
            </a:r>
            <a:br>
              <a:rPr lang="tr-TR" sz="2000" b="1" dirty="0" smtClean="0">
                <a:latin typeface="+mn-lt"/>
              </a:rPr>
            </a:br>
            <a:r>
              <a:rPr lang="tr-TR" sz="2000" b="1" dirty="0">
                <a:latin typeface="+mn-lt"/>
              </a:rPr>
              <a:t/>
            </a:r>
            <a:br>
              <a:rPr lang="tr-TR" sz="2000" b="1" dirty="0">
                <a:latin typeface="+mn-lt"/>
              </a:rPr>
            </a:br>
            <a:r>
              <a:rPr lang="tr-TR" sz="2000" b="1" dirty="0" smtClean="0">
                <a:latin typeface="+mn-lt"/>
              </a:rPr>
              <a:t>Buraya </a:t>
            </a:r>
            <a:r>
              <a:rPr lang="tr-TR" sz="2000" b="1" dirty="0">
                <a:latin typeface="+mn-lt"/>
              </a:rPr>
              <a:t>kadar yaptığımız işlemler; başvuru listemize sadece temel bilgileri </a:t>
            </a:r>
            <a:br>
              <a:rPr lang="tr-TR" sz="2000" b="1" dirty="0">
                <a:latin typeface="+mn-lt"/>
              </a:rPr>
            </a:br>
            <a:r>
              <a:rPr lang="tr-TR" sz="2000" b="1" dirty="0">
                <a:latin typeface="+mn-lt"/>
              </a:rPr>
              <a:t>yer alan taslak bir başvuru oluşturmuş oldu. </a:t>
            </a:r>
            <a:br>
              <a:rPr lang="tr-TR" sz="2000" b="1" dirty="0">
                <a:latin typeface="+mn-lt"/>
              </a:rPr>
            </a:br>
            <a:r>
              <a:rPr lang="tr-TR" sz="2000" dirty="0"/>
              <a:t/>
            </a:r>
            <a:br>
              <a:rPr lang="tr-TR" sz="2000" dirty="0"/>
            </a:br>
            <a:endParaRPr lang="tr-TR" sz="2000" b="1" dirty="0">
              <a:latin typeface="+mn-lt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867" y="2677691"/>
            <a:ext cx="8686006" cy="1231598"/>
          </a:xfrm>
          <a:prstGeom prst="rect">
            <a:avLst/>
          </a:prstGeom>
        </p:spPr>
      </p:pic>
      <p:sp>
        <p:nvSpPr>
          <p:cNvPr id="5" name="Yuvarlatılmış Dikdörtgen 4"/>
          <p:cNvSpPr/>
          <p:nvPr/>
        </p:nvSpPr>
        <p:spPr>
          <a:xfrm>
            <a:off x="655435" y="4233947"/>
            <a:ext cx="7632848" cy="10643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tr-TR" sz="1600" dirty="0" smtClean="0"/>
              <a:t>Ekle seçeneği ile birden fazla proje girişi başlatabiliriz.</a:t>
            </a:r>
          </a:p>
          <a:p>
            <a:pPr marL="342900" indent="-342900">
              <a:buAutoNum type="arabicPeriod"/>
            </a:pPr>
            <a:r>
              <a:rPr lang="tr-TR" sz="1600" dirty="0" smtClean="0"/>
              <a:t>Güncelle seçeneği ile eklemiş olduğumuz projeleri güncelleyebilir ve eksik kaldığımız yerden çalışmaya devam edebiliriz.</a:t>
            </a:r>
          </a:p>
        </p:txBody>
      </p:sp>
    </p:spTree>
    <p:extLst>
      <p:ext uri="{BB962C8B-B14F-4D97-AF65-F5344CB8AC3E}">
        <p14:creationId xmlns:p14="http://schemas.microsoft.com/office/powerpoint/2010/main" val="25423876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60571" y="1778695"/>
            <a:ext cx="8222858" cy="212943"/>
          </a:xfrm>
        </p:spPr>
        <p:txBody>
          <a:bodyPr>
            <a:noAutofit/>
          </a:bodyPr>
          <a:lstStyle/>
          <a:p>
            <a:r>
              <a:rPr lang="tr-TR" sz="2000" b="1" dirty="0">
                <a:latin typeface="+mn-lt"/>
              </a:rPr>
              <a:t>T</a:t>
            </a:r>
            <a:r>
              <a:rPr lang="tr-TR" sz="2000" b="1" dirty="0">
                <a:latin typeface="+mn-lt"/>
              </a:rPr>
              <a:t>ek</a:t>
            </a:r>
            <a:r>
              <a:rPr lang="tr-TR" sz="2000" b="1" dirty="0" smtClean="0">
                <a:latin typeface="+mn-lt"/>
              </a:rPr>
              <a:t>nik desteğin kapsamı  </a:t>
            </a:r>
            <a:r>
              <a:rPr lang="tr-TR" sz="2000" b="1" dirty="0">
                <a:latin typeface="+mn-lt"/>
              </a:rPr>
              <a:t/>
            </a:r>
            <a:br>
              <a:rPr lang="tr-TR" sz="2000" b="1" dirty="0">
                <a:latin typeface="+mn-lt"/>
              </a:rPr>
            </a:br>
            <a:r>
              <a:rPr lang="tr-TR" sz="2000" b="1" dirty="0">
                <a:latin typeface="+mn-lt"/>
              </a:rPr>
              <a:t/>
            </a:r>
            <a:br>
              <a:rPr lang="tr-TR" sz="2000" b="1" dirty="0">
                <a:latin typeface="+mn-lt"/>
              </a:rPr>
            </a:br>
            <a:r>
              <a:rPr lang="tr-TR" sz="2000" dirty="0"/>
              <a:t/>
            </a:r>
            <a:br>
              <a:rPr lang="tr-TR" sz="2000" dirty="0"/>
            </a:br>
            <a:endParaRPr lang="tr-TR" sz="2000" b="1" dirty="0">
              <a:latin typeface="+mn-lt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284" y="1652942"/>
            <a:ext cx="6688900" cy="3428062"/>
          </a:xfrm>
          <a:prstGeom prst="rect">
            <a:avLst/>
          </a:prstGeom>
        </p:spPr>
      </p:pic>
      <p:sp>
        <p:nvSpPr>
          <p:cNvPr id="8" name="Yuvarlatılmış Dikdörtgen 7"/>
          <p:cNvSpPr/>
          <p:nvPr/>
        </p:nvSpPr>
        <p:spPr>
          <a:xfrm>
            <a:off x="647564" y="5172870"/>
            <a:ext cx="8388932" cy="14150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tr-TR" sz="1600" dirty="0" smtClean="0"/>
              <a:t>Bu kısım teknik destek başvurunuzun en kritik kısmıdır. Veri girişi en kolay kısmıdır. Ancak içeriği hazırlamak için proje konunuza hakim olmanız gerekir. </a:t>
            </a:r>
          </a:p>
          <a:p>
            <a:pPr marL="342900" indent="-342900">
              <a:buAutoNum type="arabicPeriod"/>
            </a:pPr>
            <a:r>
              <a:rPr lang="tr-TR" sz="1600" dirty="0" smtClean="0"/>
              <a:t>Word ortamında da bu kısımları doldurup sonradan buraya yapıştırabilirsiniz.</a:t>
            </a:r>
          </a:p>
          <a:p>
            <a:pPr marL="342900" indent="-342900">
              <a:buAutoNum type="arabicPeriod"/>
            </a:pPr>
            <a:r>
              <a:rPr lang="tr-TR" sz="1600" dirty="0" smtClean="0"/>
              <a:t>Bu sunumun amacı sadece </a:t>
            </a:r>
            <a:r>
              <a:rPr lang="tr-TR" sz="1600" dirty="0" err="1" smtClean="0"/>
              <a:t>KAYS’ı</a:t>
            </a:r>
            <a:r>
              <a:rPr lang="tr-TR" sz="1600" dirty="0" smtClean="0"/>
              <a:t> kullanmaya yardımcı olmak olduğu için bölümlerle ilgili sorularınız olursa </a:t>
            </a:r>
            <a:r>
              <a:rPr lang="tr-TR" sz="1600" b="1" dirty="0" smtClean="0">
                <a:solidFill>
                  <a:srgbClr val="FF0000"/>
                </a:solidFill>
              </a:rPr>
              <a:t>gegb</a:t>
            </a:r>
            <a:r>
              <a:rPr lang="tr-TR" sz="1600" b="1" dirty="0" smtClean="0">
                <a:solidFill>
                  <a:srgbClr val="FF0000"/>
                </a:solidFill>
              </a:rPr>
              <a:t>@oka.org.tr</a:t>
            </a:r>
            <a:r>
              <a:rPr lang="tr-TR" sz="1600" dirty="0" smtClean="0"/>
              <a:t> </a:t>
            </a:r>
            <a:r>
              <a:rPr lang="tr-TR" sz="1600" dirty="0" smtClean="0"/>
              <a:t>e-posta adresine yönlendiriniz.</a:t>
            </a:r>
          </a:p>
        </p:txBody>
      </p:sp>
    </p:spTree>
    <p:extLst>
      <p:ext uri="{BB962C8B-B14F-4D97-AF65-F5344CB8AC3E}">
        <p14:creationId xmlns:p14="http://schemas.microsoft.com/office/powerpoint/2010/main" val="3123040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8650" y="1340285"/>
            <a:ext cx="7886700" cy="350404"/>
          </a:xfrm>
        </p:spPr>
        <p:txBody>
          <a:bodyPr>
            <a:noAutofit/>
          </a:bodyPr>
          <a:lstStyle/>
          <a:p>
            <a:r>
              <a:rPr lang="tr-TR" sz="2000" b="1" dirty="0" smtClean="0">
                <a:latin typeface="+mn-lt"/>
              </a:rPr>
              <a:t>Sunum İçeriği </a:t>
            </a:r>
            <a:endParaRPr lang="tr-TR" sz="2000" b="1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2" algn="just"/>
            <a:r>
              <a:rPr lang="tr-TR" sz="1600" dirty="0" err="1">
                <a:hlinkClick r:id="rId3" action="ppaction://hlinksldjump"/>
              </a:rPr>
              <a:t>KAYS’a</a:t>
            </a:r>
            <a:r>
              <a:rPr lang="tr-TR" sz="1600" dirty="0">
                <a:hlinkClick r:id="rId3" action="ppaction://hlinksldjump"/>
              </a:rPr>
              <a:t> Giriş</a:t>
            </a:r>
            <a:endParaRPr lang="tr-TR" sz="1600" dirty="0"/>
          </a:p>
          <a:p>
            <a:pPr lvl="2" algn="just"/>
            <a:r>
              <a:rPr lang="tr-TR" sz="1600" dirty="0">
                <a:hlinkClick r:id="" action="ppaction://noaction"/>
              </a:rPr>
              <a:t>Kayıt Olma </a:t>
            </a:r>
            <a:endParaRPr lang="tr-TR" sz="1600" dirty="0"/>
          </a:p>
          <a:p>
            <a:pPr lvl="2" algn="just"/>
            <a:r>
              <a:rPr lang="tr-TR" sz="1600" dirty="0">
                <a:hlinkClick r:id="" action="ppaction://noaction"/>
              </a:rPr>
              <a:t>E-posta doğrulama</a:t>
            </a:r>
            <a:endParaRPr lang="tr-TR" sz="1600" dirty="0"/>
          </a:p>
          <a:p>
            <a:pPr lvl="2" algn="just"/>
            <a:r>
              <a:rPr lang="tr-TR" sz="1600" dirty="0">
                <a:hlinkClick r:id="" action="ppaction://noaction"/>
              </a:rPr>
              <a:t>Başvuru ekleme</a:t>
            </a:r>
            <a:endParaRPr lang="tr-TR" sz="1600" dirty="0"/>
          </a:p>
          <a:p>
            <a:pPr lvl="2" algn="just"/>
            <a:r>
              <a:rPr lang="tr-TR" sz="1600" dirty="0">
                <a:hlinkClick r:id="" action="ppaction://noaction"/>
              </a:rPr>
              <a:t>Program seçme</a:t>
            </a:r>
            <a:endParaRPr lang="tr-TR" sz="1600" dirty="0"/>
          </a:p>
          <a:p>
            <a:pPr lvl="2" algn="just"/>
            <a:r>
              <a:rPr lang="tr-TR" sz="1600" dirty="0">
                <a:hlinkClick r:id="" action="ppaction://noaction"/>
              </a:rPr>
              <a:t>Teknik destek genel bilgilerini girme</a:t>
            </a:r>
            <a:endParaRPr lang="tr-TR" sz="1600" dirty="0"/>
          </a:p>
          <a:p>
            <a:pPr lvl="2" algn="just"/>
            <a:r>
              <a:rPr lang="tr-TR" sz="1600" dirty="0">
                <a:hlinkClick r:id="" action="ppaction://noaction"/>
              </a:rPr>
              <a:t>Proje güncelleme</a:t>
            </a:r>
            <a:endParaRPr lang="tr-TR" sz="1600" dirty="0"/>
          </a:p>
          <a:p>
            <a:pPr lvl="2" algn="just"/>
            <a:r>
              <a:rPr lang="tr-TR" sz="1600" dirty="0">
                <a:hlinkClick r:id="" action="ppaction://noaction"/>
              </a:rPr>
              <a:t>Kapsam</a:t>
            </a:r>
            <a:endParaRPr lang="tr-TR" sz="1600" dirty="0"/>
          </a:p>
          <a:p>
            <a:pPr lvl="2" algn="just"/>
            <a:r>
              <a:rPr lang="tr-TR" sz="1600" dirty="0">
                <a:hlinkClick r:id="" action="ppaction://noaction"/>
              </a:rPr>
              <a:t>Tüzel paydaş ekleme</a:t>
            </a:r>
            <a:endParaRPr lang="tr-TR" sz="1600" dirty="0"/>
          </a:p>
          <a:p>
            <a:pPr lvl="2" algn="just"/>
            <a:r>
              <a:rPr lang="tr-TR" sz="1600" dirty="0">
                <a:hlinkClick r:id="" action="ppaction://noaction"/>
              </a:rPr>
              <a:t>Başvuru sahibi belirleme</a:t>
            </a:r>
            <a:endParaRPr lang="tr-TR" sz="1600" dirty="0"/>
          </a:p>
          <a:p>
            <a:pPr lvl="2" algn="just"/>
            <a:r>
              <a:rPr lang="tr-TR" sz="1600" dirty="0">
                <a:hlinkClick r:id="" action="ppaction://noaction"/>
              </a:rPr>
              <a:t>Ortaklar</a:t>
            </a:r>
            <a:endParaRPr lang="tr-TR" sz="1600" dirty="0"/>
          </a:p>
          <a:p>
            <a:pPr lvl="2" algn="just"/>
            <a:r>
              <a:rPr lang="tr-TR" sz="1600" dirty="0">
                <a:hlinkClick r:id="" action="ppaction://noaction"/>
              </a:rPr>
              <a:t>Performans göstergeleri</a:t>
            </a:r>
            <a:endParaRPr lang="tr-TR" sz="1600" dirty="0"/>
          </a:p>
          <a:p>
            <a:pPr lvl="2" algn="just"/>
            <a:r>
              <a:rPr lang="tr-TR" sz="1600" dirty="0">
                <a:hlinkClick r:id="" action="ppaction://noaction"/>
              </a:rPr>
              <a:t>Tahmini maliyet</a:t>
            </a:r>
            <a:endParaRPr lang="tr-TR" sz="1600" dirty="0"/>
          </a:p>
          <a:p>
            <a:pPr lvl="2" algn="just"/>
            <a:r>
              <a:rPr lang="tr-TR" sz="1600" dirty="0">
                <a:hlinkClick r:id="" action="ppaction://noaction"/>
              </a:rPr>
              <a:t>Destekleyici belgeler</a:t>
            </a:r>
            <a:endParaRPr lang="tr-TR" sz="1600" dirty="0"/>
          </a:p>
          <a:p>
            <a:pPr lvl="2" algn="just"/>
            <a:r>
              <a:rPr lang="tr-TR" sz="1600" dirty="0">
                <a:hlinkClick r:id="" action="ppaction://noaction"/>
              </a:rPr>
              <a:t>Başvuruyu kontrol et ve tamamla</a:t>
            </a:r>
            <a:endParaRPr lang="tr-TR" sz="1600" dirty="0"/>
          </a:p>
          <a:p>
            <a:pPr lvl="2" algn="just"/>
            <a:r>
              <a:rPr lang="tr-TR" sz="1600" dirty="0">
                <a:hlinkClick r:id="" action="ppaction://noaction"/>
              </a:rPr>
              <a:t>İletişim bilgileri</a:t>
            </a:r>
            <a:endParaRPr lang="tr-TR" sz="16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605999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60571" y="1778695"/>
            <a:ext cx="8222858" cy="212943"/>
          </a:xfrm>
        </p:spPr>
        <p:txBody>
          <a:bodyPr>
            <a:noAutofit/>
          </a:bodyPr>
          <a:lstStyle/>
          <a:p>
            <a:r>
              <a:rPr lang="tr-TR" sz="2000" b="1" dirty="0">
                <a:latin typeface="+mn-lt"/>
              </a:rPr>
              <a:t>T</a:t>
            </a:r>
            <a:r>
              <a:rPr lang="tr-TR" sz="2000" b="1" dirty="0">
                <a:latin typeface="+mn-lt"/>
              </a:rPr>
              <a:t>ek</a:t>
            </a:r>
            <a:r>
              <a:rPr lang="tr-TR" sz="2000" b="1" dirty="0" smtClean="0">
                <a:latin typeface="+mn-lt"/>
              </a:rPr>
              <a:t>nik desteğin kapsamı  </a:t>
            </a:r>
            <a:r>
              <a:rPr lang="tr-TR" sz="2000" b="1" dirty="0">
                <a:latin typeface="+mn-lt"/>
              </a:rPr>
              <a:t/>
            </a:r>
            <a:br>
              <a:rPr lang="tr-TR" sz="2000" b="1" dirty="0">
                <a:latin typeface="+mn-lt"/>
              </a:rPr>
            </a:br>
            <a:r>
              <a:rPr lang="tr-TR" sz="2000" b="1" dirty="0">
                <a:latin typeface="+mn-lt"/>
              </a:rPr>
              <a:t/>
            </a:r>
            <a:br>
              <a:rPr lang="tr-TR" sz="2000" b="1" dirty="0">
                <a:latin typeface="+mn-lt"/>
              </a:rPr>
            </a:br>
            <a:r>
              <a:rPr lang="tr-TR" sz="2000" dirty="0"/>
              <a:t/>
            </a:r>
            <a:br>
              <a:rPr lang="tr-TR" sz="2000" dirty="0"/>
            </a:br>
            <a:endParaRPr lang="tr-TR" sz="2000" b="1" dirty="0">
              <a:latin typeface="+mn-lt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284" y="1652942"/>
            <a:ext cx="6688900" cy="3428062"/>
          </a:xfrm>
          <a:prstGeom prst="rect">
            <a:avLst/>
          </a:prstGeom>
        </p:spPr>
      </p:pic>
      <p:sp>
        <p:nvSpPr>
          <p:cNvPr id="8" name="Yuvarlatılmış Dikdörtgen 7"/>
          <p:cNvSpPr/>
          <p:nvPr/>
        </p:nvSpPr>
        <p:spPr>
          <a:xfrm>
            <a:off x="647564" y="5172870"/>
            <a:ext cx="8388932" cy="14150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tr-TR" sz="1600" dirty="0" smtClean="0"/>
              <a:t>Bu kısım teknik destek başvurunuzun en kritik kısmıdır. Veri girişi en kolay kısmıdır. Ancak içeriği hazırlamak için proje konunuza hakim olmanız gerekir. </a:t>
            </a:r>
          </a:p>
          <a:p>
            <a:pPr marL="342900" indent="-342900">
              <a:buAutoNum type="arabicPeriod"/>
            </a:pPr>
            <a:r>
              <a:rPr lang="tr-TR" sz="1600" dirty="0" smtClean="0"/>
              <a:t>Word ortamında da bu kısımları doldurup sonradan buraya yapıştırabilirsiniz.</a:t>
            </a:r>
          </a:p>
          <a:p>
            <a:pPr marL="342900" indent="-342900">
              <a:buAutoNum type="arabicPeriod"/>
            </a:pPr>
            <a:r>
              <a:rPr lang="tr-TR" sz="1600" dirty="0" smtClean="0"/>
              <a:t>Bu sunumun amacı sadece </a:t>
            </a:r>
            <a:r>
              <a:rPr lang="tr-TR" sz="1600" dirty="0" err="1" smtClean="0"/>
              <a:t>KAYS’ı</a:t>
            </a:r>
            <a:r>
              <a:rPr lang="tr-TR" sz="1600" dirty="0" smtClean="0"/>
              <a:t> kullanmaya yardımcı olmak olduğu için bölümlerle ilgili sorularınız olursa </a:t>
            </a:r>
            <a:r>
              <a:rPr lang="tr-TR" sz="1600" b="1" dirty="0" smtClean="0">
                <a:solidFill>
                  <a:srgbClr val="FF0000"/>
                </a:solidFill>
              </a:rPr>
              <a:t>gegb</a:t>
            </a:r>
            <a:r>
              <a:rPr lang="tr-TR" sz="1600" b="1" dirty="0" smtClean="0">
                <a:solidFill>
                  <a:srgbClr val="FF0000"/>
                </a:solidFill>
              </a:rPr>
              <a:t>@oka.org.tr</a:t>
            </a:r>
            <a:r>
              <a:rPr lang="tr-TR" sz="1600" dirty="0" smtClean="0"/>
              <a:t> </a:t>
            </a:r>
            <a:r>
              <a:rPr lang="tr-TR" sz="1600" dirty="0" smtClean="0"/>
              <a:t>e-posta adresine yönlendiriniz.</a:t>
            </a:r>
          </a:p>
        </p:txBody>
      </p:sp>
    </p:spTree>
    <p:extLst>
      <p:ext uri="{BB962C8B-B14F-4D97-AF65-F5344CB8AC3E}">
        <p14:creationId xmlns:p14="http://schemas.microsoft.com/office/powerpoint/2010/main" val="20738961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60571" y="1778695"/>
            <a:ext cx="8222858" cy="212943"/>
          </a:xfrm>
        </p:spPr>
        <p:txBody>
          <a:bodyPr>
            <a:noAutofit/>
          </a:bodyPr>
          <a:lstStyle/>
          <a:p>
            <a:r>
              <a:rPr lang="tr-TR" sz="2000" b="1" dirty="0" smtClean="0">
                <a:latin typeface="+mn-lt"/>
              </a:rPr>
              <a:t/>
            </a:r>
            <a:br>
              <a:rPr lang="tr-TR" sz="2000" b="1" dirty="0" smtClean="0">
                <a:latin typeface="+mn-lt"/>
              </a:rPr>
            </a:br>
            <a:r>
              <a:rPr lang="tr-TR" sz="2000" b="1" dirty="0" smtClean="0">
                <a:latin typeface="+mn-lt"/>
              </a:rPr>
              <a:t>Başvuru </a:t>
            </a:r>
            <a:r>
              <a:rPr lang="tr-TR" sz="2000" b="1" dirty="0">
                <a:latin typeface="+mn-lt"/>
              </a:rPr>
              <a:t>sahibi ve yetkili ve irtibat kişilerinin belirlenmesi (Kimlik)</a:t>
            </a:r>
            <a:r>
              <a:rPr lang="tr-TR" sz="2000" dirty="0">
                <a:solidFill>
                  <a:schemeClr val="bg1"/>
                </a:solidFill>
              </a:rPr>
              <a:t/>
            </a:r>
            <a:br>
              <a:rPr lang="tr-TR" sz="2000" dirty="0">
                <a:solidFill>
                  <a:schemeClr val="bg1"/>
                </a:solidFill>
              </a:rPr>
            </a:br>
            <a:r>
              <a:rPr lang="tr-TR" sz="2000" b="1" dirty="0" smtClean="0">
                <a:latin typeface="+mn-lt"/>
              </a:rPr>
              <a:t> </a:t>
            </a:r>
            <a:r>
              <a:rPr lang="tr-TR" sz="2000" b="1" dirty="0">
                <a:latin typeface="+mn-lt"/>
              </a:rPr>
              <a:t/>
            </a:r>
            <a:br>
              <a:rPr lang="tr-TR" sz="2000" b="1" dirty="0">
                <a:latin typeface="+mn-lt"/>
              </a:rPr>
            </a:br>
            <a:r>
              <a:rPr lang="tr-TR" sz="2000" b="1" dirty="0">
                <a:latin typeface="+mn-lt"/>
              </a:rPr>
              <a:t/>
            </a:r>
            <a:br>
              <a:rPr lang="tr-TR" sz="2000" b="1" dirty="0">
                <a:latin typeface="+mn-lt"/>
              </a:rPr>
            </a:br>
            <a:r>
              <a:rPr lang="tr-TR" sz="2000" dirty="0"/>
              <a:t/>
            </a:r>
            <a:br>
              <a:rPr lang="tr-TR" sz="2000" dirty="0"/>
            </a:br>
            <a:endParaRPr lang="tr-TR" sz="2000" b="1" dirty="0">
              <a:latin typeface="+mn-lt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972" y="1655905"/>
            <a:ext cx="7041073" cy="3904821"/>
          </a:xfrm>
          <a:prstGeom prst="rect">
            <a:avLst/>
          </a:prstGeom>
        </p:spPr>
      </p:pic>
      <p:sp>
        <p:nvSpPr>
          <p:cNvPr id="6" name="Yuvarlatılmış Dikdörtgen 5"/>
          <p:cNvSpPr/>
          <p:nvPr/>
        </p:nvSpPr>
        <p:spPr>
          <a:xfrm>
            <a:off x="460571" y="5683516"/>
            <a:ext cx="8060822" cy="11016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tr-TR" dirty="0" smtClean="0"/>
              <a:t>Kamu kurumu adına başvuru yapıyorsanız iseniz www.kaysis.gov.tr üzerinden idare kimlik kodunuzu öğrenebilirsiniz.</a:t>
            </a:r>
          </a:p>
          <a:p>
            <a:pPr marL="342900" indent="-342900">
              <a:buAutoNum type="arabicPeriod"/>
            </a:pPr>
            <a:r>
              <a:rPr lang="tr-TR" dirty="0" smtClean="0"/>
              <a:t>Eğer başvuru sahibi bulunamıyor ise sisteme tanımlı olmayabilir, bu durumda eklemeniz gerekecektir.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632331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60571" y="1778695"/>
            <a:ext cx="8222858" cy="425886"/>
          </a:xfrm>
        </p:spPr>
        <p:txBody>
          <a:bodyPr>
            <a:noAutofit/>
          </a:bodyPr>
          <a:lstStyle/>
          <a:p>
            <a:r>
              <a:rPr lang="tr-TR" sz="2000" b="1" dirty="0" smtClean="0">
                <a:latin typeface="+mn-lt"/>
              </a:rPr>
              <a:t/>
            </a:r>
            <a:br>
              <a:rPr lang="tr-TR" sz="2000" b="1" dirty="0" smtClean="0">
                <a:latin typeface="+mn-lt"/>
              </a:rPr>
            </a:br>
            <a:r>
              <a:rPr lang="tr-TR" sz="2000" b="1" dirty="0" smtClean="0">
                <a:latin typeface="+mn-lt"/>
              </a:rPr>
              <a:t>Tanımlı </a:t>
            </a:r>
            <a:r>
              <a:rPr lang="tr-TR" sz="2000" b="1" dirty="0">
                <a:latin typeface="+mn-lt"/>
              </a:rPr>
              <a:t>olmayan kurumun eklenmesi</a:t>
            </a:r>
            <a:br>
              <a:rPr lang="tr-TR" sz="2000" b="1" dirty="0">
                <a:latin typeface="+mn-lt"/>
              </a:rPr>
            </a:br>
            <a:r>
              <a:rPr lang="tr-TR" sz="2000" dirty="0" smtClean="0">
                <a:solidFill>
                  <a:schemeClr val="bg1"/>
                </a:solidFill>
              </a:rPr>
              <a:t/>
            </a:r>
            <a:br>
              <a:rPr lang="tr-TR" sz="2000" dirty="0" smtClean="0">
                <a:solidFill>
                  <a:schemeClr val="bg1"/>
                </a:solidFill>
              </a:rPr>
            </a:br>
            <a:r>
              <a:rPr lang="tr-TR" sz="2000" b="1" dirty="0" smtClean="0">
                <a:latin typeface="+mn-lt"/>
              </a:rPr>
              <a:t> </a:t>
            </a:r>
            <a:r>
              <a:rPr lang="tr-TR" sz="2000" b="1" dirty="0">
                <a:latin typeface="+mn-lt"/>
              </a:rPr>
              <a:t/>
            </a:r>
            <a:br>
              <a:rPr lang="tr-TR" sz="2000" b="1" dirty="0">
                <a:latin typeface="+mn-lt"/>
              </a:rPr>
            </a:br>
            <a:r>
              <a:rPr lang="tr-TR" sz="2000" b="1" dirty="0">
                <a:latin typeface="+mn-lt"/>
              </a:rPr>
              <a:t/>
            </a:r>
            <a:br>
              <a:rPr lang="tr-TR" sz="2000" b="1" dirty="0">
                <a:latin typeface="+mn-lt"/>
              </a:rPr>
            </a:br>
            <a:r>
              <a:rPr lang="tr-TR" sz="2000" dirty="0"/>
              <a:t/>
            </a:r>
            <a:br>
              <a:rPr lang="tr-TR" sz="2000" dirty="0"/>
            </a:br>
            <a:endParaRPr lang="tr-TR" sz="2000" b="1" dirty="0">
              <a:latin typeface="+mn-lt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227" y="1991638"/>
            <a:ext cx="8445202" cy="2004592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6676" y="2968883"/>
            <a:ext cx="311460" cy="278160"/>
          </a:xfrm>
          <a:prstGeom prst="rect">
            <a:avLst/>
          </a:prstGeom>
        </p:spPr>
      </p:pic>
      <p:sp>
        <p:nvSpPr>
          <p:cNvPr id="9" name="Yuvarlatılmış Dikdörtgen 8"/>
          <p:cNvSpPr/>
          <p:nvPr/>
        </p:nvSpPr>
        <p:spPr>
          <a:xfrm>
            <a:off x="977314" y="4262079"/>
            <a:ext cx="6967028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Öncelikle Ana sekmede kullanıcı işlemleri altında tüzel paydaş işlemlerine tıklıyoruz.</a:t>
            </a:r>
          </a:p>
        </p:txBody>
      </p:sp>
    </p:spTree>
    <p:extLst>
      <p:ext uri="{BB962C8B-B14F-4D97-AF65-F5344CB8AC3E}">
        <p14:creationId xmlns:p14="http://schemas.microsoft.com/office/powerpoint/2010/main" val="35590450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60571" y="1778695"/>
            <a:ext cx="8222858" cy="425886"/>
          </a:xfrm>
        </p:spPr>
        <p:txBody>
          <a:bodyPr>
            <a:noAutofit/>
          </a:bodyPr>
          <a:lstStyle/>
          <a:p>
            <a:r>
              <a:rPr lang="tr-TR" sz="2000" b="1" dirty="0" smtClean="0">
                <a:latin typeface="+mn-lt"/>
              </a:rPr>
              <a:t/>
            </a:r>
            <a:br>
              <a:rPr lang="tr-TR" sz="2000" b="1" dirty="0" smtClean="0">
                <a:latin typeface="+mn-lt"/>
              </a:rPr>
            </a:br>
            <a:r>
              <a:rPr lang="tr-TR" sz="2000" b="1" dirty="0" smtClean="0">
                <a:latin typeface="+mn-lt"/>
              </a:rPr>
              <a:t>Tanımlı </a:t>
            </a:r>
            <a:r>
              <a:rPr lang="tr-TR" sz="2000" b="1" dirty="0">
                <a:latin typeface="+mn-lt"/>
              </a:rPr>
              <a:t>olmayan </a:t>
            </a:r>
            <a:r>
              <a:rPr lang="tr-TR" sz="2000" b="1" dirty="0" smtClean="0">
                <a:latin typeface="+mn-lt"/>
              </a:rPr>
              <a:t>kurumun/başvuru sahibinin </a:t>
            </a:r>
            <a:r>
              <a:rPr lang="tr-TR" sz="2000" b="1" dirty="0">
                <a:latin typeface="+mn-lt"/>
              </a:rPr>
              <a:t>eklenmesi</a:t>
            </a:r>
            <a:br>
              <a:rPr lang="tr-TR" sz="2000" b="1" dirty="0">
                <a:latin typeface="+mn-lt"/>
              </a:rPr>
            </a:br>
            <a:r>
              <a:rPr lang="tr-TR" sz="2000" dirty="0" smtClean="0">
                <a:solidFill>
                  <a:schemeClr val="bg1"/>
                </a:solidFill>
              </a:rPr>
              <a:t/>
            </a:r>
            <a:br>
              <a:rPr lang="tr-TR" sz="2000" dirty="0" smtClean="0">
                <a:solidFill>
                  <a:schemeClr val="bg1"/>
                </a:solidFill>
              </a:rPr>
            </a:br>
            <a:r>
              <a:rPr lang="tr-TR" sz="2000" b="1" dirty="0" smtClean="0">
                <a:latin typeface="+mn-lt"/>
              </a:rPr>
              <a:t> </a:t>
            </a:r>
            <a:r>
              <a:rPr lang="tr-TR" sz="2000" b="1" dirty="0">
                <a:latin typeface="+mn-lt"/>
              </a:rPr>
              <a:t/>
            </a:r>
            <a:br>
              <a:rPr lang="tr-TR" sz="2000" b="1" dirty="0">
                <a:latin typeface="+mn-lt"/>
              </a:rPr>
            </a:br>
            <a:r>
              <a:rPr lang="tr-TR" sz="2000" b="1" dirty="0">
                <a:latin typeface="+mn-lt"/>
              </a:rPr>
              <a:t/>
            </a:r>
            <a:br>
              <a:rPr lang="tr-TR" sz="2000" b="1" dirty="0">
                <a:latin typeface="+mn-lt"/>
              </a:rPr>
            </a:br>
            <a:r>
              <a:rPr lang="tr-TR" sz="2000" dirty="0"/>
              <a:t/>
            </a:r>
            <a:br>
              <a:rPr lang="tr-TR" sz="2000" dirty="0"/>
            </a:br>
            <a:endParaRPr lang="tr-TR" sz="2000" b="1" dirty="0">
              <a:latin typeface="+mn-lt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6676" y="2968883"/>
            <a:ext cx="311460" cy="27816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571" y="1778695"/>
            <a:ext cx="8124825" cy="3286125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0466" y="4786660"/>
            <a:ext cx="311460" cy="278160"/>
          </a:xfrm>
          <a:prstGeom prst="rect">
            <a:avLst/>
          </a:prstGeom>
        </p:spPr>
      </p:pic>
      <p:sp>
        <p:nvSpPr>
          <p:cNvPr id="11" name="Yuvarlatılmış Dikdörtgen 10"/>
          <p:cNvSpPr/>
          <p:nvPr/>
        </p:nvSpPr>
        <p:spPr>
          <a:xfrm>
            <a:off x="1451366" y="5064820"/>
            <a:ext cx="6241268" cy="16333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Emin olmak için buradan da sorgulayabilirsiniz ancak olmadığından eminseniz; «ekle» seçeneğine tıklayarak açılan ekranda kurumu tanımlamanız gerekecektir.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001514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60571" y="1778695"/>
            <a:ext cx="8222858" cy="425886"/>
          </a:xfrm>
        </p:spPr>
        <p:txBody>
          <a:bodyPr>
            <a:noAutofit/>
          </a:bodyPr>
          <a:lstStyle/>
          <a:p>
            <a:r>
              <a:rPr lang="tr-TR" sz="2000" b="1" dirty="0" smtClean="0">
                <a:latin typeface="+mn-lt"/>
              </a:rPr>
              <a:t/>
            </a:r>
            <a:br>
              <a:rPr lang="tr-TR" sz="2000" b="1" dirty="0" smtClean="0">
                <a:latin typeface="+mn-lt"/>
              </a:rPr>
            </a:br>
            <a:r>
              <a:rPr lang="tr-TR" sz="2000" b="1" dirty="0" smtClean="0">
                <a:latin typeface="+mn-lt"/>
              </a:rPr>
              <a:t>Tanımlı </a:t>
            </a:r>
            <a:r>
              <a:rPr lang="tr-TR" sz="2000" b="1" dirty="0">
                <a:latin typeface="+mn-lt"/>
              </a:rPr>
              <a:t>olmayan </a:t>
            </a:r>
            <a:r>
              <a:rPr lang="tr-TR" sz="2000" b="1" dirty="0" smtClean="0">
                <a:latin typeface="+mn-lt"/>
              </a:rPr>
              <a:t>kurumun eklenmesi</a:t>
            </a:r>
            <a:r>
              <a:rPr lang="tr-TR" sz="2000" b="1" dirty="0">
                <a:latin typeface="+mn-lt"/>
              </a:rPr>
              <a:t/>
            </a:r>
            <a:br>
              <a:rPr lang="tr-TR" sz="2000" b="1" dirty="0">
                <a:latin typeface="+mn-lt"/>
              </a:rPr>
            </a:br>
            <a:r>
              <a:rPr lang="tr-TR" sz="2000" dirty="0" smtClean="0">
                <a:solidFill>
                  <a:schemeClr val="bg1"/>
                </a:solidFill>
              </a:rPr>
              <a:t/>
            </a:r>
            <a:br>
              <a:rPr lang="tr-TR" sz="2000" dirty="0" smtClean="0">
                <a:solidFill>
                  <a:schemeClr val="bg1"/>
                </a:solidFill>
              </a:rPr>
            </a:br>
            <a:r>
              <a:rPr lang="tr-TR" sz="2000" b="1" dirty="0" smtClean="0">
                <a:latin typeface="+mn-lt"/>
              </a:rPr>
              <a:t> </a:t>
            </a:r>
            <a:r>
              <a:rPr lang="tr-TR" sz="2000" b="1" dirty="0">
                <a:latin typeface="+mn-lt"/>
              </a:rPr>
              <a:t/>
            </a:r>
            <a:br>
              <a:rPr lang="tr-TR" sz="2000" b="1" dirty="0">
                <a:latin typeface="+mn-lt"/>
              </a:rPr>
            </a:br>
            <a:r>
              <a:rPr lang="tr-TR" sz="2000" b="1" dirty="0">
                <a:latin typeface="+mn-lt"/>
              </a:rPr>
              <a:t/>
            </a:r>
            <a:br>
              <a:rPr lang="tr-TR" sz="2000" b="1" dirty="0">
                <a:latin typeface="+mn-lt"/>
              </a:rPr>
            </a:br>
            <a:r>
              <a:rPr lang="tr-TR" sz="2000" dirty="0"/>
              <a:t/>
            </a:r>
            <a:br>
              <a:rPr lang="tr-TR" sz="2000" dirty="0"/>
            </a:br>
            <a:endParaRPr lang="tr-TR" sz="2000" b="1" dirty="0">
              <a:latin typeface="+mn-lt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6676" y="2968883"/>
            <a:ext cx="311460" cy="27816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1123" y="1581939"/>
            <a:ext cx="6381753" cy="4071966"/>
          </a:xfrm>
          <a:prstGeom prst="rect">
            <a:avLst/>
          </a:prstGeom>
        </p:spPr>
      </p:pic>
      <p:sp>
        <p:nvSpPr>
          <p:cNvPr id="12" name="Yuvarlatılmış Dikdörtgen 11"/>
          <p:cNvSpPr/>
          <p:nvPr/>
        </p:nvSpPr>
        <p:spPr>
          <a:xfrm>
            <a:off x="688790" y="5840964"/>
            <a:ext cx="7543092" cy="6775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Bu bilgileri tek seferde bulamayabilirsiniz. İlgili diğer çalışanlar ile görüşüp bilgileri temin edip doldurduktan sonra ekle seçeneğine tıklamanız gerekiyor.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52958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60571" y="1778695"/>
            <a:ext cx="8222858" cy="425886"/>
          </a:xfrm>
        </p:spPr>
        <p:txBody>
          <a:bodyPr>
            <a:noAutofit/>
          </a:bodyPr>
          <a:lstStyle/>
          <a:p>
            <a:r>
              <a:rPr lang="tr-TR" sz="2000" b="1" dirty="0" smtClean="0">
                <a:latin typeface="+mn-lt"/>
              </a:rPr>
              <a:t/>
            </a:r>
            <a:br>
              <a:rPr lang="tr-TR" sz="2000" b="1" dirty="0" smtClean="0">
                <a:latin typeface="+mn-lt"/>
              </a:rPr>
            </a:br>
            <a:r>
              <a:rPr lang="tr-TR" sz="2000" b="1" dirty="0" smtClean="0">
                <a:latin typeface="+mn-lt"/>
              </a:rPr>
              <a:t>Başvuru sahibinin belirlenmesi </a:t>
            </a:r>
            <a:r>
              <a:rPr lang="tr-TR" sz="2000" b="1" dirty="0">
                <a:latin typeface="+mn-lt"/>
              </a:rPr>
              <a:t/>
            </a:r>
            <a:br>
              <a:rPr lang="tr-TR" sz="2000" b="1" dirty="0">
                <a:latin typeface="+mn-lt"/>
              </a:rPr>
            </a:br>
            <a:r>
              <a:rPr lang="tr-TR" sz="2000" dirty="0" smtClean="0">
                <a:solidFill>
                  <a:schemeClr val="bg1"/>
                </a:solidFill>
              </a:rPr>
              <a:t/>
            </a:r>
            <a:br>
              <a:rPr lang="tr-TR" sz="2000" dirty="0" smtClean="0">
                <a:solidFill>
                  <a:schemeClr val="bg1"/>
                </a:solidFill>
              </a:rPr>
            </a:br>
            <a:r>
              <a:rPr lang="tr-TR" sz="2000" b="1" dirty="0" smtClean="0">
                <a:latin typeface="+mn-lt"/>
              </a:rPr>
              <a:t> </a:t>
            </a:r>
            <a:r>
              <a:rPr lang="tr-TR" sz="2000" b="1" dirty="0">
                <a:latin typeface="+mn-lt"/>
              </a:rPr>
              <a:t/>
            </a:r>
            <a:br>
              <a:rPr lang="tr-TR" sz="2000" b="1" dirty="0">
                <a:latin typeface="+mn-lt"/>
              </a:rPr>
            </a:br>
            <a:r>
              <a:rPr lang="tr-TR" sz="2000" b="1" dirty="0">
                <a:latin typeface="+mn-lt"/>
              </a:rPr>
              <a:t/>
            </a:r>
            <a:br>
              <a:rPr lang="tr-TR" sz="2000" b="1" dirty="0">
                <a:latin typeface="+mn-lt"/>
              </a:rPr>
            </a:br>
            <a:r>
              <a:rPr lang="tr-TR" sz="2000" dirty="0"/>
              <a:t/>
            </a:r>
            <a:br>
              <a:rPr lang="tr-TR" sz="2000" dirty="0"/>
            </a:br>
            <a:endParaRPr lang="tr-TR" sz="2000" b="1" dirty="0">
              <a:latin typeface="+mn-lt"/>
            </a:endParaRPr>
          </a:p>
        </p:txBody>
      </p:sp>
      <p:sp>
        <p:nvSpPr>
          <p:cNvPr id="6" name="Yuvarlatılmış Dikdörtgen 5"/>
          <p:cNvSpPr/>
          <p:nvPr/>
        </p:nvSpPr>
        <p:spPr>
          <a:xfrm>
            <a:off x="624153" y="1683943"/>
            <a:ext cx="7543092" cy="8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Ekleme işleminden sonra tekrar ana menü üzerinden başvuru işlemleri--- başvuru listesi---güncelle süreçlerini takip ederek kaldığınız yerden devam edebilirsiniz.</a:t>
            </a:r>
            <a:endParaRPr lang="tr-TR" dirty="0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441" y="2689441"/>
            <a:ext cx="5266761" cy="3099270"/>
          </a:xfrm>
          <a:prstGeom prst="rect">
            <a:avLst/>
          </a:prstGeom>
        </p:spPr>
      </p:pic>
      <p:sp>
        <p:nvSpPr>
          <p:cNvPr id="10" name="Yuvarlatılmış Dikdörtgen 9"/>
          <p:cNvSpPr/>
          <p:nvPr/>
        </p:nvSpPr>
        <p:spPr>
          <a:xfrm>
            <a:off x="7099253" y="2689441"/>
            <a:ext cx="1584176" cy="33123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i="1" dirty="0" smtClean="0"/>
              <a:t>Not: Örnek amaçlıdır. Proje başlangıcında Salıpazarı ilçesini hedeflediğimiz için uygulamada kurumun Salıpazarı ile ilgili olması beklenir. Kaydı bulunduğu için Kavak Kaymakamlığı seçilmiştir.</a:t>
            </a:r>
            <a:endParaRPr lang="tr-TR" sz="1200" i="1" dirty="0"/>
          </a:p>
        </p:txBody>
      </p:sp>
      <p:sp>
        <p:nvSpPr>
          <p:cNvPr id="11" name="Yuvarlatılmış Dikdörtgen 10"/>
          <p:cNvSpPr/>
          <p:nvPr/>
        </p:nvSpPr>
        <p:spPr>
          <a:xfrm>
            <a:off x="2073690" y="5982041"/>
            <a:ext cx="460851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Başvuru sahibimizin kaymakamlık olduğunu varsayalım. KAYSİS üzerinden kodunu bulduk.</a:t>
            </a:r>
            <a:endParaRPr lang="tr-TR" dirty="0"/>
          </a:p>
        </p:txBody>
      </p:sp>
      <p:sp>
        <p:nvSpPr>
          <p:cNvPr id="13" name="Oval 12"/>
          <p:cNvSpPr/>
          <p:nvPr/>
        </p:nvSpPr>
        <p:spPr>
          <a:xfrm>
            <a:off x="2868460" y="4434030"/>
            <a:ext cx="1180361" cy="3383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37556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60571" y="1778695"/>
            <a:ext cx="8222858" cy="425886"/>
          </a:xfrm>
        </p:spPr>
        <p:txBody>
          <a:bodyPr>
            <a:noAutofit/>
          </a:bodyPr>
          <a:lstStyle/>
          <a:p>
            <a:r>
              <a:rPr lang="tr-TR" sz="2000" b="1" dirty="0" smtClean="0">
                <a:latin typeface="+mn-lt"/>
              </a:rPr>
              <a:t/>
            </a:r>
            <a:br>
              <a:rPr lang="tr-TR" sz="2000" b="1" dirty="0" smtClean="0">
                <a:latin typeface="+mn-lt"/>
              </a:rPr>
            </a:br>
            <a:r>
              <a:rPr lang="tr-TR" sz="2000" b="1" dirty="0" smtClean="0">
                <a:latin typeface="+mn-lt"/>
              </a:rPr>
              <a:t>Başvuru sahibinin belirlenmesi </a:t>
            </a:r>
            <a:r>
              <a:rPr lang="tr-TR" sz="2000" b="1" dirty="0">
                <a:latin typeface="+mn-lt"/>
              </a:rPr>
              <a:t/>
            </a:r>
            <a:br>
              <a:rPr lang="tr-TR" sz="2000" b="1" dirty="0">
                <a:latin typeface="+mn-lt"/>
              </a:rPr>
            </a:br>
            <a:r>
              <a:rPr lang="tr-TR" sz="2000" dirty="0" smtClean="0">
                <a:solidFill>
                  <a:schemeClr val="bg1"/>
                </a:solidFill>
              </a:rPr>
              <a:t/>
            </a:r>
            <a:br>
              <a:rPr lang="tr-TR" sz="2000" dirty="0" smtClean="0">
                <a:solidFill>
                  <a:schemeClr val="bg1"/>
                </a:solidFill>
              </a:rPr>
            </a:br>
            <a:r>
              <a:rPr lang="tr-TR" sz="2000" b="1" dirty="0" smtClean="0">
                <a:latin typeface="+mn-lt"/>
              </a:rPr>
              <a:t> </a:t>
            </a:r>
            <a:r>
              <a:rPr lang="tr-TR" sz="2000" b="1" dirty="0">
                <a:latin typeface="+mn-lt"/>
              </a:rPr>
              <a:t/>
            </a:r>
            <a:br>
              <a:rPr lang="tr-TR" sz="2000" b="1" dirty="0">
                <a:latin typeface="+mn-lt"/>
              </a:rPr>
            </a:br>
            <a:r>
              <a:rPr lang="tr-TR" sz="2000" b="1" dirty="0">
                <a:latin typeface="+mn-lt"/>
              </a:rPr>
              <a:t/>
            </a:r>
            <a:br>
              <a:rPr lang="tr-TR" sz="2000" b="1" dirty="0">
                <a:latin typeface="+mn-lt"/>
              </a:rPr>
            </a:br>
            <a:r>
              <a:rPr lang="tr-TR" sz="2000" dirty="0"/>
              <a:t/>
            </a:r>
            <a:br>
              <a:rPr lang="tr-TR" sz="2000" dirty="0"/>
            </a:br>
            <a:endParaRPr lang="tr-TR" sz="2000" b="1" dirty="0">
              <a:latin typeface="+mn-lt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302" y="1659217"/>
            <a:ext cx="5019675" cy="401955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6175064" y="3507323"/>
            <a:ext cx="343183" cy="2903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</a:t>
            </a:r>
            <a:endParaRPr lang="tr-TR" dirty="0"/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8247" y="3797658"/>
            <a:ext cx="311460" cy="27816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1498572" y="435277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</a:t>
            </a:r>
            <a:endParaRPr lang="tr-TR" dirty="0"/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4977" y="4640810"/>
            <a:ext cx="311460" cy="278160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3798242" y="464081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3</a:t>
            </a:r>
            <a:endParaRPr lang="tr-TR" dirty="0"/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4298" y="4789762"/>
            <a:ext cx="311460" cy="278160"/>
          </a:xfrm>
          <a:prstGeom prst="rect">
            <a:avLst/>
          </a:prstGeom>
        </p:spPr>
      </p:pic>
      <p:sp>
        <p:nvSpPr>
          <p:cNvPr id="19" name="Yuvarlatılmış Dikdörtgen 18"/>
          <p:cNvSpPr/>
          <p:nvPr/>
        </p:nvSpPr>
        <p:spPr>
          <a:xfrm>
            <a:off x="663879" y="5597328"/>
            <a:ext cx="7890398" cy="11916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tr-TR" dirty="0" smtClean="0"/>
              <a:t>Sorguluyoruz. </a:t>
            </a:r>
          </a:p>
          <a:p>
            <a:pPr marL="342900" indent="-342900">
              <a:buFontTx/>
              <a:buAutoNum type="arabicPeriod"/>
            </a:pPr>
            <a:r>
              <a:rPr lang="tr-TR" dirty="0" smtClean="0"/>
              <a:t>Çıkan seçeneğin üzerine tıklıyoruz. </a:t>
            </a:r>
            <a:r>
              <a:rPr lang="tr-TR" dirty="0"/>
              <a:t>Başvuru sahibi belirle aktif hale </a:t>
            </a:r>
            <a:r>
              <a:rPr lang="tr-TR" dirty="0" smtClean="0"/>
              <a:t>geliyor.</a:t>
            </a:r>
          </a:p>
          <a:p>
            <a:pPr marL="342900" indent="-342900">
              <a:buFontTx/>
              <a:buAutoNum type="arabicPeriod"/>
            </a:pPr>
            <a:r>
              <a:rPr lang="tr-TR" dirty="0" smtClean="0"/>
              <a:t>Başvuru sahibi belirleye tıklıyoruz.</a:t>
            </a:r>
            <a:endParaRPr lang="tr-TR" dirty="0"/>
          </a:p>
          <a:p>
            <a:pPr marL="342900" indent="-342900" algn="ctr">
              <a:buAutoNum type="arabicPeriod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822641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60571" y="1778695"/>
            <a:ext cx="8222858" cy="425886"/>
          </a:xfrm>
        </p:spPr>
        <p:txBody>
          <a:bodyPr>
            <a:noAutofit/>
          </a:bodyPr>
          <a:lstStyle/>
          <a:p>
            <a:r>
              <a:rPr lang="tr-TR" sz="2000" b="1" dirty="0" smtClean="0">
                <a:latin typeface="+mn-lt"/>
              </a:rPr>
              <a:t/>
            </a:r>
            <a:br>
              <a:rPr lang="tr-TR" sz="2000" b="1" dirty="0" smtClean="0">
                <a:latin typeface="+mn-lt"/>
              </a:rPr>
            </a:br>
            <a:r>
              <a:rPr lang="tr-TR" sz="2000" b="1" dirty="0" smtClean="0">
                <a:latin typeface="+mn-lt"/>
              </a:rPr>
              <a:t>Başvuru sahibinin belirlenmesi </a:t>
            </a:r>
            <a:r>
              <a:rPr lang="tr-TR" sz="2000" b="1" dirty="0">
                <a:latin typeface="+mn-lt"/>
              </a:rPr>
              <a:t/>
            </a:r>
            <a:br>
              <a:rPr lang="tr-TR" sz="2000" b="1" dirty="0">
                <a:latin typeface="+mn-lt"/>
              </a:rPr>
            </a:br>
            <a:r>
              <a:rPr lang="tr-TR" sz="2000" dirty="0" smtClean="0">
                <a:solidFill>
                  <a:schemeClr val="bg1"/>
                </a:solidFill>
              </a:rPr>
              <a:t/>
            </a:r>
            <a:br>
              <a:rPr lang="tr-TR" sz="2000" dirty="0" smtClean="0">
                <a:solidFill>
                  <a:schemeClr val="bg1"/>
                </a:solidFill>
              </a:rPr>
            </a:br>
            <a:r>
              <a:rPr lang="tr-TR" sz="2000" b="1" dirty="0" smtClean="0">
                <a:latin typeface="+mn-lt"/>
              </a:rPr>
              <a:t> </a:t>
            </a:r>
            <a:r>
              <a:rPr lang="tr-TR" sz="2000" b="1" dirty="0">
                <a:latin typeface="+mn-lt"/>
              </a:rPr>
              <a:t/>
            </a:r>
            <a:br>
              <a:rPr lang="tr-TR" sz="2000" b="1" dirty="0">
                <a:latin typeface="+mn-lt"/>
              </a:rPr>
            </a:br>
            <a:r>
              <a:rPr lang="tr-TR" sz="2000" b="1" dirty="0">
                <a:latin typeface="+mn-lt"/>
              </a:rPr>
              <a:t/>
            </a:r>
            <a:br>
              <a:rPr lang="tr-TR" sz="2000" b="1" dirty="0">
                <a:latin typeface="+mn-lt"/>
              </a:rPr>
            </a:br>
            <a:r>
              <a:rPr lang="tr-TR" sz="2000" dirty="0"/>
              <a:t/>
            </a:r>
            <a:br>
              <a:rPr lang="tr-TR" sz="2000" dirty="0"/>
            </a:br>
            <a:endParaRPr lang="tr-TR" sz="2000" b="1" dirty="0">
              <a:latin typeface="+mn-lt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578642"/>
            <a:ext cx="5926960" cy="4897362"/>
          </a:xfrm>
          <a:prstGeom prst="rect">
            <a:avLst/>
          </a:prstGeom>
        </p:spPr>
      </p:pic>
      <p:sp>
        <p:nvSpPr>
          <p:cNvPr id="13" name="Yuvarlatılmış Dikdörtgen 12"/>
          <p:cNvSpPr/>
          <p:nvPr/>
        </p:nvSpPr>
        <p:spPr>
          <a:xfrm>
            <a:off x="6667205" y="2404634"/>
            <a:ext cx="2016224" cy="2232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Ekle seçeneği ile yetkili kişiyi ve irtibat kişilerini (2 kişi) ekliyoruz.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945669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60571" y="1778695"/>
            <a:ext cx="8222858" cy="425886"/>
          </a:xfrm>
        </p:spPr>
        <p:txBody>
          <a:bodyPr>
            <a:noAutofit/>
          </a:bodyPr>
          <a:lstStyle/>
          <a:p>
            <a:r>
              <a:rPr lang="tr-TR" sz="2000" b="1" dirty="0" smtClean="0">
                <a:latin typeface="+mn-lt"/>
              </a:rPr>
              <a:t/>
            </a:r>
            <a:br>
              <a:rPr lang="tr-TR" sz="2000" b="1" dirty="0" smtClean="0">
                <a:latin typeface="+mn-lt"/>
              </a:rPr>
            </a:br>
            <a:r>
              <a:rPr lang="tr-TR" sz="2000" b="1" dirty="0" smtClean="0">
                <a:latin typeface="+mn-lt"/>
              </a:rPr>
              <a:t>Başvuru sahibinin belirlenmesi </a:t>
            </a:r>
            <a:r>
              <a:rPr lang="tr-TR" sz="2000" b="1" dirty="0">
                <a:latin typeface="+mn-lt"/>
              </a:rPr>
              <a:t/>
            </a:r>
            <a:br>
              <a:rPr lang="tr-TR" sz="2000" b="1" dirty="0">
                <a:latin typeface="+mn-lt"/>
              </a:rPr>
            </a:br>
            <a:r>
              <a:rPr lang="tr-TR" sz="2000" dirty="0" smtClean="0">
                <a:solidFill>
                  <a:schemeClr val="bg1"/>
                </a:solidFill>
              </a:rPr>
              <a:t/>
            </a:r>
            <a:br>
              <a:rPr lang="tr-TR" sz="2000" dirty="0" smtClean="0">
                <a:solidFill>
                  <a:schemeClr val="bg1"/>
                </a:solidFill>
              </a:rPr>
            </a:br>
            <a:r>
              <a:rPr lang="tr-TR" sz="2000" b="1" dirty="0" smtClean="0">
                <a:latin typeface="+mn-lt"/>
              </a:rPr>
              <a:t> </a:t>
            </a:r>
            <a:r>
              <a:rPr lang="tr-TR" sz="2000" b="1" dirty="0">
                <a:latin typeface="+mn-lt"/>
              </a:rPr>
              <a:t/>
            </a:r>
            <a:br>
              <a:rPr lang="tr-TR" sz="2000" b="1" dirty="0">
                <a:latin typeface="+mn-lt"/>
              </a:rPr>
            </a:br>
            <a:r>
              <a:rPr lang="tr-TR" sz="2000" b="1" dirty="0">
                <a:latin typeface="+mn-lt"/>
              </a:rPr>
              <a:t/>
            </a:r>
            <a:br>
              <a:rPr lang="tr-TR" sz="2000" b="1" dirty="0">
                <a:latin typeface="+mn-lt"/>
              </a:rPr>
            </a:br>
            <a:r>
              <a:rPr lang="tr-TR" sz="2000" dirty="0"/>
              <a:t/>
            </a:r>
            <a:br>
              <a:rPr lang="tr-TR" sz="2000" dirty="0"/>
            </a:br>
            <a:endParaRPr lang="tr-TR" sz="2000" b="1" dirty="0">
              <a:latin typeface="+mn-lt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540318"/>
            <a:ext cx="4987508" cy="4916663"/>
          </a:xfrm>
          <a:prstGeom prst="rect">
            <a:avLst/>
          </a:prstGeom>
        </p:spPr>
      </p:pic>
      <p:sp>
        <p:nvSpPr>
          <p:cNvPr id="6" name="Yuvarlatılmış Dikdörtgen 5"/>
          <p:cNvSpPr/>
          <p:nvPr/>
        </p:nvSpPr>
        <p:spPr>
          <a:xfrm>
            <a:off x="6091141" y="1540318"/>
            <a:ext cx="2592288" cy="2232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Başvuru sahibi karar organının veya en üst amirinin yetkilendirmesi gerekiyor. Başvuru rehberi ekinde yetki belgesi örneği bulunuyor.</a:t>
            </a:r>
            <a:endParaRPr lang="tr-TR" dirty="0"/>
          </a:p>
        </p:txBody>
      </p:sp>
      <p:sp>
        <p:nvSpPr>
          <p:cNvPr id="7" name="Yuvarlatılmış Dikdörtgen 6"/>
          <p:cNvSpPr/>
          <p:nvPr/>
        </p:nvSpPr>
        <p:spPr>
          <a:xfrm>
            <a:off x="6091141" y="3952059"/>
            <a:ext cx="2664296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tr-TR" dirty="0" smtClean="0"/>
              <a:t>Kimlik bilgilerini giriyoruz.</a:t>
            </a:r>
          </a:p>
          <a:p>
            <a:pPr marL="342900" indent="-342900" algn="ctr">
              <a:buAutoNum type="arabicPeriod"/>
            </a:pPr>
            <a:r>
              <a:rPr lang="tr-TR" dirty="0" smtClean="0"/>
              <a:t>Yetki belgesini taratıp yüklüyoruz. </a:t>
            </a:r>
          </a:p>
          <a:p>
            <a:pPr marL="342900" indent="-342900" algn="ctr">
              <a:buAutoNum type="arabicPeriod"/>
            </a:pPr>
            <a:r>
              <a:rPr lang="tr-TR" dirty="0" smtClean="0"/>
              <a:t>«Ekle» ye tıklıyoruz.</a:t>
            </a:r>
            <a:endParaRPr lang="tr-TR" dirty="0"/>
          </a:p>
        </p:txBody>
      </p:sp>
      <p:sp>
        <p:nvSpPr>
          <p:cNvPr id="8" name="Yuvarlatılmış Dikdörtgen 7"/>
          <p:cNvSpPr/>
          <p:nvPr/>
        </p:nvSpPr>
        <p:spPr>
          <a:xfrm>
            <a:off x="6091141" y="5571712"/>
            <a:ext cx="2664296" cy="9697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İrtibat kişileri de benzer şekilde eklenmektedir.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809550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60571" y="1778695"/>
            <a:ext cx="8222858" cy="288100"/>
          </a:xfrm>
        </p:spPr>
        <p:txBody>
          <a:bodyPr>
            <a:noAutofit/>
          </a:bodyPr>
          <a:lstStyle/>
          <a:p>
            <a:r>
              <a:rPr lang="tr-TR" sz="2000" b="1" dirty="0" smtClean="0">
                <a:latin typeface="+mn-lt"/>
              </a:rPr>
              <a:t/>
            </a:r>
            <a:br>
              <a:rPr lang="tr-TR" sz="2000" b="1" dirty="0" smtClean="0">
                <a:latin typeface="+mn-lt"/>
              </a:rPr>
            </a:br>
            <a:r>
              <a:rPr lang="tr-TR" sz="2000" b="1" dirty="0" smtClean="0">
                <a:latin typeface="+mn-lt"/>
              </a:rPr>
              <a:t/>
            </a:r>
            <a:br>
              <a:rPr lang="tr-TR" sz="2000" b="1" dirty="0" smtClean="0">
                <a:latin typeface="+mn-lt"/>
              </a:rPr>
            </a:br>
            <a:r>
              <a:rPr lang="tr-TR" sz="2000" b="1" dirty="0">
                <a:latin typeface="+mn-lt"/>
              </a:rPr>
              <a:t/>
            </a:r>
            <a:br>
              <a:rPr lang="tr-TR" sz="2000" b="1" dirty="0">
                <a:latin typeface="+mn-lt"/>
              </a:rPr>
            </a:br>
            <a:r>
              <a:rPr lang="tr-TR" sz="2000" b="1" dirty="0" smtClean="0">
                <a:latin typeface="+mn-lt"/>
              </a:rPr>
              <a:t/>
            </a:r>
            <a:br>
              <a:rPr lang="tr-TR" sz="2000" b="1" dirty="0" smtClean="0">
                <a:latin typeface="+mn-lt"/>
              </a:rPr>
            </a:br>
            <a:r>
              <a:rPr lang="tr-TR" sz="2000" b="1" dirty="0" smtClean="0">
                <a:latin typeface="+mn-lt"/>
              </a:rPr>
              <a:t>Başvuru sahibinin belirlenmesi; ilgili faaliyet alanları </a:t>
            </a:r>
            <a:br>
              <a:rPr lang="tr-TR" sz="2000" b="1" dirty="0" smtClean="0">
                <a:latin typeface="+mn-lt"/>
              </a:rPr>
            </a:br>
            <a:r>
              <a:rPr lang="tr-TR" sz="2000" b="1" dirty="0" smtClean="0">
                <a:latin typeface="+mn-lt"/>
              </a:rPr>
              <a:t>Bu konuda proje ile ilgili olarak kurumunuzun faaliyetlerini açıklamanız bekleniyor.  </a:t>
            </a:r>
            <a:r>
              <a:rPr lang="tr-TR" sz="2000" b="1" dirty="0">
                <a:latin typeface="+mn-lt"/>
              </a:rPr>
              <a:t/>
            </a:r>
            <a:br>
              <a:rPr lang="tr-TR" sz="2000" b="1" dirty="0">
                <a:latin typeface="+mn-lt"/>
              </a:rPr>
            </a:br>
            <a:r>
              <a:rPr lang="tr-TR" sz="2000" dirty="0" smtClean="0">
                <a:solidFill>
                  <a:schemeClr val="bg1"/>
                </a:solidFill>
              </a:rPr>
              <a:t/>
            </a:r>
            <a:br>
              <a:rPr lang="tr-TR" sz="2000" dirty="0" smtClean="0">
                <a:solidFill>
                  <a:schemeClr val="bg1"/>
                </a:solidFill>
              </a:rPr>
            </a:br>
            <a:r>
              <a:rPr lang="tr-TR" sz="2000" b="1" dirty="0" smtClean="0">
                <a:latin typeface="+mn-lt"/>
              </a:rPr>
              <a:t> </a:t>
            </a:r>
            <a:r>
              <a:rPr lang="tr-TR" sz="2000" b="1" dirty="0">
                <a:latin typeface="+mn-lt"/>
              </a:rPr>
              <a:t/>
            </a:r>
            <a:br>
              <a:rPr lang="tr-TR" sz="2000" b="1" dirty="0">
                <a:latin typeface="+mn-lt"/>
              </a:rPr>
            </a:br>
            <a:r>
              <a:rPr lang="tr-TR" sz="2000" b="1" dirty="0">
                <a:latin typeface="+mn-lt"/>
              </a:rPr>
              <a:t/>
            </a:r>
            <a:br>
              <a:rPr lang="tr-TR" sz="2000" b="1" dirty="0">
                <a:latin typeface="+mn-lt"/>
              </a:rPr>
            </a:br>
            <a:r>
              <a:rPr lang="tr-TR" sz="2000" dirty="0"/>
              <a:t/>
            </a:r>
            <a:br>
              <a:rPr lang="tr-TR" sz="2000" dirty="0"/>
            </a:br>
            <a:endParaRPr lang="tr-TR" sz="2000" b="1" dirty="0">
              <a:latin typeface="+mn-lt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972" y="2163602"/>
            <a:ext cx="7089732" cy="2957214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450342" y="3212475"/>
            <a:ext cx="504056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</a:t>
            </a:r>
            <a:endParaRPr lang="tr-TR" dirty="0"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4398" y="3387438"/>
            <a:ext cx="311460" cy="278160"/>
          </a:xfrm>
          <a:prstGeom prst="rect">
            <a:avLst/>
          </a:prstGeom>
        </p:spPr>
      </p:pic>
      <p:sp>
        <p:nvSpPr>
          <p:cNvPr id="12" name="Yuvarlatılmış Dikdörtgen 11"/>
          <p:cNvSpPr/>
          <p:nvPr/>
        </p:nvSpPr>
        <p:spPr>
          <a:xfrm>
            <a:off x="273424" y="5017227"/>
            <a:ext cx="4680520" cy="16338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Bu kısım zorunlu değil ancak proje deneyiminiz olması olumlu değerlendirilmektedir. Diğer yandan aynı konu için 2 ayrı yerden destek alınması uygun değildir. </a:t>
            </a:r>
            <a:endParaRPr lang="tr-TR" dirty="0"/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1821" y="4886773"/>
            <a:ext cx="3063456" cy="189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604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8650" y="1340285"/>
            <a:ext cx="7886700" cy="350404"/>
          </a:xfrm>
        </p:spPr>
        <p:txBody>
          <a:bodyPr>
            <a:noAutofit/>
          </a:bodyPr>
          <a:lstStyle/>
          <a:p>
            <a:r>
              <a:rPr lang="tr-TR" sz="2000" b="1" dirty="0" smtClean="0">
                <a:latin typeface="+mn-lt"/>
              </a:rPr>
              <a:t>KAYS’A GİRİŞ </a:t>
            </a:r>
            <a:endParaRPr lang="tr-TR" sz="2000" b="1" dirty="0">
              <a:latin typeface="+mn-lt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638" y="1825625"/>
            <a:ext cx="5291475" cy="4246409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2116899" y="6130573"/>
            <a:ext cx="56655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/>
              <a:t>https://kaysuygulama.sanayi.gov.tr web sitesine gidiniz.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58054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47837" y="1440491"/>
            <a:ext cx="8222858" cy="425887"/>
          </a:xfrm>
        </p:spPr>
        <p:txBody>
          <a:bodyPr>
            <a:noAutofit/>
          </a:bodyPr>
          <a:lstStyle/>
          <a:p>
            <a:r>
              <a:rPr lang="tr-TR" sz="2000" b="1" dirty="0" smtClean="0">
                <a:latin typeface="+mn-lt"/>
              </a:rPr>
              <a:t/>
            </a:r>
            <a:br>
              <a:rPr lang="tr-TR" sz="2000" b="1" dirty="0" smtClean="0">
                <a:latin typeface="+mn-lt"/>
              </a:rPr>
            </a:br>
            <a:r>
              <a:rPr lang="tr-TR" sz="2000" b="1" dirty="0" smtClean="0">
                <a:latin typeface="+mn-lt"/>
              </a:rPr>
              <a:t/>
            </a:r>
            <a:br>
              <a:rPr lang="tr-TR" sz="2000" b="1" dirty="0" smtClean="0">
                <a:latin typeface="+mn-lt"/>
              </a:rPr>
            </a:br>
            <a:r>
              <a:rPr lang="tr-TR" sz="2000" b="1" dirty="0">
                <a:latin typeface="+mn-lt"/>
              </a:rPr>
              <a:t/>
            </a:r>
            <a:br>
              <a:rPr lang="tr-TR" sz="2000" b="1" dirty="0">
                <a:latin typeface="+mn-lt"/>
              </a:rPr>
            </a:br>
            <a:r>
              <a:rPr lang="tr-TR" sz="2000" b="1" dirty="0" smtClean="0">
                <a:latin typeface="+mn-lt"/>
              </a:rPr>
              <a:t/>
            </a:r>
            <a:br>
              <a:rPr lang="tr-TR" sz="2000" b="1" dirty="0" smtClean="0">
                <a:latin typeface="+mn-lt"/>
              </a:rPr>
            </a:br>
            <a:r>
              <a:rPr lang="tr-TR" sz="2000" b="1" dirty="0" smtClean="0">
                <a:latin typeface="+mn-lt"/>
              </a:rPr>
              <a:t>Projeye Ortak Ekleme </a:t>
            </a:r>
            <a:br>
              <a:rPr lang="tr-TR" sz="2000" b="1" dirty="0" smtClean="0">
                <a:latin typeface="+mn-lt"/>
              </a:rPr>
            </a:br>
            <a:r>
              <a:rPr lang="tr-TR" sz="2000" dirty="0" smtClean="0">
                <a:solidFill>
                  <a:schemeClr val="bg1"/>
                </a:solidFill>
              </a:rPr>
              <a:t/>
            </a:r>
            <a:br>
              <a:rPr lang="tr-TR" sz="2000" dirty="0" smtClean="0">
                <a:solidFill>
                  <a:schemeClr val="bg1"/>
                </a:solidFill>
              </a:rPr>
            </a:br>
            <a:r>
              <a:rPr lang="tr-TR" sz="2000" b="1" dirty="0" smtClean="0">
                <a:latin typeface="+mn-lt"/>
              </a:rPr>
              <a:t> </a:t>
            </a:r>
            <a:r>
              <a:rPr lang="tr-TR" sz="2000" b="1" dirty="0">
                <a:latin typeface="+mn-lt"/>
              </a:rPr>
              <a:t/>
            </a:r>
            <a:br>
              <a:rPr lang="tr-TR" sz="2000" b="1" dirty="0">
                <a:latin typeface="+mn-lt"/>
              </a:rPr>
            </a:br>
            <a:r>
              <a:rPr lang="tr-TR" sz="2000" b="1" dirty="0">
                <a:latin typeface="+mn-lt"/>
              </a:rPr>
              <a:t/>
            </a:r>
            <a:br>
              <a:rPr lang="tr-TR" sz="2000" b="1" dirty="0">
                <a:latin typeface="+mn-lt"/>
              </a:rPr>
            </a:br>
            <a:r>
              <a:rPr lang="tr-TR" sz="2000" dirty="0"/>
              <a:t/>
            </a:r>
            <a:br>
              <a:rPr lang="tr-TR" sz="2000" dirty="0"/>
            </a:br>
            <a:endParaRPr lang="tr-TR" sz="2000" b="1" dirty="0">
              <a:latin typeface="+mn-lt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37" y="1866378"/>
            <a:ext cx="8070304" cy="4489107"/>
          </a:xfrm>
          <a:prstGeom prst="rect">
            <a:avLst/>
          </a:prstGeom>
        </p:spPr>
      </p:pic>
      <p:sp>
        <p:nvSpPr>
          <p:cNvPr id="14" name="Yuvarlatılmış Dikdörtgen 13"/>
          <p:cNvSpPr/>
          <p:nvPr/>
        </p:nvSpPr>
        <p:spPr>
          <a:xfrm>
            <a:off x="2630464" y="3178546"/>
            <a:ext cx="5673291" cy="27462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tr-TR" dirty="0" smtClean="0"/>
              <a:t>Ortak eklemek zorunlu değil ancak Ajansımız işbirliğini teşvik etmektedir. </a:t>
            </a:r>
          </a:p>
          <a:p>
            <a:pPr marL="342900" indent="-342900">
              <a:buAutoNum type="arabicPeriod"/>
            </a:pPr>
            <a:r>
              <a:rPr lang="tr-TR" dirty="0" smtClean="0"/>
              <a:t>Bazı projeler niteliği gereği işbirliği gerektirebilir veya bazı projelerde ortaklık kurmak katma değeri artıracağı için projenizin başarılı bulunma şansını artırabilir.</a:t>
            </a:r>
          </a:p>
          <a:p>
            <a:pPr marL="342900" indent="-342900">
              <a:buAutoNum type="arabicPeriod"/>
            </a:pPr>
            <a:r>
              <a:rPr lang="tr-TR" dirty="0" smtClean="0"/>
              <a:t>Özellikle katılımcı sayısının düşük olduğu durumlarda diğer kurumlarla veya farklı ilçelerdeki benzer nitelikteki kurumlarla ortaklık kurulabilir.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587083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47837" y="1440491"/>
            <a:ext cx="8222858" cy="425887"/>
          </a:xfrm>
        </p:spPr>
        <p:txBody>
          <a:bodyPr>
            <a:noAutofit/>
          </a:bodyPr>
          <a:lstStyle/>
          <a:p>
            <a:r>
              <a:rPr lang="tr-TR" sz="2000" b="1" dirty="0" smtClean="0">
                <a:latin typeface="+mn-lt"/>
              </a:rPr>
              <a:t/>
            </a:r>
            <a:br>
              <a:rPr lang="tr-TR" sz="2000" b="1" dirty="0" smtClean="0">
                <a:latin typeface="+mn-lt"/>
              </a:rPr>
            </a:br>
            <a:r>
              <a:rPr lang="tr-TR" sz="2000" b="1" dirty="0" smtClean="0">
                <a:latin typeface="+mn-lt"/>
              </a:rPr>
              <a:t/>
            </a:r>
            <a:br>
              <a:rPr lang="tr-TR" sz="2000" b="1" dirty="0" smtClean="0">
                <a:latin typeface="+mn-lt"/>
              </a:rPr>
            </a:br>
            <a:r>
              <a:rPr lang="tr-TR" sz="2000" b="1" dirty="0">
                <a:latin typeface="+mn-lt"/>
              </a:rPr>
              <a:t/>
            </a:r>
            <a:br>
              <a:rPr lang="tr-TR" sz="2000" b="1" dirty="0">
                <a:latin typeface="+mn-lt"/>
              </a:rPr>
            </a:br>
            <a:r>
              <a:rPr lang="tr-TR" sz="2000" b="1" dirty="0" smtClean="0">
                <a:latin typeface="+mn-lt"/>
              </a:rPr>
              <a:t/>
            </a:r>
            <a:br>
              <a:rPr lang="tr-TR" sz="2000" b="1" dirty="0" smtClean="0">
                <a:latin typeface="+mn-lt"/>
              </a:rPr>
            </a:br>
            <a:r>
              <a:rPr lang="tr-TR" sz="2000" b="1" dirty="0" smtClean="0">
                <a:latin typeface="+mn-lt"/>
              </a:rPr>
              <a:t>Projeye Ortak Ekleme </a:t>
            </a:r>
            <a:br>
              <a:rPr lang="tr-TR" sz="2000" b="1" dirty="0" smtClean="0">
                <a:latin typeface="+mn-lt"/>
              </a:rPr>
            </a:br>
            <a:r>
              <a:rPr lang="tr-TR" sz="2000" dirty="0" smtClean="0">
                <a:solidFill>
                  <a:schemeClr val="bg1"/>
                </a:solidFill>
              </a:rPr>
              <a:t/>
            </a:r>
            <a:br>
              <a:rPr lang="tr-TR" sz="2000" dirty="0" smtClean="0">
                <a:solidFill>
                  <a:schemeClr val="bg1"/>
                </a:solidFill>
              </a:rPr>
            </a:br>
            <a:r>
              <a:rPr lang="tr-TR" sz="2000" b="1" dirty="0" smtClean="0">
                <a:latin typeface="+mn-lt"/>
              </a:rPr>
              <a:t> </a:t>
            </a:r>
            <a:r>
              <a:rPr lang="tr-TR" sz="2000" b="1" dirty="0">
                <a:latin typeface="+mn-lt"/>
              </a:rPr>
              <a:t/>
            </a:r>
            <a:br>
              <a:rPr lang="tr-TR" sz="2000" b="1" dirty="0">
                <a:latin typeface="+mn-lt"/>
              </a:rPr>
            </a:br>
            <a:r>
              <a:rPr lang="tr-TR" sz="2000" b="1" dirty="0">
                <a:latin typeface="+mn-lt"/>
              </a:rPr>
              <a:t/>
            </a:r>
            <a:br>
              <a:rPr lang="tr-TR" sz="2000" b="1" dirty="0">
                <a:latin typeface="+mn-lt"/>
              </a:rPr>
            </a:br>
            <a:r>
              <a:rPr lang="tr-TR" sz="2000" dirty="0"/>
              <a:t/>
            </a:r>
            <a:br>
              <a:rPr lang="tr-TR" sz="2000" dirty="0"/>
            </a:br>
            <a:endParaRPr lang="tr-TR" sz="2000" b="1" dirty="0">
              <a:latin typeface="+mn-lt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210" y="1653434"/>
            <a:ext cx="5549666" cy="4115578"/>
          </a:xfrm>
          <a:prstGeom prst="rect">
            <a:avLst/>
          </a:prstGeom>
        </p:spPr>
      </p:pic>
      <p:sp>
        <p:nvSpPr>
          <p:cNvPr id="6" name="Yuvarlatılmış Dikdörtgen 5"/>
          <p:cNvSpPr/>
          <p:nvPr/>
        </p:nvSpPr>
        <p:spPr>
          <a:xfrm>
            <a:off x="6804248" y="1440490"/>
            <a:ext cx="2189440" cy="45087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tr-TR" dirty="0" smtClean="0"/>
              <a:t>Ortak eklemek kural olarak başvuru sahibi belirleme ile aynı şekildedir. Ortak tanımlı değilse tüzel paydaş olarak eklenmesi gerekir. </a:t>
            </a:r>
          </a:p>
          <a:p>
            <a:pPr marL="342900" indent="-342900" algn="ctr">
              <a:buAutoNum type="arabicPeriod"/>
            </a:pPr>
            <a:r>
              <a:rPr lang="tr-TR" dirty="0" smtClean="0"/>
              <a:t>Bu kısımda ayrıca ortaklık ile ilgili bilgiler talep edilmektedir.</a:t>
            </a:r>
            <a:endParaRPr lang="tr-TR" dirty="0"/>
          </a:p>
        </p:txBody>
      </p:sp>
      <p:sp>
        <p:nvSpPr>
          <p:cNvPr id="7" name="Yuvarlatılmış Dikdörtgen 6"/>
          <p:cNvSpPr/>
          <p:nvPr/>
        </p:nvSpPr>
        <p:spPr>
          <a:xfrm>
            <a:off x="512931" y="5949279"/>
            <a:ext cx="619268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Ortaklığın kağıt üstünde değil gerçek olması gerekmektedir. Gerçekçi ortaklıklar projenizin başarılı olma şansını artırmaktadır.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477707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47837" y="1440491"/>
            <a:ext cx="8222858" cy="425887"/>
          </a:xfrm>
        </p:spPr>
        <p:txBody>
          <a:bodyPr>
            <a:noAutofit/>
          </a:bodyPr>
          <a:lstStyle/>
          <a:p>
            <a:r>
              <a:rPr lang="tr-TR" sz="2000" b="1" dirty="0" smtClean="0">
                <a:latin typeface="+mn-lt"/>
              </a:rPr>
              <a:t/>
            </a:r>
            <a:br>
              <a:rPr lang="tr-TR" sz="2000" b="1" dirty="0" smtClean="0">
                <a:latin typeface="+mn-lt"/>
              </a:rPr>
            </a:br>
            <a:r>
              <a:rPr lang="tr-TR" sz="2000" b="1" dirty="0" smtClean="0">
                <a:latin typeface="+mn-lt"/>
              </a:rPr>
              <a:t/>
            </a:r>
            <a:br>
              <a:rPr lang="tr-TR" sz="2000" b="1" dirty="0" smtClean="0">
                <a:latin typeface="+mn-lt"/>
              </a:rPr>
            </a:br>
            <a:r>
              <a:rPr lang="tr-TR" sz="2000" b="1" dirty="0">
                <a:latin typeface="+mn-lt"/>
              </a:rPr>
              <a:t/>
            </a:r>
            <a:br>
              <a:rPr lang="tr-TR" sz="2000" b="1" dirty="0">
                <a:latin typeface="+mn-lt"/>
              </a:rPr>
            </a:br>
            <a:r>
              <a:rPr lang="tr-TR" sz="2000" b="1" dirty="0" smtClean="0">
                <a:latin typeface="+mn-lt"/>
              </a:rPr>
              <a:t/>
            </a:r>
            <a:br>
              <a:rPr lang="tr-TR" sz="2000" b="1" dirty="0" smtClean="0">
                <a:latin typeface="+mn-lt"/>
              </a:rPr>
            </a:br>
            <a:r>
              <a:rPr lang="tr-TR" sz="2000" b="1" dirty="0" smtClean="0">
                <a:latin typeface="+mn-lt"/>
              </a:rPr>
              <a:t>Teknik Destek Performans Göstergeleri  </a:t>
            </a:r>
            <a:br>
              <a:rPr lang="tr-TR" sz="2000" b="1" dirty="0" smtClean="0">
                <a:latin typeface="+mn-lt"/>
              </a:rPr>
            </a:br>
            <a:r>
              <a:rPr lang="tr-TR" sz="2000" dirty="0" smtClean="0">
                <a:solidFill>
                  <a:schemeClr val="bg1"/>
                </a:solidFill>
              </a:rPr>
              <a:t/>
            </a:r>
            <a:br>
              <a:rPr lang="tr-TR" sz="2000" dirty="0" smtClean="0">
                <a:solidFill>
                  <a:schemeClr val="bg1"/>
                </a:solidFill>
              </a:rPr>
            </a:br>
            <a:r>
              <a:rPr lang="tr-TR" sz="2000" b="1" dirty="0" smtClean="0">
                <a:latin typeface="+mn-lt"/>
              </a:rPr>
              <a:t> </a:t>
            </a:r>
            <a:r>
              <a:rPr lang="tr-TR" sz="2000" b="1" dirty="0">
                <a:latin typeface="+mn-lt"/>
              </a:rPr>
              <a:t/>
            </a:r>
            <a:br>
              <a:rPr lang="tr-TR" sz="2000" b="1" dirty="0">
                <a:latin typeface="+mn-lt"/>
              </a:rPr>
            </a:br>
            <a:r>
              <a:rPr lang="tr-TR" sz="2000" b="1" dirty="0">
                <a:latin typeface="+mn-lt"/>
              </a:rPr>
              <a:t/>
            </a:r>
            <a:br>
              <a:rPr lang="tr-TR" sz="2000" b="1" dirty="0">
                <a:latin typeface="+mn-lt"/>
              </a:rPr>
            </a:br>
            <a:r>
              <a:rPr lang="tr-TR" sz="2000" dirty="0"/>
              <a:t/>
            </a:r>
            <a:br>
              <a:rPr lang="tr-TR" sz="2000" dirty="0"/>
            </a:br>
            <a:endParaRPr lang="tr-TR" sz="2000" b="1" dirty="0">
              <a:latin typeface="+mn-lt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648" y="1653434"/>
            <a:ext cx="5707788" cy="3692151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2208329" y="2179637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Yuvarlatılmış Dikdörtgen 9"/>
          <p:cNvSpPr/>
          <p:nvPr/>
        </p:nvSpPr>
        <p:spPr>
          <a:xfrm>
            <a:off x="6712652" y="1346074"/>
            <a:ext cx="2034237" cy="19107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Bu kısımda projenizin ilgili olduğu göstergeler için veri girişi yapmanız beklenmektedir.</a:t>
            </a:r>
            <a:endParaRPr lang="tr-TR" dirty="0"/>
          </a:p>
        </p:txBody>
      </p:sp>
      <p:sp>
        <p:nvSpPr>
          <p:cNvPr id="11" name="Yuvarlatılmış Dikdörtgen 10"/>
          <p:cNvSpPr/>
          <p:nvPr/>
        </p:nvSpPr>
        <p:spPr>
          <a:xfrm>
            <a:off x="6588224" y="3356992"/>
            <a:ext cx="2232248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M</a:t>
            </a:r>
            <a:r>
              <a:rPr lang="tr-TR" sz="1600" dirty="0" smtClean="0"/>
              <a:t>evcut duruma 0 yazınız. (sadece aynı konuda benzer bir çalışma yapmış iseniz mevcut duruma pozitif bir değer yazmalısınız.</a:t>
            </a:r>
            <a:endParaRPr lang="tr-TR" sz="1600" dirty="0"/>
          </a:p>
        </p:txBody>
      </p:sp>
      <p:sp>
        <p:nvSpPr>
          <p:cNvPr id="12" name="Yuvarlatılmış Dikdörtgen 11"/>
          <p:cNvSpPr/>
          <p:nvPr/>
        </p:nvSpPr>
        <p:spPr>
          <a:xfrm>
            <a:off x="335311" y="5546017"/>
            <a:ext cx="8136904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Hedef kısmına projenizin sonunda ulaşmayı planladığınız değeri yazınız. Örneğin TD1 için proje kapsamında 5 gün eğitim alınacaksa hedef kısmına 5 yazmanız uygun olacaktır.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020746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47837" y="1440491"/>
            <a:ext cx="8222858" cy="425887"/>
          </a:xfrm>
        </p:spPr>
        <p:txBody>
          <a:bodyPr>
            <a:noAutofit/>
          </a:bodyPr>
          <a:lstStyle/>
          <a:p>
            <a:r>
              <a:rPr lang="tr-TR" sz="2000" b="1" dirty="0" smtClean="0">
                <a:latin typeface="+mn-lt"/>
              </a:rPr>
              <a:t/>
            </a:r>
            <a:br>
              <a:rPr lang="tr-TR" sz="2000" b="1" dirty="0" smtClean="0">
                <a:latin typeface="+mn-lt"/>
              </a:rPr>
            </a:br>
            <a:r>
              <a:rPr lang="tr-TR" sz="2000" b="1" dirty="0" smtClean="0">
                <a:latin typeface="+mn-lt"/>
              </a:rPr>
              <a:t/>
            </a:r>
            <a:br>
              <a:rPr lang="tr-TR" sz="2000" b="1" dirty="0" smtClean="0">
                <a:latin typeface="+mn-lt"/>
              </a:rPr>
            </a:br>
            <a:r>
              <a:rPr lang="tr-TR" sz="2000" b="1" dirty="0">
                <a:latin typeface="+mn-lt"/>
              </a:rPr>
              <a:t/>
            </a:r>
            <a:br>
              <a:rPr lang="tr-TR" sz="2000" b="1" dirty="0">
                <a:latin typeface="+mn-lt"/>
              </a:rPr>
            </a:br>
            <a:r>
              <a:rPr lang="tr-TR" sz="2000" b="1" dirty="0" smtClean="0">
                <a:latin typeface="+mn-lt"/>
              </a:rPr>
              <a:t/>
            </a:r>
            <a:br>
              <a:rPr lang="tr-TR" sz="2000" b="1" dirty="0" smtClean="0">
                <a:latin typeface="+mn-lt"/>
              </a:rPr>
            </a:br>
            <a:r>
              <a:rPr lang="tr-TR" sz="2000" b="1" dirty="0" smtClean="0">
                <a:latin typeface="+mn-lt"/>
              </a:rPr>
              <a:t>Teknik Destek Yaklaşık Maliyet Bilgileri </a:t>
            </a:r>
            <a:br>
              <a:rPr lang="tr-TR" sz="2000" b="1" dirty="0" smtClean="0">
                <a:latin typeface="+mn-lt"/>
              </a:rPr>
            </a:br>
            <a:r>
              <a:rPr lang="tr-TR" sz="2000" dirty="0" smtClean="0">
                <a:solidFill>
                  <a:schemeClr val="bg1"/>
                </a:solidFill>
              </a:rPr>
              <a:t/>
            </a:r>
            <a:br>
              <a:rPr lang="tr-TR" sz="2000" dirty="0" smtClean="0">
                <a:solidFill>
                  <a:schemeClr val="bg1"/>
                </a:solidFill>
              </a:rPr>
            </a:br>
            <a:r>
              <a:rPr lang="tr-TR" sz="2000" b="1" dirty="0" smtClean="0">
                <a:latin typeface="+mn-lt"/>
              </a:rPr>
              <a:t> </a:t>
            </a:r>
            <a:r>
              <a:rPr lang="tr-TR" sz="2000" b="1" dirty="0">
                <a:latin typeface="+mn-lt"/>
              </a:rPr>
              <a:t/>
            </a:r>
            <a:br>
              <a:rPr lang="tr-TR" sz="2000" b="1" dirty="0">
                <a:latin typeface="+mn-lt"/>
              </a:rPr>
            </a:br>
            <a:r>
              <a:rPr lang="tr-TR" sz="2000" b="1" dirty="0">
                <a:latin typeface="+mn-lt"/>
              </a:rPr>
              <a:t/>
            </a:r>
            <a:br>
              <a:rPr lang="tr-TR" sz="2000" b="1" dirty="0">
                <a:latin typeface="+mn-lt"/>
              </a:rPr>
            </a:br>
            <a:r>
              <a:rPr lang="tr-TR" sz="2000" dirty="0"/>
              <a:t/>
            </a:r>
            <a:br>
              <a:rPr lang="tr-TR" sz="2000" dirty="0"/>
            </a:br>
            <a:endParaRPr lang="tr-TR" sz="2000" b="1" dirty="0">
              <a:latin typeface="+mn-lt"/>
            </a:endParaRP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415" y="1653434"/>
            <a:ext cx="6031701" cy="3887275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7132047" y="3701557"/>
            <a:ext cx="343069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</a:t>
            </a:r>
            <a:endParaRPr lang="tr-TR" dirty="0"/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9386" y="3964141"/>
            <a:ext cx="311460" cy="27816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3141484" y="5185525"/>
            <a:ext cx="360040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</a:t>
            </a:r>
            <a:endParaRPr lang="tr-TR" dirty="0"/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5074" y="5286615"/>
            <a:ext cx="284513" cy="254094"/>
          </a:xfrm>
          <a:prstGeom prst="rect">
            <a:avLst/>
          </a:prstGeom>
        </p:spPr>
      </p:pic>
      <p:sp>
        <p:nvSpPr>
          <p:cNvPr id="18" name="Yuvarlatılmış Dikdörtgen 17"/>
          <p:cNvSpPr/>
          <p:nvPr/>
        </p:nvSpPr>
        <p:spPr>
          <a:xfrm>
            <a:off x="765020" y="5540709"/>
            <a:ext cx="7326793" cy="12949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 smtClean="0"/>
          </a:p>
          <a:p>
            <a:pPr algn="ctr"/>
            <a:r>
              <a:rPr lang="tr-TR" dirty="0" smtClean="0"/>
              <a:t>Tahmini maliyet için 2 fiyat teklifi girilmesi gerekmektedir.</a:t>
            </a:r>
          </a:p>
          <a:p>
            <a:pPr algn="ctr"/>
            <a:r>
              <a:rPr lang="tr-TR" dirty="0" smtClean="0"/>
              <a:t>KDV Dahil Beyan edilecek yaklaşık maliyet Başvuru Rehberinde belirtilen sınırları aşmamalıdır. </a:t>
            </a:r>
          </a:p>
          <a:p>
            <a:pPr algn="ctr"/>
            <a:r>
              <a:rPr lang="tr-TR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985207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47837" y="1440491"/>
            <a:ext cx="8222858" cy="425887"/>
          </a:xfrm>
        </p:spPr>
        <p:txBody>
          <a:bodyPr>
            <a:noAutofit/>
          </a:bodyPr>
          <a:lstStyle/>
          <a:p>
            <a:r>
              <a:rPr lang="tr-TR" sz="2000" b="1" dirty="0" smtClean="0">
                <a:latin typeface="+mn-lt"/>
              </a:rPr>
              <a:t/>
            </a:r>
            <a:br>
              <a:rPr lang="tr-TR" sz="2000" b="1" dirty="0" smtClean="0">
                <a:latin typeface="+mn-lt"/>
              </a:rPr>
            </a:br>
            <a:r>
              <a:rPr lang="tr-TR" sz="2000" b="1" dirty="0" smtClean="0">
                <a:latin typeface="+mn-lt"/>
              </a:rPr>
              <a:t/>
            </a:r>
            <a:br>
              <a:rPr lang="tr-TR" sz="2000" b="1" dirty="0" smtClean="0">
                <a:latin typeface="+mn-lt"/>
              </a:rPr>
            </a:br>
            <a:r>
              <a:rPr lang="tr-TR" sz="2000" b="1" dirty="0">
                <a:latin typeface="+mn-lt"/>
              </a:rPr>
              <a:t/>
            </a:r>
            <a:br>
              <a:rPr lang="tr-TR" sz="2000" b="1" dirty="0">
                <a:latin typeface="+mn-lt"/>
              </a:rPr>
            </a:br>
            <a:r>
              <a:rPr lang="tr-TR" sz="2000" b="1" dirty="0" smtClean="0">
                <a:latin typeface="+mn-lt"/>
              </a:rPr>
              <a:t/>
            </a:r>
            <a:br>
              <a:rPr lang="tr-TR" sz="2000" b="1" dirty="0" smtClean="0">
                <a:latin typeface="+mn-lt"/>
              </a:rPr>
            </a:br>
            <a:r>
              <a:rPr lang="tr-TR" sz="2000" b="1" dirty="0" smtClean="0">
                <a:latin typeface="+mn-lt"/>
              </a:rPr>
              <a:t>Teknik Destek Yaklaşık Maliyet Bilgileri </a:t>
            </a:r>
            <a:br>
              <a:rPr lang="tr-TR" sz="2000" b="1" dirty="0" smtClean="0">
                <a:latin typeface="+mn-lt"/>
              </a:rPr>
            </a:br>
            <a:r>
              <a:rPr lang="tr-TR" sz="2000" dirty="0" smtClean="0">
                <a:solidFill>
                  <a:schemeClr val="bg1"/>
                </a:solidFill>
              </a:rPr>
              <a:t/>
            </a:r>
            <a:br>
              <a:rPr lang="tr-TR" sz="2000" dirty="0" smtClean="0">
                <a:solidFill>
                  <a:schemeClr val="bg1"/>
                </a:solidFill>
              </a:rPr>
            </a:br>
            <a:r>
              <a:rPr lang="tr-TR" sz="2000" b="1" dirty="0" smtClean="0">
                <a:latin typeface="+mn-lt"/>
              </a:rPr>
              <a:t> </a:t>
            </a:r>
            <a:r>
              <a:rPr lang="tr-TR" sz="2000" b="1" dirty="0">
                <a:latin typeface="+mn-lt"/>
              </a:rPr>
              <a:t/>
            </a:r>
            <a:br>
              <a:rPr lang="tr-TR" sz="2000" b="1" dirty="0">
                <a:latin typeface="+mn-lt"/>
              </a:rPr>
            </a:br>
            <a:r>
              <a:rPr lang="tr-TR" sz="2000" b="1" dirty="0">
                <a:latin typeface="+mn-lt"/>
              </a:rPr>
              <a:t/>
            </a:r>
            <a:br>
              <a:rPr lang="tr-TR" sz="2000" b="1" dirty="0">
                <a:latin typeface="+mn-lt"/>
              </a:rPr>
            </a:br>
            <a:r>
              <a:rPr lang="tr-TR" sz="2000" dirty="0"/>
              <a:t/>
            </a:r>
            <a:br>
              <a:rPr lang="tr-TR" sz="2000" dirty="0"/>
            </a:br>
            <a:endParaRPr lang="tr-TR" sz="2000" b="1" dirty="0">
              <a:latin typeface="+mn-lt"/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322" y="1653434"/>
            <a:ext cx="6432715" cy="4320480"/>
          </a:xfrm>
          <a:prstGeom prst="rect">
            <a:avLst/>
          </a:prstGeom>
        </p:spPr>
      </p:pic>
      <p:sp>
        <p:nvSpPr>
          <p:cNvPr id="11" name="Yuvarlatılmış Dikdörtgen 10"/>
          <p:cNvSpPr/>
          <p:nvPr/>
        </p:nvSpPr>
        <p:spPr>
          <a:xfrm>
            <a:off x="7403996" y="1653434"/>
            <a:ext cx="1656184" cy="37444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/>
              <a:t>Proje konusunda deneyimli firmalardan teklif alınız.  </a:t>
            </a:r>
          </a:p>
          <a:p>
            <a:pPr algn="ctr"/>
            <a:endParaRPr lang="tr-TR" sz="1600" dirty="0"/>
          </a:p>
          <a:p>
            <a:pPr algn="ctr"/>
            <a:r>
              <a:rPr lang="tr-TR" sz="1600" dirty="0" smtClean="0"/>
              <a:t>Piyasa araştırmasına özen gösteriniz. </a:t>
            </a:r>
            <a:endParaRPr lang="tr-TR" sz="1600" dirty="0"/>
          </a:p>
        </p:txBody>
      </p:sp>
      <p:sp>
        <p:nvSpPr>
          <p:cNvPr id="12" name="Oval 11"/>
          <p:cNvSpPr/>
          <p:nvPr/>
        </p:nvSpPr>
        <p:spPr>
          <a:xfrm>
            <a:off x="2439961" y="4875590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</a:t>
            </a:r>
            <a:endParaRPr lang="tr-TR" dirty="0"/>
          </a:p>
        </p:txBody>
      </p:sp>
      <p:pic>
        <p:nvPicPr>
          <p:cNvPr id="19" name="Resim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1952" y="4983602"/>
            <a:ext cx="311460" cy="278160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6747914" y="4337037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</a:t>
            </a:r>
            <a:endParaRPr lang="tr-TR" dirty="0"/>
          </a:p>
        </p:txBody>
      </p:sp>
      <p:sp>
        <p:nvSpPr>
          <p:cNvPr id="21" name="Oval 20"/>
          <p:cNvSpPr/>
          <p:nvPr/>
        </p:nvSpPr>
        <p:spPr>
          <a:xfrm>
            <a:off x="6106139" y="5829898"/>
            <a:ext cx="360040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3</a:t>
            </a:r>
            <a:endParaRPr lang="tr-TR" dirty="0"/>
          </a:p>
        </p:txBody>
      </p:sp>
      <p:pic>
        <p:nvPicPr>
          <p:cNvPr id="22" name="Resim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4679" y="6047777"/>
            <a:ext cx="311460" cy="278160"/>
          </a:xfrm>
          <a:prstGeom prst="rect">
            <a:avLst/>
          </a:prstGeom>
        </p:spPr>
      </p:pic>
      <p:sp>
        <p:nvSpPr>
          <p:cNvPr id="23" name="Yuvarlatılmış Dikdörtgen 22"/>
          <p:cNvSpPr/>
          <p:nvPr/>
        </p:nvSpPr>
        <p:spPr>
          <a:xfrm>
            <a:off x="1034838" y="5536504"/>
            <a:ext cx="2647813" cy="10854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tr-TR" sz="1200" dirty="0" smtClean="0"/>
              <a:t>Ekle seçeneğine tıkla.</a:t>
            </a:r>
          </a:p>
          <a:p>
            <a:pPr marL="342900" indent="-342900">
              <a:buAutoNum type="arabicPeriod"/>
            </a:pPr>
            <a:r>
              <a:rPr lang="tr-TR" sz="1200" dirty="0" smtClean="0"/>
              <a:t>Firma ve teklif bilgileri gir.</a:t>
            </a:r>
          </a:p>
          <a:p>
            <a:pPr marL="342900" indent="-342900">
              <a:buAutoNum type="arabicPeriod"/>
            </a:pPr>
            <a:r>
              <a:rPr lang="tr-TR" sz="1200" dirty="0" smtClean="0"/>
              <a:t>Ekle (kaydet).</a:t>
            </a:r>
          </a:p>
          <a:p>
            <a:pPr marL="342900" indent="-342900" algn="ctr">
              <a:buAutoNum type="arabicPeriod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998291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47837" y="1440491"/>
            <a:ext cx="8222858" cy="425887"/>
          </a:xfrm>
        </p:spPr>
        <p:txBody>
          <a:bodyPr>
            <a:noAutofit/>
          </a:bodyPr>
          <a:lstStyle/>
          <a:p>
            <a:r>
              <a:rPr lang="tr-TR" sz="2000" b="1" dirty="0" smtClean="0">
                <a:latin typeface="+mn-lt"/>
              </a:rPr>
              <a:t/>
            </a:r>
            <a:br>
              <a:rPr lang="tr-TR" sz="2000" b="1" dirty="0" smtClean="0">
                <a:latin typeface="+mn-lt"/>
              </a:rPr>
            </a:br>
            <a:r>
              <a:rPr lang="tr-TR" sz="2000" b="1" dirty="0" smtClean="0">
                <a:latin typeface="+mn-lt"/>
              </a:rPr>
              <a:t/>
            </a:r>
            <a:br>
              <a:rPr lang="tr-TR" sz="2000" b="1" dirty="0" smtClean="0">
                <a:latin typeface="+mn-lt"/>
              </a:rPr>
            </a:br>
            <a:r>
              <a:rPr lang="tr-TR" sz="2000" b="1" dirty="0">
                <a:latin typeface="+mn-lt"/>
              </a:rPr>
              <a:t/>
            </a:r>
            <a:br>
              <a:rPr lang="tr-TR" sz="2000" b="1" dirty="0">
                <a:latin typeface="+mn-lt"/>
              </a:rPr>
            </a:br>
            <a:r>
              <a:rPr lang="tr-TR" sz="2000" b="1" dirty="0" smtClean="0">
                <a:latin typeface="+mn-lt"/>
              </a:rPr>
              <a:t/>
            </a:r>
            <a:br>
              <a:rPr lang="tr-TR" sz="2000" b="1" dirty="0" smtClean="0">
                <a:latin typeface="+mn-lt"/>
              </a:rPr>
            </a:br>
            <a:r>
              <a:rPr lang="tr-TR" sz="2000" b="1" dirty="0" smtClean="0">
                <a:latin typeface="+mn-lt"/>
              </a:rPr>
              <a:t>Teknik Destek Destekleyici Belgeler </a:t>
            </a:r>
            <a:br>
              <a:rPr lang="tr-TR" sz="2000" b="1" dirty="0" smtClean="0">
                <a:latin typeface="+mn-lt"/>
              </a:rPr>
            </a:br>
            <a:r>
              <a:rPr lang="tr-TR" sz="2000" dirty="0" smtClean="0">
                <a:solidFill>
                  <a:schemeClr val="bg1"/>
                </a:solidFill>
              </a:rPr>
              <a:t/>
            </a:r>
            <a:br>
              <a:rPr lang="tr-TR" sz="2000" dirty="0" smtClean="0">
                <a:solidFill>
                  <a:schemeClr val="bg1"/>
                </a:solidFill>
              </a:rPr>
            </a:br>
            <a:r>
              <a:rPr lang="tr-TR" sz="2000" b="1" dirty="0" smtClean="0">
                <a:latin typeface="+mn-lt"/>
              </a:rPr>
              <a:t> </a:t>
            </a:r>
            <a:r>
              <a:rPr lang="tr-TR" sz="2000" b="1" dirty="0">
                <a:latin typeface="+mn-lt"/>
              </a:rPr>
              <a:t/>
            </a:r>
            <a:br>
              <a:rPr lang="tr-TR" sz="2000" b="1" dirty="0">
                <a:latin typeface="+mn-lt"/>
              </a:rPr>
            </a:br>
            <a:r>
              <a:rPr lang="tr-TR" sz="2000" b="1" dirty="0">
                <a:latin typeface="+mn-lt"/>
              </a:rPr>
              <a:t/>
            </a:r>
            <a:br>
              <a:rPr lang="tr-TR" sz="2000" b="1" dirty="0">
                <a:latin typeface="+mn-lt"/>
              </a:rPr>
            </a:br>
            <a:r>
              <a:rPr lang="tr-TR" sz="2000" dirty="0"/>
              <a:t/>
            </a:r>
            <a:br>
              <a:rPr lang="tr-TR" sz="2000" dirty="0"/>
            </a:br>
            <a:endParaRPr lang="tr-TR" sz="2000" b="1" dirty="0">
              <a:latin typeface="+mn-lt"/>
            </a:endParaRP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654" y="1737552"/>
            <a:ext cx="6234148" cy="3605152"/>
          </a:xfrm>
          <a:prstGeom prst="rect">
            <a:avLst/>
          </a:prstGeom>
        </p:spPr>
      </p:pic>
      <p:sp>
        <p:nvSpPr>
          <p:cNvPr id="14" name="Yuvarlatılmış Dikdörtgen 13"/>
          <p:cNvSpPr/>
          <p:nvPr/>
        </p:nvSpPr>
        <p:spPr>
          <a:xfrm>
            <a:off x="323528" y="5536503"/>
            <a:ext cx="7993754" cy="11523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tr-TR" dirty="0" smtClean="0"/>
              <a:t>Açıklamalar yardımcı olmak için; lütfen okuyunuz.</a:t>
            </a:r>
          </a:p>
          <a:p>
            <a:pPr marL="342900" indent="-342900">
              <a:buAutoNum type="arabicPeriod"/>
            </a:pPr>
            <a:r>
              <a:rPr lang="tr-TR" dirty="0" smtClean="0"/>
              <a:t>Belgeleri hazırlarken kolaylık için örnekler mevcuttur, lütfen indirip kullanınız. </a:t>
            </a:r>
          </a:p>
          <a:p>
            <a:pPr marL="342900" indent="-342900">
              <a:buAutoNum type="arabicPeriod"/>
            </a:pPr>
            <a:r>
              <a:rPr lang="tr-TR" dirty="0" smtClean="0"/>
              <a:t>Avantaj sağlayıcı belgeler puanlamayı etkileyeceği için doldurulması tavsiye edilmektedir.</a:t>
            </a:r>
            <a:endParaRPr lang="tr-TR" dirty="0"/>
          </a:p>
        </p:txBody>
      </p:sp>
      <p:sp>
        <p:nvSpPr>
          <p:cNvPr id="16" name="Oval 15"/>
          <p:cNvSpPr/>
          <p:nvPr/>
        </p:nvSpPr>
        <p:spPr>
          <a:xfrm>
            <a:off x="4394728" y="1946166"/>
            <a:ext cx="216024" cy="2297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</a:t>
            </a:r>
            <a:endParaRPr lang="tr-TR" dirty="0"/>
          </a:p>
        </p:txBody>
      </p:sp>
      <p:sp>
        <p:nvSpPr>
          <p:cNvPr id="17" name="Oval 16"/>
          <p:cNvSpPr/>
          <p:nvPr/>
        </p:nvSpPr>
        <p:spPr>
          <a:xfrm>
            <a:off x="5917261" y="2163439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</a:t>
            </a:r>
            <a:endParaRPr lang="tr-TR" dirty="0"/>
          </a:p>
        </p:txBody>
      </p:sp>
      <p:sp>
        <p:nvSpPr>
          <p:cNvPr id="24" name="Oval 23"/>
          <p:cNvSpPr/>
          <p:nvPr/>
        </p:nvSpPr>
        <p:spPr>
          <a:xfrm>
            <a:off x="6769818" y="2712202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3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503511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47837" y="1440491"/>
            <a:ext cx="8222858" cy="425887"/>
          </a:xfrm>
        </p:spPr>
        <p:txBody>
          <a:bodyPr>
            <a:noAutofit/>
          </a:bodyPr>
          <a:lstStyle/>
          <a:p>
            <a:r>
              <a:rPr lang="tr-TR" sz="2000" b="1" dirty="0" smtClean="0">
                <a:latin typeface="+mn-lt"/>
              </a:rPr>
              <a:t/>
            </a:r>
            <a:br>
              <a:rPr lang="tr-TR" sz="2000" b="1" dirty="0" smtClean="0">
                <a:latin typeface="+mn-lt"/>
              </a:rPr>
            </a:br>
            <a:r>
              <a:rPr lang="tr-TR" sz="2000" b="1" dirty="0" smtClean="0">
                <a:latin typeface="+mn-lt"/>
              </a:rPr>
              <a:t/>
            </a:r>
            <a:br>
              <a:rPr lang="tr-TR" sz="2000" b="1" dirty="0" smtClean="0">
                <a:latin typeface="+mn-lt"/>
              </a:rPr>
            </a:br>
            <a:r>
              <a:rPr lang="tr-TR" sz="2000" b="1" dirty="0">
                <a:latin typeface="+mn-lt"/>
              </a:rPr>
              <a:t/>
            </a:r>
            <a:br>
              <a:rPr lang="tr-TR" sz="2000" b="1" dirty="0">
                <a:latin typeface="+mn-lt"/>
              </a:rPr>
            </a:br>
            <a:r>
              <a:rPr lang="tr-TR" sz="2000" b="1" dirty="0" smtClean="0">
                <a:latin typeface="+mn-lt"/>
              </a:rPr>
              <a:t/>
            </a:r>
            <a:br>
              <a:rPr lang="tr-TR" sz="2000" b="1" dirty="0" smtClean="0">
                <a:latin typeface="+mn-lt"/>
              </a:rPr>
            </a:br>
            <a:r>
              <a:rPr lang="tr-TR" sz="2000" b="1" dirty="0" smtClean="0">
                <a:latin typeface="+mn-lt"/>
              </a:rPr>
              <a:t>Teknik Destek Başvuru Tamamlama </a:t>
            </a:r>
            <a:br>
              <a:rPr lang="tr-TR" sz="2000" b="1" dirty="0" smtClean="0">
                <a:latin typeface="+mn-lt"/>
              </a:rPr>
            </a:br>
            <a:r>
              <a:rPr lang="tr-TR" sz="2000" dirty="0" smtClean="0">
                <a:solidFill>
                  <a:schemeClr val="bg1"/>
                </a:solidFill>
              </a:rPr>
              <a:t/>
            </a:r>
            <a:br>
              <a:rPr lang="tr-TR" sz="2000" dirty="0" smtClean="0">
                <a:solidFill>
                  <a:schemeClr val="bg1"/>
                </a:solidFill>
              </a:rPr>
            </a:br>
            <a:r>
              <a:rPr lang="tr-TR" sz="2000" b="1" dirty="0" smtClean="0">
                <a:latin typeface="+mn-lt"/>
              </a:rPr>
              <a:t> </a:t>
            </a:r>
            <a:r>
              <a:rPr lang="tr-TR" sz="2000" b="1" dirty="0">
                <a:latin typeface="+mn-lt"/>
              </a:rPr>
              <a:t/>
            </a:r>
            <a:br>
              <a:rPr lang="tr-TR" sz="2000" b="1" dirty="0">
                <a:latin typeface="+mn-lt"/>
              </a:rPr>
            </a:br>
            <a:r>
              <a:rPr lang="tr-TR" sz="2000" b="1" dirty="0">
                <a:latin typeface="+mn-lt"/>
              </a:rPr>
              <a:t/>
            </a:r>
            <a:br>
              <a:rPr lang="tr-TR" sz="2000" b="1" dirty="0">
                <a:latin typeface="+mn-lt"/>
              </a:rPr>
            </a:br>
            <a:r>
              <a:rPr lang="tr-TR" sz="2000" dirty="0"/>
              <a:t/>
            </a:r>
            <a:br>
              <a:rPr lang="tr-TR" sz="2000" dirty="0"/>
            </a:br>
            <a:endParaRPr lang="tr-TR" sz="2000" b="1" dirty="0">
              <a:latin typeface="+mn-lt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38" y="1653434"/>
            <a:ext cx="7659252" cy="3385990"/>
          </a:xfrm>
          <a:prstGeom prst="rect">
            <a:avLst/>
          </a:prstGeom>
        </p:spPr>
      </p:pic>
      <p:sp>
        <p:nvSpPr>
          <p:cNvPr id="9" name="Yuvarlatılmış Dikdörtgen 8"/>
          <p:cNvSpPr/>
          <p:nvPr/>
        </p:nvSpPr>
        <p:spPr>
          <a:xfrm>
            <a:off x="232867" y="5252366"/>
            <a:ext cx="5266060" cy="14890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tr-TR" dirty="0" smtClean="0"/>
              <a:t>Başvurunuzun taslak halini (PDF) ön izleme kısmından kontrol edebilirsiniz.</a:t>
            </a:r>
          </a:p>
          <a:p>
            <a:pPr marL="342900" indent="-342900">
              <a:buAutoNum type="arabicPeriod"/>
            </a:pPr>
            <a:r>
              <a:rPr lang="tr-TR" dirty="0" smtClean="0"/>
              <a:t>Başvuru tamamla kısmından başvurunuzu tamamlayabilirsiniz.</a:t>
            </a:r>
          </a:p>
          <a:p>
            <a:pPr marL="342900" indent="-342900">
              <a:buAutoNum type="arabicPeriod"/>
            </a:pPr>
            <a:r>
              <a:rPr lang="tr-TR" dirty="0" smtClean="0"/>
              <a:t>Eğer eksik varsa sistem sizi uyaracaktır. </a:t>
            </a:r>
            <a:endParaRPr lang="tr-TR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5852" y="4703307"/>
            <a:ext cx="2038764" cy="1930585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513651" y="355740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</a:t>
            </a:r>
            <a:endParaRPr lang="tr-TR" dirty="0"/>
          </a:p>
        </p:txBody>
      </p:sp>
      <p:sp>
        <p:nvSpPr>
          <p:cNvPr id="12" name="Oval 11"/>
          <p:cNvSpPr/>
          <p:nvPr/>
        </p:nvSpPr>
        <p:spPr>
          <a:xfrm>
            <a:off x="6425852" y="3544832"/>
            <a:ext cx="331173" cy="3006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</a:t>
            </a:r>
            <a:endParaRPr lang="tr-TR" dirty="0"/>
          </a:p>
        </p:txBody>
      </p:sp>
      <p:sp>
        <p:nvSpPr>
          <p:cNvPr id="15" name="Oval 14"/>
          <p:cNvSpPr/>
          <p:nvPr/>
        </p:nvSpPr>
        <p:spPr>
          <a:xfrm>
            <a:off x="8214839" y="4285293"/>
            <a:ext cx="355856" cy="311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3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683362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47837" y="1440491"/>
            <a:ext cx="8222858" cy="425887"/>
          </a:xfrm>
        </p:spPr>
        <p:txBody>
          <a:bodyPr>
            <a:noAutofit/>
          </a:bodyPr>
          <a:lstStyle/>
          <a:p>
            <a:r>
              <a:rPr lang="tr-TR" sz="2000" b="1" dirty="0" smtClean="0">
                <a:latin typeface="+mn-lt"/>
              </a:rPr>
              <a:t/>
            </a:r>
            <a:br>
              <a:rPr lang="tr-TR" sz="2000" b="1" dirty="0" smtClean="0">
                <a:latin typeface="+mn-lt"/>
              </a:rPr>
            </a:br>
            <a:r>
              <a:rPr lang="tr-TR" sz="2000" b="1" dirty="0" smtClean="0">
                <a:latin typeface="+mn-lt"/>
              </a:rPr>
              <a:t/>
            </a:r>
            <a:br>
              <a:rPr lang="tr-TR" sz="2000" b="1" dirty="0" smtClean="0">
                <a:latin typeface="+mn-lt"/>
              </a:rPr>
            </a:br>
            <a:r>
              <a:rPr lang="tr-TR" sz="2000" b="1" dirty="0">
                <a:latin typeface="+mn-lt"/>
              </a:rPr>
              <a:t/>
            </a:r>
            <a:br>
              <a:rPr lang="tr-TR" sz="2000" b="1" dirty="0">
                <a:latin typeface="+mn-lt"/>
              </a:rPr>
            </a:br>
            <a:r>
              <a:rPr lang="tr-TR" sz="2000" b="1" dirty="0" smtClean="0">
                <a:latin typeface="+mn-lt"/>
              </a:rPr>
              <a:t/>
            </a:r>
            <a:br>
              <a:rPr lang="tr-TR" sz="2000" b="1" dirty="0" smtClean="0">
                <a:latin typeface="+mn-lt"/>
              </a:rPr>
            </a:br>
            <a:r>
              <a:rPr lang="tr-TR" sz="2000" b="1" dirty="0" smtClean="0">
                <a:latin typeface="+mn-lt"/>
              </a:rPr>
              <a:t>Teknik Destek Başvuru Tamamlama </a:t>
            </a:r>
            <a:br>
              <a:rPr lang="tr-TR" sz="2000" b="1" dirty="0" smtClean="0">
                <a:latin typeface="+mn-lt"/>
              </a:rPr>
            </a:br>
            <a:r>
              <a:rPr lang="tr-TR" sz="2000" dirty="0" smtClean="0">
                <a:solidFill>
                  <a:schemeClr val="bg1"/>
                </a:solidFill>
              </a:rPr>
              <a:t/>
            </a:r>
            <a:br>
              <a:rPr lang="tr-TR" sz="2000" dirty="0" smtClean="0">
                <a:solidFill>
                  <a:schemeClr val="bg1"/>
                </a:solidFill>
              </a:rPr>
            </a:br>
            <a:r>
              <a:rPr lang="tr-TR" sz="2000" b="1" dirty="0" smtClean="0">
                <a:latin typeface="+mn-lt"/>
              </a:rPr>
              <a:t> </a:t>
            </a:r>
            <a:r>
              <a:rPr lang="tr-TR" sz="2000" b="1" dirty="0">
                <a:latin typeface="+mn-lt"/>
              </a:rPr>
              <a:t/>
            </a:r>
            <a:br>
              <a:rPr lang="tr-TR" sz="2000" b="1" dirty="0">
                <a:latin typeface="+mn-lt"/>
              </a:rPr>
            </a:br>
            <a:r>
              <a:rPr lang="tr-TR" sz="2000" b="1" dirty="0">
                <a:latin typeface="+mn-lt"/>
              </a:rPr>
              <a:t/>
            </a:r>
            <a:br>
              <a:rPr lang="tr-TR" sz="2000" b="1" dirty="0">
                <a:latin typeface="+mn-lt"/>
              </a:rPr>
            </a:br>
            <a:r>
              <a:rPr lang="tr-TR" sz="2000" dirty="0"/>
              <a:t/>
            </a:r>
            <a:br>
              <a:rPr lang="tr-TR" sz="2000" dirty="0"/>
            </a:br>
            <a:endParaRPr lang="tr-TR" sz="2000" b="1" dirty="0">
              <a:latin typeface="+mn-lt"/>
            </a:endParaRPr>
          </a:p>
        </p:txBody>
      </p:sp>
      <p:sp>
        <p:nvSpPr>
          <p:cNvPr id="13" name="Yuvarlatılmış Dikdörtgen 12"/>
          <p:cNvSpPr/>
          <p:nvPr/>
        </p:nvSpPr>
        <p:spPr>
          <a:xfrm>
            <a:off x="639760" y="1653434"/>
            <a:ext cx="8064896" cy="41044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tr-TR" dirty="0" smtClean="0"/>
              <a:t>Destekleyici belgelerinizi Ajansın gerekli gördüğü durumlarda beyan etmek üzere ıslak imzalı olarak saklayınız. Ajans ayrıca talep etmedikçe, hiçbir belge Ajansa </a:t>
            </a:r>
            <a:r>
              <a:rPr lang="tr-TR" dirty="0" err="1" smtClean="0"/>
              <a:t>kargolanmayacak</a:t>
            </a:r>
            <a:r>
              <a:rPr lang="tr-TR" dirty="0" smtClean="0"/>
              <a:t> ya da elden teslim edilmeyecektir!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tr-TR" dirty="0" smtClean="0"/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tr-TR" dirty="0" smtClean="0">
                <a:solidFill>
                  <a:srgbClr val="FF0000"/>
                </a:solidFill>
              </a:rPr>
              <a:t>Projenizi onayladıktan sonra taahhütname çıktısını alıp kurum yetkilisine imzalatıp </a:t>
            </a:r>
            <a:r>
              <a:rPr lang="es-ES" dirty="0" smtClean="0">
                <a:solidFill>
                  <a:srgbClr val="FF0000"/>
                </a:solidFill>
              </a:rPr>
              <a:t>elden </a:t>
            </a:r>
            <a:r>
              <a:rPr lang="es-ES" dirty="0">
                <a:solidFill>
                  <a:srgbClr val="FF0000"/>
                </a:solidFill>
              </a:rPr>
              <a:t>ya da posta yoluyla </a:t>
            </a:r>
            <a:r>
              <a:rPr lang="tr-TR" dirty="0" smtClean="0">
                <a:solidFill>
                  <a:srgbClr val="FF0000"/>
                </a:solidFill>
              </a:rPr>
              <a:t>Ajans Genel Sekreterliği veya Yatırım Destek Ofislerine </a:t>
            </a:r>
            <a:r>
              <a:rPr lang="es-ES" dirty="0" smtClean="0">
                <a:solidFill>
                  <a:srgbClr val="FF0000"/>
                </a:solidFill>
              </a:rPr>
              <a:t>teslim </a:t>
            </a:r>
            <a:r>
              <a:rPr lang="es-ES" dirty="0">
                <a:solidFill>
                  <a:srgbClr val="FF0000"/>
                </a:solidFill>
              </a:rPr>
              <a:t>edilir.</a:t>
            </a:r>
            <a:endParaRPr lang="tr-TR" dirty="0" smtClean="0">
              <a:solidFill>
                <a:srgbClr val="FF000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tr-TR" dirty="0" smtClean="0"/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tr-TR" dirty="0" smtClean="0"/>
              <a:t>Eğer veri girişi yapan kişi aynı zamanda başvuru sahibi yetkili kişisi ise taahhütname e-imza ile de sunulabilmektedir.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tr-TR" dirty="0" smtClean="0"/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tr-TR" dirty="0" smtClean="0"/>
              <a:t>Dönem kaybı riski yaşamamak için başvurularınızı ve taahhütname teslim işleminizi son güne bırakmayınız.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187678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47837" y="1440491"/>
            <a:ext cx="8222858" cy="425887"/>
          </a:xfrm>
        </p:spPr>
        <p:txBody>
          <a:bodyPr>
            <a:noAutofit/>
          </a:bodyPr>
          <a:lstStyle/>
          <a:p>
            <a:r>
              <a:rPr lang="tr-TR" sz="2000" b="1" dirty="0" smtClean="0">
                <a:latin typeface="+mn-lt"/>
              </a:rPr>
              <a:t/>
            </a:r>
            <a:br>
              <a:rPr lang="tr-TR" sz="2000" b="1" dirty="0" smtClean="0">
                <a:latin typeface="+mn-lt"/>
              </a:rPr>
            </a:br>
            <a:r>
              <a:rPr lang="tr-TR" sz="2000" b="1" dirty="0" smtClean="0">
                <a:latin typeface="+mn-lt"/>
              </a:rPr>
              <a:t/>
            </a:r>
            <a:br>
              <a:rPr lang="tr-TR" sz="2000" b="1" dirty="0" smtClean="0">
                <a:latin typeface="+mn-lt"/>
              </a:rPr>
            </a:br>
            <a:r>
              <a:rPr lang="tr-TR" sz="2000" b="1" dirty="0">
                <a:latin typeface="+mn-lt"/>
              </a:rPr>
              <a:t/>
            </a:r>
            <a:br>
              <a:rPr lang="tr-TR" sz="2000" b="1" dirty="0">
                <a:latin typeface="+mn-lt"/>
              </a:rPr>
            </a:br>
            <a:r>
              <a:rPr lang="tr-TR" sz="2000" b="1" dirty="0" smtClean="0">
                <a:latin typeface="+mn-lt"/>
              </a:rPr>
              <a:t/>
            </a:r>
            <a:br>
              <a:rPr lang="tr-TR" sz="2000" b="1" dirty="0" smtClean="0">
                <a:latin typeface="+mn-lt"/>
              </a:rPr>
            </a:br>
            <a:r>
              <a:rPr lang="tr-TR" sz="2000" b="1" dirty="0" smtClean="0">
                <a:latin typeface="+mn-lt"/>
              </a:rPr>
              <a:t>İletişim Bilgileri </a:t>
            </a:r>
            <a:br>
              <a:rPr lang="tr-TR" sz="2000" b="1" dirty="0" smtClean="0">
                <a:latin typeface="+mn-lt"/>
              </a:rPr>
            </a:br>
            <a:r>
              <a:rPr lang="tr-TR" sz="2000" dirty="0" smtClean="0">
                <a:solidFill>
                  <a:schemeClr val="bg1"/>
                </a:solidFill>
              </a:rPr>
              <a:t/>
            </a:r>
            <a:br>
              <a:rPr lang="tr-TR" sz="2000" dirty="0" smtClean="0">
                <a:solidFill>
                  <a:schemeClr val="bg1"/>
                </a:solidFill>
              </a:rPr>
            </a:br>
            <a:r>
              <a:rPr lang="tr-TR" sz="2000" b="1" dirty="0" smtClean="0">
                <a:latin typeface="+mn-lt"/>
              </a:rPr>
              <a:t> </a:t>
            </a:r>
            <a:r>
              <a:rPr lang="tr-TR" sz="2000" b="1" dirty="0">
                <a:latin typeface="+mn-lt"/>
              </a:rPr>
              <a:t/>
            </a:r>
            <a:br>
              <a:rPr lang="tr-TR" sz="2000" b="1" dirty="0">
                <a:latin typeface="+mn-lt"/>
              </a:rPr>
            </a:br>
            <a:r>
              <a:rPr lang="tr-TR" sz="2000" b="1" dirty="0">
                <a:latin typeface="+mn-lt"/>
              </a:rPr>
              <a:t/>
            </a:r>
            <a:br>
              <a:rPr lang="tr-TR" sz="2000" b="1" dirty="0">
                <a:latin typeface="+mn-lt"/>
              </a:rPr>
            </a:br>
            <a:r>
              <a:rPr lang="tr-TR" sz="2000" dirty="0"/>
              <a:t/>
            </a:r>
            <a:br>
              <a:rPr lang="tr-TR" sz="2000" dirty="0"/>
            </a:br>
            <a:endParaRPr lang="tr-TR" sz="2000" b="1" dirty="0">
              <a:latin typeface="+mn-lt"/>
            </a:endParaRPr>
          </a:p>
        </p:txBody>
      </p:sp>
      <p:sp>
        <p:nvSpPr>
          <p:cNvPr id="4" name="Yuvarlatılmış Dikdörtgen 3"/>
          <p:cNvSpPr/>
          <p:nvPr/>
        </p:nvSpPr>
        <p:spPr>
          <a:xfrm>
            <a:off x="1101008" y="1747897"/>
            <a:ext cx="7064226" cy="874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Proje hazırlıklarınızda başarılar dileriz. Her türlü görüş, öneri ve sorularınız için bize aşağıdaki iletişim bilgilerinden erişebilirsiniz.</a:t>
            </a:r>
            <a:endParaRPr lang="tr-TR" dirty="0"/>
          </a:p>
        </p:txBody>
      </p:sp>
      <p:pic>
        <p:nvPicPr>
          <p:cNvPr id="5" name="Picture 10" descr="https://encrypted-tbn0.gstatic.com/images?q=tbn:ANd9GcTYW8LpOFV_CSTYc-E-374zfks77BsBN9KviMIYt11kBQqmL4D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4094" y="2930229"/>
            <a:ext cx="1440160" cy="1307949"/>
          </a:xfrm>
          <a:prstGeom prst="rect">
            <a:avLst/>
          </a:prstGeom>
          <a:noFill/>
        </p:spPr>
      </p:pic>
      <p:pic>
        <p:nvPicPr>
          <p:cNvPr id="6" name="Picture 8" descr="http://dosyalar.hurriyet.com.tr/kishastaliklari/images/telef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1008" y="4545584"/>
            <a:ext cx="936104" cy="1176371"/>
          </a:xfrm>
          <a:prstGeom prst="rect">
            <a:avLst/>
          </a:prstGeom>
          <a:noFill/>
        </p:spPr>
      </p:pic>
      <p:sp>
        <p:nvSpPr>
          <p:cNvPr id="7" name="13 Dikdörtgen"/>
          <p:cNvSpPr/>
          <p:nvPr/>
        </p:nvSpPr>
        <p:spPr>
          <a:xfrm>
            <a:off x="2662214" y="3122538"/>
            <a:ext cx="51482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5400" b="1" dirty="0" smtClean="0">
                <a:solidFill>
                  <a:srgbClr val="FF0000"/>
                </a:solidFill>
              </a:rPr>
              <a:t>geg</a:t>
            </a:r>
            <a:r>
              <a:rPr lang="tr-TR" sz="5400" b="1" dirty="0" smtClean="0">
                <a:solidFill>
                  <a:srgbClr val="FF0000"/>
                </a:solidFill>
              </a:rPr>
              <a:t>b@oka.org.tr </a:t>
            </a:r>
            <a:endParaRPr lang="tr-TR" sz="5400" b="1" dirty="0" smtClean="0">
              <a:solidFill>
                <a:srgbClr val="FF0000"/>
              </a:solidFill>
            </a:endParaRPr>
          </a:p>
        </p:txBody>
      </p:sp>
      <p:sp>
        <p:nvSpPr>
          <p:cNvPr id="8" name="15 Dikdörtgen"/>
          <p:cNvSpPr/>
          <p:nvPr/>
        </p:nvSpPr>
        <p:spPr>
          <a:xfrm>
            <a:off x="2496294" y="4672104"/>
            <a:ext cx="51125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5400" b="1" dirty="0" smtClean="0"/>
              <a:t>0 362 431 24 00</a:t>
            </a:r>
          </a:p>
        </p:txBody>
      </p:sp>
    </p:spTree>
    <p:extLst>
      <p:ext uri="{BB962C8B-B14F-4D97-AF65-F5344CB8AC3E}">
        <p14:creationId xmlns:p14="http://schemas.microsoft.com/office/powerpoint/2010/main" val="333924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tr-TR" sz="6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tr-TR" sz="6000" b="1" dirty="0" smtClean="0">
                <a:solidFill>
                  <a:schemeClr val="tx2">
                    <a:lumMod val="75000"/>
                  </a:schemeClr>
                </a:solidFill>
              </a:rPr>
              <a:t>Teşekkürler</a:t>
            </a:r>
            <a:endParaRPr lang="tr-TR" sz="60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tr-TR" b="1" dirty="0">
                <a:solidFill>
                  <a:schemeClr val="tx2">
                    <a:lumMod val="75000"/>
                  </a:schemeClr>
                </a:solidFill>
              </a:rPr>
              <a:t>ORTA KARADENİZ KALKINMA AJANSI</a:t>
            </a:r>
          </a:p>
          <a:p>
            <a:pPr algn="ctr"/>
            <a:endParaRPr lang="tr-TR" sz="20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tr-TR" sz="2000" b="1" dirty="0">
                <a:solidFill>
                  <a:schemeClr val="tx2">
                    <a:lumMod val="75000"/>
                  </a:schemeClr>
                </a:solidFill>
              </a:rPr>
              <a:t>Samsun Organize Sanayi Bölgesi, Yaşar </a:t>
            </a:r>
            <a:r>
              <a:rPr lang="tr-TR" sz="2000" b="1">
                <a:solidFill>
                  <a:schemeClr val="tx2">
                    <a:lumMod val="75000"/>
                  </a:schemeClr>
                </a:solidFill>
              </a:rPr>
              <a:t>Doğu </a:t>
            </a:r>
            <a:r>
              <a:rPr lang="tr-TR" sz="2000" b="1" dirty="0" err="1" smtClean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tr-TR" sz="2000" b="1" smtClean="0">
                <a:solidFill>
                  <a:schemeClr val="tx2">
                    <a:lumMod val="75000"/>
                  </a:schemeClr>
                </a:solidFill>
              </a:rPr>
              <a:t>ad</a:t>
            </a:r>
            <a:r>
              <a:rPr lang="tr-TR" sz="2000" b="1" dirty="0" err="1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tr-TR" sz="2000" b="1" dirty="0">
                <a:solidFill>
                  <a:schemeClr val="tx2">
                    <a:lumMod val="75000"/>
                  </a:schemeClr>
                </a:solidFill>
              </a:rPr>
              <a:t> No:62, Tekkeköy, Samsun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96331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8650" y="1340285"/>
            <a:ext cx="7886700" cy="350404"/>
          </a:xfrm>
        </p:spPr>
        <p:txBody>
          <a:bodyPr>
            <a:noAutofit/>
          </a:bodyPr>
          <a:lstStyle/>
          <a:p>
            <a:r>
              <a:rPr lang="tr-TR" sz="2000" b="1" dirty="0" smtClean="0">
                <a:latin typeface="+mn-lt"/>
              </a:rPr>
              <a:t>KAYS’A GİRİŞ </a:t>
            </a:r>
            <a:endParaRPr lang="tr-TR" sz="2000" b="1" dirty="0">
              <a:latin typeface="+mn-lt"/>
            </a:endParaRPr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737" y="1825625"/>
            <a:ext cx="4770301" cy="4188232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1415441" y="6148793"/>
            <a:ext cx="6574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/>
              <a:t>T.C. Kimlik Numaranız ve e-Devlet şifreniz ile sisteme giriş yapınız.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19289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8650" y="1340285"/>
            <a:ext cx="7886700" cy="350404"/>
          </a:xfrm>
        </p:spPr>
        <p:txBody>
          <a:bodyPr>
            <a:noAutofit/>
          </a:bodyPr>
          <a:lstStyle/>
          <a:p>
            <a:r>
              <a:rPr lang="tr-TR" sz="2000" b="1" dirty="0" smtClean="0">
                <a:latin typeface="+mn-lt"/>
              </a:rPr>
              <a:t>KULLANICI BİLGİLERİNİ KAYDETME </a:t>
            </a:r>
            <a:endParaRPr lang="tr-TR" sz="2000" b="1" dirty="0">
              <a:latin typeface="+mn-lt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825501" y="5880098"/>
            <a:ext cx="74040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/>
              <a:t>Çıkan pencerede bilgilerinizi doğru bir şekilde doldurunuz</a:t>
            </a:r>
            <a:r>
              <a:rPr lang="tr-TR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 smtClean="0"/>
              <a:t>E-posta </a:t>
            </a:r>
            <a:r>
              <a:rPr lang="tr-TR" dirty="0"/>
              <a:t>adresinizin doğru olması önemlidir, kontrol ettikten sonra kaydediniz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8" name="İçerik Yer Tutucusu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8650" y="1871599"/>
            <a:ext cx="7886700" cy="3827589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7485781" y="5285587"/>
            <a:ext cx="1029569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9160" y="5739878"/>
            <a:ext cx="280440" cy="2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44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8650" y="1340285"/>
            <a:ext cx="7886700" cy="350404"/>
          </a:xfrm>
        </p:spPr>
        <p:txBody>
          <a:bodyPr>
            <a:noAutofit/>
          </a:bodyPr>
          <a:lstStyle/>
          <a:p>
            <a:r>
              <a:rPr lang="tr-TR" sz="2000" b="1" dirty="0" smtClean="0">
                <a:latin typeface="+mn-lt"/>
              </a:rPr>
              <a:t>KULLANICI ADI VE ŞİFRE ALMA İŞLEMİ </a:t>
            </a:r>
            <a:endParaRPr lang="tr-TR" sz="2000" b="1" dirty="0">
              <a:latin typeface="+mn-lt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368301" y="1690689"/>
            <a:ext cx="74040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/>
              <a:t>Kayıt yaptığınızda belirtmiş olduğunuz e-postanıza onay kodu iletilecektir.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/>
              <a:t>Tekrar </a:t>
            </a:r>
            <a:r>
              <a:rPr lang="tr-TR" dirty="0">
                <a:hlinkClick r:id="rId3"/>
              </a:rPr>
              <a:t>https://kaysuygulama.sanayi.gov.tr</a:t>
            </a:r>
            <a:r>
              <a:rPr lang="tr-TR" dirty="0"/>
              <a:t> adresinden TCKN ve e-Devlet şifreniz ile sisteme girebilirsiniz.</a:t>
            </a:r>
          </a:p>
        </p:txBody>
      </p:sp>
      <p:pic>
        <p:nvPicPr>
          <p:cNvPr id="11" name="İçerik Yer Tutucusu 10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636405" y="2556986"/>
            <a:ext cx="3675495" cy="413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219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8650" y="1340285"/>
            <a:ext cx="7886700" cy="350404"/>
          </a:xfrm>
        </p:spPr>
        <p:txBody>
          <a:bodyPr>
            <a:noAutofit/>
          </a:bodyPr>
          <a:lstStyle/>
          <a:p>
            <a:r>
              <a:rPr lang="tr-TR" sz="2000" b="1" dirty="0" smtClean="0">
                <a:latin typeface="+mn-lt"/>
              </a:rPr>
              <a:t>İLK GİRİŞ AŞAMASI; ONAY KODUNUN GİRİLMESİ </a:t>
            </a:r>
            <a:endParaRPr lang="tr-TR" sz="2000" b="1" dirty="0">
              <a:latin typeface="+mn-lt"/>
            </a:endParaRPr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0314" y="2217108"/>
            <a:ext cx="8662884" cy="351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832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8650" y="1340285"/>
            <a:ext cx="7886700" cy="350404"/>
          </a:xfrm>
        </p:spPr>
        <p:txBody>
          <a:bodyPr>
            <a:noAutofit/>
          </a:bodyPr>
          <a:lstStyle/>
          <a:p>
            <a:r>
              <a:rPr lang="tr-TR" sz="2000" b="1" dirty="0" smtClean="0">
                <a:latin typeface="+mn-lt"/>
              </a:rPr>
              <a:t>Onay Kodu Girildikten Sonra Bu Ekran Açılır </a:t>
            </a:r>
            <a:endParaRPr lang="tr-TR" sz="2000" b="1" dirty="0">
              <a:latin typeface="+mn-lt"/>
            </a:endParaRP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8650" y="2057073"/>
            <a:ext cx="7886700" cy="388844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311" y="1923261"/>
            <a:ext cx="1463167" cy="60355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6894" y="2380189"/>
            <a:ext cx="280440" cy="280440"/>
          </a:xfrm>
          <a:prstGeom prst="rect">
            <a:avLst/>
          </a:prstGeom>
        </p:spPr>
      </p:pic>
      <p:sp>
        <p:nvSpPr>
          <p:cNvPr id="9" name="11 Bulut"/>
          <p:cNvSpPr/>
          <p:nvPr/>
        </p:nvSpPr>
        <p:spPr>
          <a:xfrm>
            <a:off x="6472974" y="2520409"/>
            <a:ext cx="2304256" cy="165618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Başvuru işlemlerine tıklıyoruz.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06978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8650" y="1464561"/>
            <a:ext cx="7886700" cy="350404"/>
          </a:xfrm>
        </p:spPr>
        <p:txBody>
          <a:bodyPr>
            <a:noAutofit/>
          </a:bodyPr>
          <a:lstStyle/>
          <a:p>
            <a:r>
              <a:rPr lang="tr-TR" sz="2000" b="1" dirty="0">
                <a:latin typeface="+mn-lt"/>
              </a:rPr>
              <a:t>Başvuru eklemek için başvuru işlemlerinin üzerine geldiğimizde </a:t>
            </a:r>
            <a:br>
              <a:rPr lang="tr-TR" sz="2000" b="1" dirty="0">
                <a:latin typeface="+mn-lt"/>
              </a:rPr>
            </a:br>
            <a:r>
              <a:rPr lang="tr-TR" sz="2000" b="1" dirty="0">
                <a:latin typeface="+mn-lt"/>
              </a:rPr>
              <a:t>2 başlık açılıyor;</a:t>
            </a:r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8649" y="2217164"/>
            <a:ext cx="8236967" cy="3682595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331" y="2962855"/>
            <a:ext cx="278160" cy="278160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0578" y="2615276"/>
            <a:ext cx="2341067" cy="1694835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0578" y="4512334"/>
            <a:ext cx="2341067" cy="169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077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</TotalTime>
  <Words>1139</Words>
  <Application>Microsoft Office PowerPoint</Application>
  <PresentationFormat>Ekran Gösterisi (4:3)</PresentationFormat>
  <Paragraphs>166</Paragraphs>
  <Slides>39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Wingdings</vt:lpstr>
      <vt:lpstr>Office Teması</vt:lpstr>
      <vt:lpstr>PowerPoint Sunusu</vt:lpstr>
      <vt:lpstr>Sunum İçeriği </vt:lpstr>
      <vt:lpstr>KAYS’A GİRİŞ </vt:lpstr>
      <vt:lpstr>KAYS’A GİRİŞ </vt:lpstr>
      <vt:lpstr>KULLANICI BİLGİLERİNİ KAYDETME </vt:lpstr>
      <vt:lpstr>KULLANICI ADI VE ŞİFRE ALMA İŞLEMİ </vt:lpstr>
      <vt:lpstr>İLK GİRİŞ AŞAMASI; ONAY KODUNUN GİRİLMESİ </vt:lpstr>
      <vt:lpstr>Onay Kodu Girildikten Sonra Bu Ekran Açılır </vt:lpstr>
      <vt:lpstr>Başvuru eklemek için başvuru işlemlerinin üzerine geldiğimizde  2 başlık açılıyor;</vt:lpstr>
      <vt:lpstr>Başvuru işlemlerine tıkladığınızda aşağıdaki ekran açılacak;  Teknik Destek yazılı olan kutuya tıklayınız.</vt:lpstr>
      <vt:lpstr>Bir sonraki ekran aşağıdaki gibi açılacaktır; ilinizi seçip listele  kısmına tıklayınız.</vt:lpstr>
      <vt:lpstr>Bir sonraki ekranda Ajansımızın açık olan TD programları listelenecektir. Bu bölümde 2024 Yılı Girişimcilik Ekosisteminin Desteklenmesi Teknik Destek Programını seçiniz! </vt:lpstr>
      <vt:lpstr>«Başvuru yap» kısmına tıkladığınızda proje girişi ana ekranı açılacaktır.  Bulunduğunuz kısmı sol taraftan takip edebilirsiniz.    </vt:lpstr>
      <vt:lpstr>Teknik destek (TD) genel bilgiler ekranı  </vt:lpstr>
      <vt:lpstr>Teknik destek (TD) genel bilgiler ekranı; Faaliyet alanı seçimi;   </vt:lpstr>
      <vt:lpstr>Teknik destek (TD) genel bilgiler ekranı; Uygulama yeri seçimi;   </vt:lpstr>
      <vt:lpstr>Teknik destek (TD) genel bilgiler ekranı;  Teknik destek (TD) genel bilgiler ekranı; Bu işlemleri tamamladığımızda kaydet ve devam et seçeneğine tıklıyoruz.  </vt:lpstr>
      <vt:lpstr>  Buraya kadar yaptığımız işlemler; başvuru listemize sadece temel bilgileri  yer alan taslak bir başvuru oluşturmuş oldu.   </vt:lpstr>
      <vt:lpstr>Teknik desteğin kapsamı     </vt:lpstr>
      <vt:lpstr>Teknik desteğin kapsamı     </vt:lpstr>
      <vt:lpstr> Başvuru sahibi ve yetkili ve irtibat kişilerinin belirlenmesi (Kimlik)     </vt:lpstr>
      <vt:lpstr> Tanımlı olmayan kurumun eklenmesi      </vt:lpstr>
      <vt:lpstr> Tanımlı olmayan kurumun/başvuru sahibinin eklenmesi      </vt:lpstr>
      <vt:lpstr> Tanımlı olmayan kurumun eklenmesi      </vt:lpstr>
      <vt:lpstr> Başvuru sahibinin belirlenmesi       </vt:lpstr>
      <vt:lpstr> Başvuru sahibinin belirlenmesi       </vt:lpstr>
      <vt:lpstr> Başvuru sahibinin belirlenmesi       </vt:lpstr>
      <vt:lpstr> Başvuru sahibinin belirlenmesi       </vt:lpstr>
      <vt:lpstr>    Başvuru sahibinin belirlenmesi; ilgili faaliyet alanları  Bu konuda proje ile ilgili olarak kurumunuzun faaliyetlerini açıklamanız bekleniyor.        </vt:lpstr>
      <vt:lpstr>    Projeye Ortak Ekleme       </vt:lpstr>
      <vt:lpstr>    Projeye Ortak Ekleme       </vt:lpstr>
      <vt:lpstr>    Teknik Destek Performans Göstergeleri        </vt:lpstr>
      <vt:lpstr>    Teknik Destek Yaklaşık Maliyet Bilgileri       </vt:lpstr>
      <vt:lpstr>    Teknik Destek Yaklaşık Maliyet Bilgileri       </vt:lpstr>
      <vt:lpstr>    Teknik Destek Destekleyici Belgeler       </vt:lpstr>
      <vt:lpstr>    Teknik Destek Başvuru Tamamlama       </vt:lpstr>
      <vt:lpstr>    Teknik Destek Başvuru Tamamlama       </vt:lpstr>
      <vt:lpstr>    İletişim Bilgileri       </vt:lpstr>
      <vt:lpstr>PowerPoint Sunusu</vt:lpstr>
    </vt:vector>
  </TitlesOfParts>
  <Company>OKA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Sevim ŞENER</dc:creator>
  <cp:lastModifiedBy>Sümer ÇAKIR</cp:lastModifiedBy>
  <cp:revision>48</cp:revision>
  <dcterms:created xsi:type="dcterms:W3CDTF">2023-01-13T10:30:18Z</dcterms:created>
  <dcterms:modified xsi:type="dcterms:W3CDTF">2024-02-29T14:34:16Z</dcterms:modified>
</cp:coreProperties>
</file>