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42"/>
  </p:notesMasterIdLst>
  <p:handoutMasterIdLst>
    <p:handoutMasterId r:id="rId43"/>
  </p:handoutMasterIdLst>
  <p:sldIdLst>
    <p:sldId id="266" r:id="rId2"/>
    <p:sldId id="763" r:id="rId3"/>
    <p:sldId id="718" r:id="rId4"/>
    <p:sldId id="764" r:id="rId5"/>
    <p:sldId id="765" r:id="rId6"/>
    <p:sldId id="766" r:id="rId7"/>
    <p:sldId id="632" r:id="rId8"/>
    <p:sldId id="768" r:id="rId9"/>
    <p:sldId id="769" r:id="rId10"/>
    <p:sldId id="770" r:id="rId11"/>
    <p:sldId id="771" r:id="rId12"/>
    <p:sldId id="772" r:id="rId13"/>
    <p:sldId id="773" r:id="rId14"/>
    <p:sldId id="774" r:id="rId15"/>
    <p:sldId id="775" r:id="rId16"/>
    <p:sldId id="776" r:id="rId17"/>
    <p:sldId id="777" r:id="rId18"/>
    <p:sldId id="778" r:id="rId19"/>
    <p:sldId id="779" r:id="rId20"/>
    <p:sldId id="780" r:id="rId21"/>
    <p:sldId id="781" r:id="rId22"/>
    <p:sldId id="782" r:id="rId23"/>
    <p:sldId id="783" r:id="rId24"/>
    <p:sldId id="784" r:id="rId25"/>
    <p:sldId id="785" r:id="rId26"/>
    <p:sldId id="786" r:id="rId27"/>
    <p:sldId id="787" r:id="rId28"/>
    <p:sldId id="788" r:id="rId29"/>
    <p:sldId id="789" r:id="rId30"/>
    <p:sldId id="790" r:id="rId31"/>
    <p:sldId id="798" r:id="rId32"/>
    <p:sldId id="791" r:id="rId33"/>
    <p:sldId id="792" r:id="rId34"/>
    <p:sldId id="793" r:id="rId35"/>
    <p:sldId id="794" r:id="rId36"/>
    <p:sldId id="795" r:id="rId37"/>
    <p:sldId id="796" r:id="rId38"/>
    <p:sldId id="797" r:id="rId39"/>
    <p:sldId id="381" r:id="rId40"/>
    <p:sldId id="315" r:id="rId41"/>
  </p:sldIdLst>
  <p:sldSz cx="9144000" cy="6858000" type="screen4x3"/>
  <p:notesSz cx="6805613" cy="99393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90" autoAdjust="0"/>
    <p:restoredTop sz="87619" autoAdjust="0"/>
  </p:normalViewPr>
  <p:slideViewPr>
    <p:cSldViewPr>
      <p:cViewPr varScale="1">
        <p:scale>
          <a:sx n="111" d="100"/>
          <a:sy n="111" d="100"/>
        </p:scale>
        <p:origin x="53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CE9AFEED-4C84-4A9E-980B-ACD58598062A}" type="datetimeFigureOut">
              <a:rPr lang="tr-TR" smtClean="0"/>
              <a:pPr/>
              <a:t>8.03.2019</a:t>
            </a:fld>
            <a:endParaRPr lang="tr-TR"/>
          </a:p>
        </p:txBody>
      </p:sp>
      <p:sp>
        <p:nvSpPr>
          <p:cNvPr id="4" name="Altbilgi Yer Tutucusu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5775E249-E9D7-4F12-ADCF-46FCF71B65AC}" type="slidenum">
              <a:rPr lang="tr-TR" smtClean="0"/>
              <a:pPr/>
              <a:t>‹#›</a:t>
            </a:fld>
            <a:endParaRPr lang="tr-TR"/>
          </a:p>
        </p:txBody>
      </p:sp>
    </p:spTree>
    <p:extLst>
      <p:ext uri="{BB962C8B-B14F-4D97-AF65-F5344CB8AC3E}">
        <p14:creationId xmlns:p14="http://schemas.microsoft.com/office/powerpoint/2010/main" val="4237157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DD52DB33-2A13-4E04-9D7F-395AAABB140D}" type="datetimeFigureOut">
              <a:rPr lang="tr-TR" smtClean="0"/>
              <a:pPr/>
              <a:t>8.03.2019</a:t>
            </a:fld>
            <a:endParaRPr lang="tr-TR"/>
          </a:p>
        </p:txBody>
      </p:sp>
      <p:sp>
        <p:nvSpPr>
          <p:cNvPr id="4" name="3 Slayt Görüntüsü Yer Tutucusu"/>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B445393-04E1-484B-A356-38CA68662B3E}" type="slidenum">
              <a:rPr lang="tr-TR" smtClean="0"/>
              <a:pPr/>
              <a:t>‹#›</a:t>
            </a:fld>
            <a:endParaRPr lang="tr-TR"/>
          </a:p>
        </p:txBody>
      </p:sp>
    </p:spTree>
    <p:extLst>
      <p:ext uri="{BB962C8B-B14F-4D97-AF65-F5344CB8AC3E}">
        <p14:creationId xmlns:p14="http://schemas.microsoft.com/office/powerpoint/2010/main" val="330325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Slayt Görüntüsü Yer Tutucusu"/>
          <p:cNvSpPr>
            <a:spLocks noGrp="1" noRot="1" noChangeAspect="1"/>
          </p:cNvSpPr>
          <p:nvPr>
            <p:ph type="sldImg"/>
          </p:nvPr>
        </p:nvSpPr>
        <p:spPr bwMode="auto">
          <a:noFill/>
          <a:ln>
            <a:solidFill>
              <a:srgbClr val="000000"/>
            </a:solidFill>
            <a:miter lim="800000"/>
            <a:headEnd/>
            <a:tailEnd/>
          </a:ln>
        </p:spPr>
      </p:sp>
      <p:sp>
        <p:nvSpPr>
          <p:cNvPr id="17410"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17411" name="3 Altbilgi Yer Tutucusu"/>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tr-T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8.03.2019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8.03.2019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8.03.2019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8.03.2019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BC0F9ED-62BC-404E-825C-F8362FBDBC35}" type="datetimeFigureOut">
              <a:rPr lang="tr-TR" smtClean="0"/>
              <a:pPr/>
              <a:t>8.03.2019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BC0F9ED-62BC-404E-825C-F8362FBDBC35}" type="datetimeFigureOut">
              <a:rPr lang="tr-TR" smtClean="0"/>
              <a:pPr/>
              <a:t>8.03.2019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BC0F9ED-62BC-404E-825C-F8362FBDBC35}" type="datetimeFigureOut">
              <a:rPr lang="tr-TR" smtClean="0"/>
              <a:pPr/>
              <a:t>8.03.2019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BC0F9ED-62BC-404E-825C-F8362FBDBC35}" type="datetimeFigureOut">
              <a:rPr lang="tr-TR" smtClean="0"/>
              <a:pPr/>
              <a:t>8.03.2019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BC0F9ED-62BC-404E-825C-F8362FBDBC35}" type="datetimeFigureOut">
              <a:rPr lang="tr-TR" smtClean="0"/>
              <a:pPr/>
              <a:t>8.03.2019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BC0F9ED-62BC-404E-825C-F8362FBDBC35}" type="datetimeFigureOut">
              <a:rPr lang="tr-TR" smtClean="0"/>
              <a:pPr/>
              <a:t>8.03.2019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BC0F9ED-62BC-404E-825C-F8362FBDBC35}" type="datetimeFigureOut">
              <a:rPr lang="tr-TR" smtClean="0"/>
              <a:pPr/>
              <a:t>8.03.2019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0F9ED-62BC-404E-825C-F8362FBDBC35}" type="datetimeFigureOut">
              <a:rPr lang="tr-TR" smtClean="0"/>
              <a:pPr/>
              <a:t>8.03.2019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33878-95A9-40A8-9897-BB68A49A19C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0.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7.xml"/><Relationship Id="rId18" Type="http://schemas.openxmlformats.org/officeDocument/2006/relationships/slide" Target="slide36.xml"/><Relationship Id="rId3" Type="http://schemas.openxmlformats.org/officeDocument/2006/relationships/image" Target="../media/image3.png"/><Relationship Id="rId21" Type="http://schemas.openxmlformats.org/officeDocument/2006/relationships/image" Target="../media/image4.jpeg"/><Relationship Id="rId7" Type="http://schemas.openxmlformats.org/officeDocument/2006/relationships/slide" Target="slide8.xml"/><Relationship Id="rId12" Type="http://schemas.openxmlformats.org/officeDocument/2006/relationships/slide" Target="slide23.xml"/><Relationship Id="rId17" Type="http://schemas.openxmlformats.org/officeDocument/2006/relationships/slide" Target="slide35.xml"/><Relationship Id="rId2" Type="http://schemas.openxmlformats.org/officeDocument/2006/relationships/notesSlide" Target="../notesSlides/notesSlide1.xml"/><Relationship Id="rId16" Type="http://schemas.openxmlformats.org/officeDocument/2006/relationships/slide" Target="slide33.xml"/><Relationship Id="rId20" Type="http://schemas.openxmlformats.org/officeDocument/2006/relationships/slide" Target="slide39.xml"/><Relationship Id="rId1" Type="http://schemas.openxmlformats.org/officeDocument/2006/relationships/slideLayout" Target="../slideLayouts/slideLayout9.xml"/><Relationship Id="rId6" Type="http://schemas.openxmlformats.org/officeDocument/2006/relationships/slide" Target="slide6.xml"/><Relationship Id="rId11" Type="http://schemas.openxmlformats.org/officeDocument/2006/relationships/slide" Target="slide19.xml"/><Relationship Id="rId5" Type="http://schemas.openxmlformats.org/officeDocument/2006/relationships/slide" Target="slide4.xml"/><Relationship Id="rId15" Type="http://schemas.openxmlformats.org/officeDocument/2006/relationships/slide" Target="slide32.xml"/><Relationship Id="rId10" Type="http://schemas.openxmlformats.org/officeDocument/2006/relationships/slide" Target="slide17.xml"/><Relationship Id="rId19" Type="http://schemas.openxmlformats.org/officeDocument/2006/relationships/slide" Target="slide38.xml"/><Relationship Id="rId4" Type="http://schemas.openxmlformats.org/officeDocument/2006/relationships/slide" Target="slide3.xml"/><Relationship Id="rId9" Type="http://schemas.openxmlformats.org/officeDocument/2006/relationships/slide" Target="slide12.xml"/><Relationship Id="rId14" Type="http://schemas.openxmlformats.org/officeDocument/2006/relationships/slide" Target="slide3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hyperlink" Target="mailto:pyb@oka.org.tr"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mailto:osb@oka.org.tr"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kaysuygulama.sanayi.gov.tr/"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kadc\documen$\gyalcin\Desktop\Untitled-1.jpg"/>
          <p:cNvPicPr>
            <a:picLocks noChangeAspect="1" noChangeArrowheads="1"/>
          </p:cNvPicPr>
          <p:nvPr/>
        </p:nvPicPr>
        <p:blipFill>
          <a:blip r:embed="rId2" cstate="email"/>
          <a:srcRect t="19298"/>
          <a:stretch>
            <a:fillRect/>
          </a:stretch>
        </p:blipFill>
        <p:spPr bwMode="auto">
          <a:xfrm>
            <a:off x="0" y="0"/>
            <a:ext cx="9144000" cy="5606874"/>
          </a:xfrm>
          <a:prstGeom prst="rect">
            <a:avLst/>
          </a:prstGeom>
          <a:noFill/>
        </p:spPr>
      </p:pic>
      <p:sp>
        <p:nvSpPr>
          <p:cNvPr id="5" name="4 Metin kutusu"/>
          <p:cNvSpPr txBox="1"/>
          <p:nvPr/>
        </p:nvSpPr>
        <p:spPr>
          <a:xfrm>
            <a:off x="2443114" y="3857628"/>
            <a:ext cx="4271682" cy="3477875"/>
          </a:xfrm>
          <a:prstGeom prst="rect">
            <a:avLst/>
          </a:prstGeom>
          <a:noFill/>
        </p:spPr>
        <p:txBody>
          <a:bodyPr wrap="none" rtlCol="0">
            <a:spAutoFit/>
          </a:bodyPr>
          <a:lstStyle/>
          <a:p>
            <a:pPr algn="ctr"/>
            <a:r>
              <a:rPr lang="tr-TR" sz="1600" b="1" dirty="0" smtClean="0">
                <a:solidFill>
                  <a:schemeClr val="accent5">
                    <a:lumMod val="50000"/>
                  </a:schemeClr>
                </a:solidFill>
              </a:rPr>
              <a:t>KALKINMA AJANSLARI YÖNETİM SİSTEMİ (KAYS)</a:t>
            </a:r>
          </a:p>
          <a:p>
            <a:pPr algn="ctr"/>
            <a:endParaRPr lang="tr-TR" sz="1600" b="1" dirty="0">
              <a:solidFill>
                <a:schemeClr val="accent5">
                  <a:lumMod val="50000"/>
                </a:schemeClr>
              </a:solidFill>
            </a:endParaRPr>
          </a:p>
          <a:p>
            <a:pPr algn="ctr"/>
            <a:r>
              <a:rPr lang="tr-TR" sz="1600" b="1" dirty="0" smtClean="0">
                <a:solidFill>
                  <a:schemeClr val="accent5">
                    <a:lumMod val="50000"/>
                  </a:schemeClr>
                </a:solidFill>
              </a:rPr>
              <a:t>2019 YILI TEKNİK DESTEK PROGRAMI</a:t>
            </a:r>
            <a:endParaRPr lang="tr-TR" sz="2800" b="1" i="1" dirty="0" smtClean="0">
              <a:solidFill>
                <a:schemeClr val="tx2">
                  <a:lumMod val="60000"/>
                  <a:lumOff val="40000"/>
                </a:schemeClr>
              </a:solidFill>
            </a:endParaRPr>
          </a:p>
          <a:p>
            <a:pPr algn="ctr"/>
            <a:r>
              <a:rPr lang="tr-TR" sz="1600" b="1" dirty="0">
                <a:solidFill>
                  <a:schemeClr val="accent5">
                    <a:lumMod val="50000"/>
                  </a:schemeClr>
                </a:solidFill>
              </a:rPr>
              <a:t>Proje Başvurusunun Hazırlanması</a:t>
            </a:r>
          </a:p>
          <a:p>
            <a:pPr algn="ctr"/>
            <a:endParaRPr lang="tr-TR" sz="2800" b="1" i="1" dirty="0" smtClean="0">
              <a:solidFill>
                <a:schemeClr val="tx2">
                  <a:lumMod val="60000"/>
                  <a:lumOff val="40000"/>
                </a:schemeClr>
              </a:solidFill>
            </a:endParaRPr>
          </a:p>
          <a:p>
            <a:pPr algn="ctr"/>
            <a:r>
              <a:rPr lang="tr-TR" sz="1600" b="1" dirty="0">
                <a:solidFill>
                  <a:schemeClr val="accent5">
                    <a:lumMod val="50000"/>
                  </a:schemeClr>
                </a:solidFill>
              </a:rPr>
              <a:t>Program Yönetim Birimi</a:t>
            </a:r>
          </a:p>
          <a:p>
            <a:pPr algn="ctr"/>
            <a:r>
              <a:rPr lang="tr-TR" sz="1600" b="1" dirty="0">
                <a:solidFill>
                  <a:schemeClr val="accent5">
                    <a:lumMod val="50000"/>
                  </a:schemeClr>
                </a:solidFill>
              </a:rPr>
              <a:t>ORTAK KARADENİZ KALKINMA AJANSI</a:t>
            </a:r>
          </a:p>
          <a:p>
            <a:pPr algn="ctr"/>
            <a:endParaRPr lang="tr-TR" sz="2800" b="1" i="1" dirty="0" smtClean="0">
              <a:solidFill>
                <a:schemeClr val="tx2">
                  <a:lumMod val="60000"/>
                  <a:lumOff val="40000"/>
                </a:schemeClr>
              </a:solidFill>
            </a:endParaRPr>
          </a:p>
          <a:p>
            <a:pPr algn="ctr"/>
            <a:endParaRPr lang="tr-TR" sz="2800" b="1" i="1" dirty="0" smtClean="0">
              <a:solidFill>
                <a:schemeClr val="tx2">
                  <a:lumMod val="60000"/>
                  <a:lumOff val="40000"/>
                </a:schemeClr>
              </a:solidFill>
            </a:endParaRPr>
          </a:p>
          <a:p>
            <a:pPr algn="ctr"/>
            <a:endParaRPr lang="tr-TR" sz="2000" b="1" i="1" dirty="0" smtClean="0">
              <a:solidFill>
                <a:schemeClr val="tx2">
                  <a:lumMod val="60000"/>
                  <a:lumOff val="40000"/>
                </a:schemeClr>
              </a:solidFill>
            </a:endParaRPr>
          </a:p>
          <a:p>
            <a:pPr algn="ctr"/>
            <a:endParaRPr lang="tr-TR" sz="2000" b="1" dirty="0" smtClean="0">
              <a:solidFill>
                <a:schemeClr val="tx2">
                  <a:lumMod val="75000"/>
                </a:schemeClr>
              </a:solidFill>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916832"/>
            <a:ext cx="1556792" cy="15567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0648"/>
            <a:ext cx="5835252" cy="646331"/>
          </a:xfrm>
          <a:prstGeom prst="rect">
            <a:avLst/>
          </a:prstGeom>
          <a:solidFill>
            <a:schemeClr val="accent5">
              <a:lumMod val="75000"/>
            </a:schemeClr>
          </a:solidFill>
        </p:spPr>
        <p:txBody>
          <a:bodyPr wrap="none">
            <a:spAutoFit/>
          </a:bodyPr>
          <a:lstStyle/>
          <a:p>
            <a:r>
              <a:rPr lang="tr-TR" dirty="0" smtClean="0">
                <a:solidFill>
                  <a:schemeClr val="bg1"/>
                </a:solidFill>
              </a:rPr>
              <a:t>Bir sonraki ekran aşağıdaki gibi açılacaktır; ilinizi seçip listele </a:t>
            </a:r>
          </a:p>
          <a:p>
            <a:r>
              <a:rPr lang="tr-TR" dirty="0" smtClean="0">
                <a:solidFill>
                  <a:schemeClr val="bg1"/>
                </a:solidFill>
              </a:rPr>
              <a:t>kısmına tıklayınız.</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2" name="Resim 1"/>
          <p:cNvPicPr>
            <a:picLocks noChangeAspect="1"/>
          </p:cNvPicPr>
          <p:nvPr/>
        </p:nvPicPr>
        <p:blipFill>
          <a:blip r:embed="rId3"/>
          <a:stretch>
            <a:fillRect/>
          </a:stretch>
        </p:blipFill>
        <p:spPr>
          <a:xfrm>
            <a:off x="324272" y="1412776"/>
            <a:ext cx="8848725" cy="2952750"/>
          </a:xfrm>
          <a:prstGeom prst="rect">
            <a:avLst/>
          </a:prstGeom>
        </p:spPr>
      </p:pic>
      <p:sp>
        <p:nvSpPr>
          <p:cNvPr id="3" name="Oval 2"/>
          <p:cNvSpPr/>
          <p:nvPr/>
        </p:nvSpPr>
        <p:spPr>
          <a:xfrm>
            <a:off x="1331640" y="1268760"/>
            <a:ext cx="504056"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1</a:t>
            </a:r>
            <a:endParaRPr lang="tr-TR" dirty="0"/>
          </a:p>
        </p:txBody>
      </p:sp>
      <p:sp>
        <p:nvSpPr>
          <p:cNvPr id="11" name="Oval 10"/>
          <p:cNvSpPr/>
          <p:nvPr/>
        </p:nvSpPr>
        <p:spPr>
          <a:xfrm>
            <a:off x="8145506" y="1461381"/>
            <a:ext cx="504056"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a:t>
            </a:r>
            <a:endParaRPr lang="tr-TR" dirty="0"/>
          </a:p>
        </p:txBody>
      </p:sp>
      <p:pic>
        <p:nvPicPr>
          <p:cNvPr id="12" name="Resim 11"/>
          <p:cNvPicPr>
            <a:picLocks noChangeAspect="1"/>
          </p:cNvPicPr>
          <p:nvPr/>
        </p:nvPicPr>
        <p:blipFill>
          <a:blip r:embed="rId4"/>
          <a:stretch>
            <a:fillRect/>
          </a:stretch>
        </p:blipFill>
        <p:spPr>
          <a:xfrm>
            <a:off x="2699792" y="1730758"/>
            <a:ext cx="278160" cy="278160"/>
          </a:xfrm>
          <a:prstGeom prst="rect">
            <a:avLst/>
          </a:prstGeom>
        </p:spPr>
      </p:pic>
      <p:pic>
        <p:nvPicPr>
          <p:cNvPr id="14" name="Resim 13"/>
          <p:cNvPicPr>
            <a:picLocks noChangeAspect="1"/>
          </p:cNvPicPr>
          <p:nvPr/>
        </p:nvPicPr>
        <p:blipFill>
          <a:blip r:embed="rId4"/>
          <a:stretch>
            <a:fillRect/>
          </a:stretch>
        </p:blipFill>
        <p:spPr>
          <a:xfrm>
            <a:off x="8258454" y="2290895"/>
            <a:ext cx="278160" cy="278160"/>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10655471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0648"/>
            <a:ext cx="6797758" cy="369332"/>
          </a:xfrm>
          <a:prstGeom prst="rect">
            <a:avLst/>
          </a:prstGeom>
          <a:solidFill>
            <a:schemeClr val="accent5">
              <a:lumMod val="75000"/>
            </a:schemeClr>
          </a:solidFill>
        </p:spPr>
        <p:txBody>
          <a:bodyPr wrap="none">
            <a:spAutoFit/>
          </a:bodyPr>
          <a:lstStyle/>
          <a:p>
            <a:r>
              <a:rPr lang="tr-TR" dirty="0" smtClean="0">
                <a:solidFill>
                  <a:schemeClr val="bg1"/>
                </a:solidFill>
              </a:rPr>
              <a:t>Bir sonraki ekranda Ajansımızın açık olan TD programı listelenecektir. </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4" name="Resim 3"/>
          <p:cNvPicPr>
            <a:picLocks noChangeAspect="1"/>
          </p:cNvPicPr>
          <p:nvPr/>
        </p:nvPicPr>
        <p:blipFill>
          <a:blip r:embed="rId3"/>
          <a:stretch>
            <a:fillRect/>
          </a:stretch>
        </p:blipFill>
        <p:spPr>
          <a:xfrm>
            <a:off x="250032" y="1331477"/>
            <a:ext cx="9196709" cy="2832480"/>
          </a:xfrm>
          <a:prstGeom prst="rect">
            <a:avLst/>
          </a:prstGeom>
        </p:spPr>
      </p:pic>
      <p:sp>
        <p:nvSpPr>
          <p:cNvPr id="5" name="Metin kutusu 4"/>
          <p:cNvSpPr txBox="1"/>
          <p:nvPr/>
        </p:nvSpPr>
        <p:spPr>
          <a:xfrm>
            <a:off x="539552" y="3861048"/>
            <a:ext cx="5112568" cy="1200329"/>
          </a:xfrm>
          <a:prstGeom prst="rect">
            <a:avLst/>
          </a:prstGeom>
          <a:noFill/>
        </p:spPr>
        <p:txBody>
          <a:bodyPr wrap="square" rtlCol="0">
            <a:spAutoFit/>
          </a:bodyPr>
          <a:lstStyle/>
          <a:p>
            <a:pPr marL="342900" indent="-342900">
              <a:buAutoNum type="arabicPeriod"/>
            </a:pPr>
            <a:r>
              <a:rPr lang="tr-TR" dirty="0" smtClean="0"/>
              <a:t>Üzerine tıkla; sekme rengi «sarı» hale gelecek.</a:t>
            </a:r>
          </a:p>
          <a:p>
            <a:pPr marL="342900" indent="-342900">
              <a:buAutoNum type="arabicPeriod"/>
            </a:pPr>
            <a:r>
              <a:rPr lang="tr-TR" dirty="0" smtClean="0"/>
              <a:t>Başvuru yap kutucuğuna tıkla.</a:t>
            </a:r>
            <a:endParaRPr lang="tr-TR" dirty="0"/>
          </a:p>
          <a:p>
            <a:pPr marL="342900" indent="-342900">
              <a:buAutoNum type="arabicPeriod"/>
            </a:pPr>
            <a:r>
              <a:rPr lang="tr-TR" dirty="0" smtClean="0"/>
              <a:t>Rehberi indirip incelemeniz başvuru hazırlarken işinizi kolaylaştıracaktır. </a:t>
            </a:r>
            <a:endParaRPr lang="tr-TR" dirty="0"/>
          </a:p>
        </p:txBody>
      </p:sp>
      <p:sp>
        <p:nvSpPr>
          <p:cNvPr id="6" name="Oval 5"/>
          <p:cNvSpPr/>
          <p:nvPr/>
        </p:nvSpPr>
        <p:spPr>
          <a:xfrm>
            <a:off x="2051720" y="3212976"/>
            <a:ext cx="4320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1</a:t>
            </a:r>
            <a:endParaRPr lang="tr-TR" dirty="0"/>
          </a:p>
        </p:txBody>
      </p:sp>
      <p:sp>
        <p:nvSpPr>
          <p:cNvPr id="12" name="Oval 11"/>
          <p:cNvSpPr/>
          <p:nvPr/>
        </p:nvSpPr>
        <p:spPr>
          <a:xfrm>
            <a:off x="5076056" y="3531679"/>
            <a:ext cx="4320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a:t>
            </a:r>
            <a:endParaRPr lang="tr-TR" dirty="0"/>
          </a:p>
        </p:txBody>
      </p:sp>
      <p:pic>
        <p:nvPicPr>
          <p:cNvPr id="7" name="Resim 6"/>
          <p:cNvPicPr>
            <a:picLocks noChangeAspect="1"/>
          </p:cNvPicPr>
          <p:nvPr/>
        </p:nvPicPr>
        <p:blipFill>
          <a:blip r:embed="rId4"/>
          <a:stretch>
            <a:fillRect/>
          </a:stretch>
        </p:blipFill>
        <p:spPr>
          <a:xfrm>
            <a:off x="2523964" y="3475226"/>
            <a:ext cx="278160" cy="278160"/>
          </a:xfrm>
          <a:prstGeom prst="rect">
            <a:avLst/>
          </a:prstGeom>
        </p:spPr>
      </p:pic>
      <p:pic>
        <p:nvPicPr>
          <p:cNvPr id="14" name="Resim 13"/>
          <p:cNvPicPr>
            <a:picLocks noChangeAspect="1"/>
          </p:cNvPicPr>
          <p:nvPr/>
        </p:nvPicPr>
        <p:blipFill>
          <a:blip r:embed="rId4"/>
          <a:stretch>
            <a:fillRect/>
          </a:stretch>
        </p:blipFill>
        <p:spPr>
          <a:xfrm>
            <a:off x="4401183" y="3753386"/>
            <a:ext cx="311460" cy="278160"/>
          </a:xfrm>
          <a:prstGeom prst="rect">
            <a:avLst/>
          </a:prstGeom>
        </p:spPr>
      </p:pic>
      <p:pic>
        <p:nvPicPr>
          <p:cNvPr id="15" name="Resim 14"/>
          <p:cNvPicPr>
            <a:picLocks noChangeAspect="1"/>
          </p:cNvPicPr>
          <p:nvPr/>
        </p:nvPicPr>
        <p:blipFill>
          <a:blip r:embed="rId4"/>
          <a:stretch>
            <a:fillRect/>
          </a:stretch>
        </p:blipFill>
        <p:spPr>
          <a:xfrm>
            <a:off x="7199262" y="3443600"/>
            <a:ext cx="278160" cy="278160"/>
          </a:xfrm>
          <a:prstGeom prst="rect">
            <a:avLst/>
          </a:prstGeom>
        </p:spPr>
      </p:pic>
      <p:sp>
        <p:nvSpPr>
          <p:cNvPr id="18" name="Oval 17"/>
          <p:cNvSpPr/>
          <p:nvPr/>
        </p:nvSpPr>
        <p:spPr>
          <a:xfrm>
            <a:off x="7468691" y="3724447"/>
            <a:ext cx="4320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3</a:t>
            </a:r>
            <a:endParaRPr lang="tr-TR" dirty="0"/>
          </a:p>
        </p:txBody>
      </p:sp>
      <p:pic>
        <p:nvPicPr>
          <p:cNvPr id="19" name="Resim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3216" y="83308"/>
            <a:ext cx="856852" cy="856852"/>
          </a:xfrm>
          <a:prstGeom prst="rect">
            <a:avLst/>
          </a:prstGeom>
        </p:spPr>
      </p:pic>
    </p:spTree>
    <p:extLst>
      <p:ext uri="{BB962C8B-B14F-4D97-AF65-F5344CB8AC3E}">
        <p14:creationId xmlns:p14="http://schemas.microsoft.com/office/powerpoint/2010/main" val="329607071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0648"/>
            <a:ext cx="6754991" cy="646331"/>
          </a:xfrm>
          <a:prstGeom prst="rect">
            <a:avLst/>
          </a:prstGeom>
          <a:solidFill>
            <a:schemeClr val="accent5">
              <a:lumMod val="75000"/>
            </a:schemeClr>
          </a:solidFill>
        </p:spPr>
        <p:txBody>
          <a:bodyPr wrap="none">
            <a:spAutoFit/>
          </a:bodyPr>
          <a:lstStyle/>
          <a:p>
            <a:r>
              <a:rPr lang="tr-TR" dirty="0" smtClean="0">
                <a:solidFill>
                  <a:schemeClr val="bg1"/>
                </a:solidFill>
              </a:rPr>
              <a:t>«Başvuru yap» kısmına tıkladığınızda proje girişi ana ekranı açılacaktır. </a:t>
            </a:r>
          </a:p>
          <a:p>
            <a:r>
              <a:rPr lang="tr-TR" dirty="0" smtClean="0">
                <a:solidFill>
                  <a:schemeClr val="bg1"/>
                </a:solidFill>
              </a:rPr>
              <a:t>Bulunduğunuz kısmı sol taraftan takip edebilirsiniz.  </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2" name="Resim 1"/>
          <p:cNvPicPr>
            <a:picLocks noChangeAspect="1"/>
          </p:cNvPicPr>
          <p:nvPr/>
        </p:nvPicPr>
        <p:blipFill>
          <a:blip r:embed="rId3"/>
          <a:stretch>
            <a:fillRect/>
          </a:stretch>
        </p:blipFill>
        <p:spPr>
          <a:xfrm>
            <a:off x="323528" y="1243494"/>
            <a:ext cx="8665169" cy="4989472"/>
          </a:xfrm>
          <a:prstGeom prst="rect">
            <a:avLst/>
          </a:prstGeom>
        </p:spPr>
      </p:pic>
      <p:sp>
        <p:nvSpPr>
          <p:cNvPr id="3" name="Yuvarlatılmış Dikdörtgen 2"/>
          <p:cNvSpPr/>
          <p:nvPr/>
        </p:nvSpPr>
        <p:spPr>
          <a:xfrm>
            <a:off x="2771800" y="5157193"/>
            <a:ext cx="57606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İlk yapmanız gereken şey; projenizin künye bilgilerini doldurmak olmalıdır. Bu bilgileri daha sonra güncelleyebileceksiniz.</a:t>
            </a:r>
            <a:endParaRPr lang="tr-TR" dirty="0"/>
          </a:p>
        </p:txBody>
      </p:sp>
      <p:sp>
        <p:nvSpPr>
          <p:cNvPr id="8" name="Yuvarlatılmış Dikdörtgen 7"/>
          <p:cNvSpPr/>
          <p:nvPr/>
        </p:nvSpPr>
        <p:spPr>
          <a:xfrm>
            <a:off x="323528" y="2204864"/>
            <a:ext cx="1656184"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4622" y="62302"/>
            <a:ext cx="877858" cy="877858"/>
          </a:xfrm>
          <a:prstGeom prst="rect">
            <a:avLst/>
          </a:prstGeom>
        </p:spPr>
      </p:pic>
    </p:spTree>
    <p:extLst>
      <p:ext uri="{BB962C8B-B14F-4D97-AF65-F5344CB8AC3E}">
        <p14:creationId xmlns:p14="http://schemas.microsoft.com/office/powerpoint/2010/main" val="180709959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0648"/>
            <a:ext cx="3890617" cy="369332"/>
          </a:xfrm>
          <a:prstGeom prst="rect">
            <a:avLst/>
          </a:prstGeom>
          <a:solidFill>
            <a:schemeClr val="accent5">
              <a:lumMod val="75000"/>
            </a:schemeClr>
          </a:solidFill>
        </p:spPr>
        <p:txBody>
          <a:bodyPr wrap="none">
            <a:spAutoFit/>
          </a:bodyPr>
          <a:lstStyle/>
          <a:p>
            <a:r>
              <a:rPr lang="tr-TR" dirty="0" smtClean="0">
                <a:solidFill>
                  <a:schemeClr val="bg1"/>
                </a:solidFill>
              </a:rPr>
              <a:t>Teknik destek (TD) genel bilgiler ekranı  </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3" name="Yuvarlatılmış Dikdörtgen 2"/>
          <p:cNvSpPr/>
          <p:nvPr/>
        </p:nvSpPr>
        <p:spPr>
          <a:xfrm>
            <a:off x="716596" y="4448685"/>
            <a:ext cx="7776864" cy="2060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tr-TR" sz="1600" dirty="0" smtClean="0"/>
              <a:t>Proje adınız kısa ve proje amacını yansıtacak şekilde belirlenmelidir.</a:t>
            </a:r>
          </a:p>
          <a:p>
            <a:pPr marL="342900" indent="-342900">
              <a:buAutoNum type="arabicPeriod"/>
            </a:pPr>
            <a:r>
              <a:rPr lang="tr-TR" sz="1600" dirty="0" smtClean="0"/>
              <a:t>TD süresi 90 günü geçemez.</a:t>
            </a:r>
          </a:p>
          <a:p>
            <a:pPr marL="342900" indent="-342900">
              <a:buAutoNum type="arabicPeriod"/>
            </a:pPr>
            <a:r>
              <a:rPr lang="tr-TR" sz="1600" dirty="0" smtClean="0"/>
              <a:t>Tür olarak hangi konuda destek almak istiyorsanız onu seçmelisiniz. Birden fazla seçenek uygun ise işaretleyebilirsiniz.</a:t>
            </a:r>
          </a:p>
          <a:p>
            <a:pPr marL="342900" indent="-342900">
              <a:buAutoNum type="arabicPeriod"/>
            </a:pPr>
            <a:r>
              <a:rPr lang="tr-TR" sz="1600" dirty="0" smtClean="0"/>
              <a:t>İlgili olduğu faaliyet alanını seçiniz. </a:t>
            </a:r>
          </a:p>
          <a:p>
            <a:pPr marL="342900" indent="-342900">
              <a:buAutoNum type="arabicPeriod"/>
            </a:pPr>
            <a:r>
              <a:rPr lang="tr-TR" sz="1600" dirty="0" smtClean="0"/>
              <a:t>Uygulama alanını seçiniz. Eğer projede diğer ilçeler de varsa birden fazla ilçe seçebilirsiniz. Ana ilçeyi ise başvuru sahibi ilçesi olarak seçmeniz gerekecektir.</a:t>
            </a:r>
            <a:endParaRPr lang="tr-TR" sz="1600" dirty="0"/>
          </a:p>
        </p:txBody>
      </p:sp>
      <p:pic>
        <p:nvPicPr>
          <p:cNvPr id="4" name="Resim 3"/>
          <p:cNvPicPr>
            <a:picLocks noChangeAspect="1"/>
          </p:cNvPicPr>
          <p:nvPr/>
        </p:nvPicPr>
        <p:blipFill>
          <a:blip r:embed="rId3"/>
          <a:stretch>
            <a:fillRect/>
          </a:stretch>
        </p:blipFill>
        <p:spPr>
          <a:xfrm>
            <a:off x="683568" y="1071925"/>
            <a:ext cx="6424430" cy="3376760"/>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20499945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0648"/>
            <a:ext cx="3847335" cy="646331"/>
          </a:xfrm>
          <a:prstGeom prst="rect">
            <a:avLst/>
          </a:prstGeom>
          <a:solidFill>
            <a:schemeClr val="accent5">
              <a:lumMod val="75000"/>
            </a:schemeClr>
          </a:solidFill>
        </p:spPr>
        <p:txBody>
          <a:bodyPr wrap="none">
            <a:spAutoFit/>
          </a:bodyPr>
          <a:lstStyle/>
          <a:p>
            <a:r>
              <a:rPr lang="tr-TR" dirty="0" smtClean="0">
                <a:solidFill>
                  <a:schemeClr val="bg1"/>
                </a:solidFill>
              </a:rPr>
              <a:t>Teknik destek (TD) genel bilgiler ekranı;</a:t>
            </a:r>
          </a:p>
          <a:p>
            <a:r>
              <a:rPr lang="tr-TR" dirty="0" smtClean="0">
                <a:solidFill>
                  <a:schemeClr val="bg1"/>
                </a:solidFill>
              </a:rPr>
              <a:t>Faaliyet alanı seçimi;  </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2" name="Resim 1"/>
          <p:cNvPicPr>
            <a:picLocks noChangeAspect="1"/>
          </p:cNvPicPr>
          <p:nvPr/>
        </p:nvPicPr>
        <p:blipFill>
          <a:blip r:embed="rId3"/>
          <a:stretch>
            <a:fillRect/>
          </a:stretch>
        </p:blipFill>
        <p:spPr>
          <a:xfrm>
            <a:off x="827584" y="1124744"/>
            <a:ext cx="6399435" cy="5053725"/>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33697915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0648"/>
            <a:ext cx="3847335" cy="646331"/>
          </a:xfrm>
          <a:prstGeom prst="rect">
            <a:avLst/>
          </a:prstGeom>
          <a:solidFill>
            <a:schemeClr val="accent5">
              <a:lumMod val="75000"/>
            </a:schemeClr>
          </a:solidFill>
        </p:spPr>
        <p:txBody>
          <a:bodyPr wrap="none">
            <a:spAutoFit/>
          </a:bodyPr>
          <a:lstStyle/>
          <a:p>
            <a:r>
              <a:rPr lang="tr-TR" dirty="0" smtClean="0">
                <a:solidFill>
                  <a:schemeClr val="bg1"/>
                </a:solidFill>
              </a:rPr>
              <a:t>Teknik destek (TD) genel bilgiler ekranı;</a:t>
            </a:r>
          </a:p>
          <a:p>
            <a:r>
              <a:rPr lang="tr-TR" dirty="0" smtClean="0">
                <a:solidFill>
                  <a:schemeClr val="bg1"/>
                </a:solidFill>
              </a:rPr>
              <a:t>Uygulama yeri seçimi;  </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3" name="Resim 2"/>
          <p:cNvPicPr>
            <a:picLocks noChangeAspect="1"/>
          </p:cNvPicPr>
          <p:nvPr/>
        </p:nvPicPr>
        <p:blipFill>
          <a:blip r:embed="rId3"/>
          <a:stretch>
            <a:fillRect/>
          </a:stretch>
        </p:blipFill>
        <p:spPr>
          <a:xfrm>
            <a:off x="358999" y="1196752"/>
            <a:ext cx="7093321" cy="3511075"/>
          </a:xfrm>
          <a:prstGeom prst="rect">
            <a:avLst/>
          </a:prstGeom>
        </p:spPr>
      </p:pic>
      <p:pic>
        <p:nvPicPr>
          <p:cNvPr id="4" name="Resim 3"/>
          <p:cNvPicPr>
            <a:picLocks noChangeAspect="1"/>
          </p:cNvPicPr>
          <p:nvPr/>
        </p:nvPicPr>
        <p:blipFill>
          <a:blip r:embed="rId4"/>
          <a:stretch>
            <a:fillRect/>
          </a:stretch>
        </p:blipFill>
        <p:spPr>
          <a:xfrm>
            <a:off x="6300192" y="4707828"/>
            <a:ext cx="2617862" cy="1996302"/>
          </a:xfrm>
          <a:prstGeom prst="rect">
            <a:avLst/>
          </a:prstGeom>
        </p:spPr>
      </p:pic>
      <p:pic>
        <p:nvPicPr>
          <p:cNvPr id="11" name="Resim 10"/>
          <p:cNvPicPr>
            <a:picLocks noChangeAspect="1"/>
          </p:cNvPicPr>
          <p:nvPr/>
        </p:nvPicPr>
        <p:blipFill>
          <a:blip r:embed="rId5"/>
          <a:stretch>
            <a:fillRect/>
          </a:stretch>
        </p:blipFill>
        <p:spPr>
          <a:xfrm>
            <a:off x="7812360" y="5566899"/>
            <a:ext cx="311460" cy="278160"/>
          </a:xfrm>
          <a:prstGeom prst="rect">
            <a:avLst/>
          </a:prstGeom>
        </p:spPr>
      </p:pic>
      <p:sp>
        <p:nvSpPr>
          <p:cNvPr id="12" name="Yuvarlatılmış Dikdörtgen 11"/>
          <p:cNvSpPr/>
          <p:nvPr/>
        </p:nvSpPr>
        <p:spPr>
          <a:xfrm>
            <a:off x="576034" y="4920774"/>
            <a:ext cx="5505636" cy="1064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tr-TR" sz="1600" dirty="0" smtClean="0"/>
              <a:t>Önce ilçeleri seçiyoruz. 1 veya daha fazla olabilir.</a:t>
            </a:r>
          </a:p>
          <a:p>
            <a:pPr marL="342900" indent="-342900">
              <a:buAutoNum type="arabicPeriod"/>
            </a:pPr>
            <a:r>
              <a:rPr lang="tr-TR" sz="1600" dirty="0" smtClean="0"/>
              <a:t>Sonrasında başvuru sahibinin bulunduğu ilçeyi ana ilçe olarak belirliyoruz.</a:t>
            </a:r>
          </a:p>
        </p:txBody>
      </p:sp>
      <p:sp>
        <p:nvSpPr>
          <p:cNvPr id="14" name="Oval 13"/>
          <p:cNvSpPr/>
          <p:nvPr/>
        </p:nvSpPr>
        <p:spPr>
          <a:xfrm>
            <a:off x="3183299" y="4413321"/>
            <a:ext cx="4320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1</a:t>
            </a:r>
            <a:endParaRPr lang="tr-TR" dirty="0"/>
          </a:p>
        </p:txBody>
      </p:sp>
      <p:sp>
        <p:nvSpPr>
          <p:cNvPr id="15" name="Oval 14"/>
          <p:cNvSpPr/>
          <p:nvPr/>
        </p:nvSpPr>
        <p:spPr>
          <a:xfrm>
            <a:off x="7968090" y="5969084"/>
            <a:ext cx="4320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a:t>
            </a:r>
            <a:endParaRPr lang="tr-TR" dirty="0"/>
          </a:p>
        </p:txBody>
      </p:sp>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15916688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0648"/>
            <a:ext cx="6944080" cy="646331"/>
          </a:xfrm>
          <a:prstGeom prst="rect">
            <a:avLst/>
          </a:prstGeom>
          <a:solidFill>
            <a:schemeClr val="accent5">
              <a:lumMod val="75000"/>
            </a:schemeClr>
          </a:solidFill>
        </p:spPr>
        <p:txBody>
          <a:bodyPr wrap="none">
            <a:spAutoFit/>
          </a:bodyPr>
          <a:lstStyle/>
          <a:p>
            <a:r>
              <a:rPr lang="tr-TR" dirty="0" smtClean="0">
                <a:solidFill>
                  <a:schemeClr val="bg1"/>
                </a:solidFill>
              </a:rPr>
              <a:t>Teknik destek (TD) genel bilgiler ekranı;</a:t>
            </a:r>
          </a:p>
          <a:p>
            <a:r>
              <a:rPr lang="tr-TR" dirty="0" smtClean="0">
                <a:solidFill>
                  <a:schemeClr val="bg1"/>
                </a:solidFill>
              </a:rPr>
              <a:t>Bu işlemleri tamamladığımızda kaydet ve devam et seçeneğine tıklıyoruz.</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2" name="Resim 1"/>
          <p:cNvPicPr>
            <a:picLocks noChangeAspect="1"/>
          </p:cNvPicPr>
          <p:nvPr/>
        </p:nvPicPr>
        <p:blipFill>
          <a:blip r:embed="rId3"/>
          <a:stretch>
            <a:fillRect/>
          </a:stretch>
        </p:blipFill>
        <p:spPr>
          <a:xfrm>
            <a:off x="252412" y="1357312"/>
            <a:ext cx="8639175" cy="4143375"/>
          </a:xfrm>
          <a:prstGeom prst="rect">
            <a:avLst/>
          </a:prstGeom>
        </p:spPr>
      </p:pic>
      <p:pic>
        <p:nvPicPr>
          <p:cNvPr id="16" name="Resim 15"/>
          <p:cNvPicPr>
            <a:picLocks noChangeAspect="1"/>
          </p:cNvPicPr>
          <p:nvPr/>
        </p:nvPicPr>
        <p:blipFill>
          <a:blip r:embed="rId4"/>
          <a:stretch>
            <a:fillRect/>
          </a:stretch>
        </p:blipFill>
        <p:spPr>
          <a:xfrm>
            <a:off x="7892252" y="5361607"/>
            <a:ext cx="311460" cy="278160"/>
          </a:xfrm>
          <a:prstGeom prst="rect">
            <a:avLst/>
          </a:prstGeom>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6598" y="44460"/>
            <a:ext cx="895700" cy="895700"/>
          </a:xfrm>
          <a:prstGeom prst="rect">
            <a:avLst/>
          </a:prstGeom>
        </p:spPr>
      </p:pic>
    </p:spTree>
    <p:extLst>
      <p:ext uri="{BB962C8B-B14F-4D97-AF65-F5344CB8AC3E}">
        <p14:creationId xmlns:p14="http://schemas.microsoft.com/office/powerpoint/2010/main" val="3925014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0648"/>
            <a:ext cx="7035580" cy="646331"/>
          </a:xfrm>
          <a:prstGeom prst="rect">
            <a:avLst/>
          </a:prstGeom>
          <a:solidFill>
            <a:schemeClr val="accent5">
              <a:lumMod val="75000"/>
            </a:schemeClr>
          </a:solidFill>
        </p:spPr>
        <p:txBody>
          <a:bodyPr wrap="none">
            <a:spAutoFit/>
          </a:bodyPr>
          <a:lstStyle/>
          <a:p>
            <a:r>
              <a:rPr lang="tr-TR" dirty="0" smtClean="0">
                <a:solidFill>
                  <a:schemeClr val="bg1"/>
                </a:solidFill>
              </a:rPr>
              <a:t>Buraya kadar yaptığımız işlemler; başvuru listemize sadece temel bilgileri </a:t>
            </a:r>
          </a:p>
          <a:p>
            <a:r>
              <a:rPr lang="tr-TR" dirty="0" smtClean="0">
                <a:solidFill>
                  <a:schemeClr val="bg1"/>
                </a:solidFill>
              </a:rPr>
              <a:t>yer alan taslak bir başvuru oluşturmuş oldu. </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4" name="Resim 3"/>
          <p:cNvPicPr>
            <a:picLocks noChangeAspect="1"/>
          </p:cNvPicPr>
          <p:nvPr/>
        </p:nvPicPr>
        <p:blipFill>
          <a:blip r:embed="rId3"/>
          <a:stretch>
            <a:fillRect/>
          </a:stretch>
        </p:blipFill>
        <p:spPr>
          <a:xfrm>
            <a:off x="323528" y="1337406"/>
            <a:ext cx="8686006" cy="1231598"/>
          </a:xfrm>
          <a:prstGeom prst="rect">
            <a:avLst/>
          </a:prstGeom>
        </p:spPr>
      </p:pic>
      <p:sp>
        <p:nvSpPr>
          <p:cNvPr id="11" name="Yuvarlatılmış Dikdörtgen 10"/>
          <p:cNvSpPr/>
          <p:nvPr/>
        </p:nvSpPr>
        <p:spPr>
          <a:xfrm>
            <a:off x="467544" y="2780928"/>
            <a:ext cx="7632848" cy="1064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tr-TR" sz="1600" dirty="0" smtClean="0"/>
              <a:t>Ekle seçeneği ile birden fazla proje girişi başlatabiliriz.</a:t>
            </a:r>
          </a:p>
          <a:p>
            <a:pPr marL="342900" indent="-342900">
              <a:buAutoNum type="arabicPeriod"/>
            </a:pPr>
            <a:r>
              <a:rPr lang="tr-TR" sz="1600" dirty="0" smtClean="0"/>
              <a:t>Güncelle seçeneği ile eklemiş olduğumuz projeleri güncelleyebilir ve eksik kaldığımız yerden çalışmaya devam edebiliriz.</a:t>
            </a:r>
          </a:p>
        </p:txBody>
      </p: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6598" y="0"/>
            <a:ext cx="895700" cy="895700"/>
          </a:xfrm>
          <a:prstGeom prst="rect">
            <a:avLst/>
          </a:prstGeom>
        </p:spPr>
      </p:pic>
    </p:spTree>
    <p:extLst>
      <p:ext uri="{BB962C8B-B14F-4D97-AF65-F5344CB8AC3E}">
        <p14:creationId xmlns:p14="http://schemas.microsoft.com/office/powerpoint/2010/main" val="193052206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0648"/>
            <a:ext cx="7091941" cy="369332"/>
          </a:xfrm>
          <a:prstGeom prst="rect">
            <a:avLst/>
          </a:prstGeom>
          <a:solidFill>
            <a:schemeClr val="accent5">
              <a:lumMod val="75000"/>
            </a:schemeClr>
          </a:solidFill>
        </p:spPr>
        <p:txBody>
          <a:bodyPr wrap="none">
            <a:spAutoFit/>
          </a:bodyPr>
          <a:lstStyle/>
          <a:p>
            <a:r>
              <a:rPr lang="tr-TR" dirty="0" smtClean="0">
                <a:solidFill>
                  <a:schemeClr val="bg1"/>
                </a:solidFill>
              </a:rPr>
              <a:t>Güncelle  kısmına tıklayarak veri girişine «proje yazmaya» devam ediyoruz.</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16" name="Resim 15"/>
          <p:cNvPicPr>
            <a:picLocks noChangeAspect="1"/>
          </p:cNvPicPr>
          <p:nvPr/>
        </p:nvPicPr>
        <p:blipFill>
          <a:blip r:embed="rId3"/>
          <a:stretch>
            <a:fillRect/>
          </a:stretch>
        </p:blipFill>
        <p:spPr>
          <a:xfrm>
            <a:off x="7892252" y="5361607"/>
            <a:ext cx="311460" cy="278160"/>
          </a:xfrm>
          <a:prstGeom prst="rect">
            <a:avLst/>
          </a:prstGeom>
        </p:spPr>
      </p:pic>
      <p:pic>
        <p:nvPicPr>
          <p:cNvPr id="2" name="Resim 1"/>
          <p:cNvPicPr>
            <a:picLocks noChangeAspect="1"/>
          </p:cNvPicPr>
          <p:nvPr/>
        </p:nvPicPr>
        <p:blipFill>
          <a:blip r:embed="rId4"/>
          <a:stretch>
            <a:fillRect/>
          </a:stretch>
        </p:blipFill>
        <p:spPr>
          <a:xfrm>
            <a:off x="852785" y="1292533"/>
            <a:ext cx="7222405" cy="3602167"/>
          </a:xfrm>
          <a:prstGeom prst="rect">
            <a:avLst/>
          </a:prstGeom>
        </p:spPr>
      </p:pic>
      <p:sp>
        <p:nvSpPr>
          <p:cNvPr id="12" name="Yuvarlatılmış Dikdörtgen 11"/>
          <p:cNvSpPr/>
          <p:nvPr/>
        </p:nvSpPr>
        <p:spPr>
          <a:xfrm>
            <a:off x="852785" y="4968532"/>
            <a:ext cx="7632848" cy="1064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Bu ekran açılacaktır. Genel bilgileri girdiğimiz için 2. kısım olan «kapsam» kısmına geçebiliriz. </a:t>
            </a:r>
            <a:endParaRPr lang="tr-TR" sz="1600" dirty="0"/>
          </a:p>
          <a:p>
            <a:endParaRPr lang="tr-TR" sz="1600" dirty="0" smtClean="0"/>
          </a:p>
          <a:p>
            <a:r>
              <a:rPr lang="tr-TR" sz="1600" dirty="0" smtClean="0"/>
              <a:t>Sol kısımda çalıştığımız sekme/kısım sarı olarak görünecektir.</a:t>
            </a:r>
          </a:p>
        </p:txBody>
      </p:sp>
      <p:pic>
        <p:nvPicPr>
          <p:cNvPr id="17" name="Resim 16"/>
          <p:cNvPicPr>
            <a:picLocks noChangeAspect="1"/>
          </p:cNvPicPr>
          <p:nvPr/>
        </p:nvPicPr>
        <p:blipFill>
          <a:blip r:embed="rId3"/>
          <a:stretch>
            <a:fillRect/>
          </a:stretch>
        </p:blipFill>
        <p:spPr>
          <a:xfrm>
            <a:off x="1691680" y="1988840"/>
            <a:ext cx="239452" cy="213851"/>
          </a:xfrm>
          <a:prstGeom prst="rect">
            <a:avLst/>
          </a:prstGeom>
        </p:spPr>
      </p:pic>
      <p:pic>
        <p:nvPicPr>
          <p:cNvPr id="18" name="Resi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2880" y="116632"/>
            <a:ext cx="776532" cy="776532"/>
          </a:xfrm>
          <a:prstGeom prst="rect">
            <a:avLst/>
          </a:prstGeom>
        </p:spPr>
      </p:pic>
    </p:spTree>
    <p:extLst>
      <p:ext uri="{BB962C8B-B14F-4D97-AF65-F5344CB8AC3E}">
        <p14:creationId xmlns:p14="http://schemas.microsoft.com/office/powerpoint/2010/main" val="213619365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0648"/>
            <a:ext cx="2510367" cy="369332"/>
          </a:xfrm>
          <a:prstGeom prst="rect">
            <a:avLst/>
          </a:prstGeom>
          <a:solidFill>
            <a:schemeClr val="accent5">
              <a:lumMod val="75000"/>
            </a:schemeClr>
          </a:solidFill>
        </p:spPr>
        <p:txBody>
          <a:bodyPr wrap="none">
            <a:spAutoFit/>
          </a:bodyPr>
          <a:lstStyle/>
          <a:p>
            <a:r>
              <a:rPr lang="tr-TR" dirty="0" smtClean="0">
                <a:solidFill>
                  <a:schemeClr val="bg1"/>
                </a:solidFill>
              </a:rPr>
              <a:t>Teknik desteğin kapsamı;</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16" name="Resim 15"/>
          <p:cNvPicPr>
            <a:picLocks noChangeAspect="1"/>
          </p:cNvPicPr>
          <p:nvPr/>
        </p:nvPicPr>
        <p:blipFill>
          <a:blip r:embed="rId3"/>
          <a:stretch>
            <a:fillRect/>
          </a:stretch>
        </p:blipFill>
        <p:spPr>
          <a:xfrm>
            <a:off x="7892252" y="5361607"/>
            <a:ext cx="311460" cy="278160"/>
          </a:xfrm>
          <a:prstGeom prst="rect">
            <a:avLst/>
          </a:prstGeom>
        </p:spPr>
      </p:pic>
      <p:sp>
        <p:nvSpPr>
          <p:cNvPr id="12" name="Yuvarlatılmış Dikdörtgen 11"/>
          <p:cNvSpPr/>
          <p:nvPr/>
        </p:nvSpPr>
        <p:spPr>
          <a:xfrm>
            <a:off x="647564" y="5172870"/>
            <a:ext cx="8388932" cy="1415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tr-TR" sz="1600" dirty="0" smtClean="0"/>
              <a:t>Bu kısım teknik destek başvurunuzun en kritik kısmıdır. Veri girişi en kolay kısmıdır. Ancak içeriği hazırlamak için proje konunuza hakim olmanız gerekir. </a:t>
            </a:r>
          </a:p>
          <a:p>
            <a:pPr marL="342900" indent="-342900">
              <a:buAutoNum type="arabicPeriod"/>
            </a:pPr>
            <a:r>
              <a:rPr lang="tr-TR" sz="1600" dirty="0" smtClean="0"/>
              <a:t>Word ortamında bu kısımları doldurup sonradan buraya yapıştıra da bilirsiniz.</a:t>
            </a:r>
          </a:p>
          <a:p>
            <a:pPr marL="342900" indent="-342900">
              <a:buAutoNum type="arabicPeriod"/>
            </a:pPr>
            <a:r>
              <a:rPr lang="tr-TR" sz="1600" dirty="0" smtClean="0"/>
              <a:t>Bu sunumun amacı sadece </a:t>
            </a:r>
            <a:r>
              <a:rPr lang="tr-TR" sz="1600" dirty="0" err="1" smtClean="0"/>
              <a:t>KAYS’ı</a:t>
            </a:r>
            <a:r>
              <a:rPr lang="tr-TR" sz="1600" dirty="0" smtClean="0"/>
              <a:t> kullanmaya yardımcı olmak olduğu için bölümlerle ilgili sorularınız olursa son slaytta yer alan iletişim bilgilerinden bizi arayabilir veya randevu talep edebilirsiniz.</a:t>
            </a:r>
          </a:p>
        </p:txBody>
      </p:sp>
      <p:pic>
        <p:nvPicPr>
          <p:cNvPr id="3" name="Resim 2"/>
          <p:cNvPicPr>
            <a:picLocks noChangeAspect="1"/>
          </p:cNvPicPr>
          <p:nvPr/>
        </p:nvPicPr>
        <p:blipFill>
          <a:blip r:embed="rId4"/>
          <a:stretch>
            <a:fillRect/>
          </a:stretch>
        </p:blipFill>
        <p:spPr>
          <a:xfrm>
            <a:off x="476673" y="1081613"/>
            <a:ext cx="7982940" cy="4091257"/>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318836680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
          <p:cNvSpPr>
            <a:spLocks noChangeArrowheads="1"/>
          </p:cNvSpPr>
          <p:nvPr/>
        </p:nvSpPr>
        <p:spPr bwMode="auto">
          <a:xfrm>
            <a:off x="0" y="5876925"/>
            <a:ext cx="7494588" cy="571500"/>
          </a:xfrm>
          <a:prstGeom prst="rect">
            <a:avLst/>
          </a:prstGeom>
          <a:noFill/>
          <a:ln w="9525">
            <a:noFill/>
            <a:miter lim="800000"/>
            <a:headEnd/>
            <a:tailEnd/>
          </a:ln>
        </p:spPr>
        <p:txBody>
          <a:bodyPr/>
          <a:lstStyle/>
          <a:p>
            <a:pPr marL="533400" indent="-352425">
              <a:spcAft>
                <a:spcPct val="5000"/>
              </a:spcAft>
              <a:buFont typeface="Wingdings" pitchFamily="2" charset="2"/>
              <a:buChar char="Ø"/>
            </a:pPr>
            <a:endParaRPr lang="tr-TR" sz="1300" b="1">
              <a:solidFill>
                <a:srgbClr val="CC3300"/>
              </a:solidFill>
              <a:latin typeface="Calibri" pitchFamily="34" charset="0"/>
            </a:endParaRPr>
          </a:p>
        </p:txBody>
      </p:sp>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11 Dikdörtgen"/>
          <p:cNvSpPr/>
          <p:nvPr/>
        </p:nvSpPr>
        <p:spPr>
          <a:xfrm>
            <a:off x="1259632" y="260648"/>
            <a:ext cx="1540806" cy="369332"/>
          </a:xfrm>
          <a:prstGeom prst="rect">
            <a:avLst/>
          </a:prstGeom>
          <a:solidFill>
            <a:schemeClr val="accent5">
              <a:lumMod val="75000"/>
            </a:schemeClr>
          </a:solidFill>
        </p:spPr>
        <p:txBody>
          <a:bodyPr wrap="none">
            <a:spAutoFit/>
          </a:bodyPr>
          <a:lstStyle/>
          <a:p>
            <a:r>
              <a:rPr lang="tr-TR" dirty="0" smtClean="0">
                <a:solidFill>
                  <a:schemeClr val="bg1"/>
                </a:solidFill>
              </a:rPr>
              <a:t>SUNUM PLANI</a:t>
            </a:r>
            <a:endParaRPr lang="tr-TR" dirty="0">
              <a:solidFill>
                <a:schemeClr val="bg1"/>
              </a:solidFill>
            </a:endParaRPr>
          </a:p>
        </p:txBody>
      </p:sp>
      <p:pic>
        <p:nvPicPr>
          <p:cNvPr id="39" name="38 Resim" descr="Logo.png"/>
          <p:cNvPicPr>
            <a:picLocks noChangeAspect="1"/>
          </p:cNvPicPr>
          <p:nvPr/>
        </p:nvPicPr>
        <p:blipFill>
          <a:blip r:embed="rId3" cstate="print"/>
          <a:stretch>
            <a:fillRect/>
          </a:stretch>
        </p:blipFill>
        <p:spPr>
          <a:xfrm>
            <a:off x="251520" y="0"/>
            <a:ext cx="899592" cy="899592"/>
          </a:xfrm>
          <a:prstGeom prst="rect">
            <a:avLst/>
          </a:prstGeom>
        </p:spPr>
      </p:pic>
      <p:sp>
        <p:nvSpPr>
          <p:cNvPr id="22" name="İçerik Yer Tutucusu 2"/>
          <p:cNvSpPr txBox="1">
            <a:spLocks/>
          </p:cNvSpPr>
          <p:nvPr/>
        </p:nvSpPr>
        <p:spPr>
          <a:xfrm>
            <a:off x="323528" y="1124744"/>
            <a:ext cx="8280920" cy="5328592"/>
          </a:xfrm>
          <a:prstGeom prst="rect">
            <a:avLst/>
          </a:prstGeom>
        </p:spPr>
        <p:txBody>
          <a:bodyPr vert="horz" lIns="91440" tIns="45720" rIns="91440" bIns="45720" rtlCol="0">
            <a:normAutofit/>
          </a:bodyPr>
          <a:lstStyle/>
          <a:p>
            <a:pPr lvl="2" algn="just">
              <a:buFont typeface="Arial" pitchFamily="34" charset="0"/>
              <a:buChar char="•"/>
            </a:pPr>
            <a:r>
              <a:rPr lang="tr-TR" sz="1600" dirty="0" err="1">
                <a:hlinkClick r:id="rId4" action="ppaction://hlinksldjump"/>
              </a:rPr>
              <a:t>KAYS’a</a:t>
            </a:r>
            <a:r>
              <a:rPr lang="tr-TR" sz="1600" dirty="0">
                <a:hlinkClick r:id="rId4" action="ppaction://hlinksldjump"/>
              </a:rPr>
              <a:t> Giriş</a:t>
            </a:r>
            <a:endParaRPr lang="tr-TR" sz="1600" dirty="0"/>
          </a:p>
          <a:p>
            <a:pPr lvl="2" algn="just">
              <a:buFont typeface="Arial" pitchFamily="34" charset="0"/>
              <a:buChar char="•"/>
            </a:pPr>
            <a:r>
              <a:rPr lang="tr-TR" sz="1600" dirty="0">
                <a:hlinkClick r:id="rId5" action="ppaction://hlinksldjump"/>
              </a:rPr>
              <a:t>Kayıt Olma (kullanıcı adı ve şifre alma)</a:t>
            </a:r>
            <a:endParaRPr lang="tr-TR" sz="1600" dirty="0"/>
          </a:p>
          <a:p>
            <a:pPr lvl="2" algn="just">
              <a:buFont typeface="Arial" pitchFamily="34" charset="0"/>
              <a:buChar char="•"/>
            </a:pPr>
            <a:r>
              <a:rPr lang="tr-TR" sz="1600" dirty="0" smtClean="0">
                <a:hlinkClick r:id="rId6" action="ppaction://hlinksldjump"/>
              </a:rPr>
              <a:t>E-posta </a:t>
            </a:r>
            <a:r>
              <a:rPr lang="tr-TR" sz="1600" dirty="0">
                <a:hlinkClick r:id="rId6" action="ppaction://hlinksldjump"/>
              </a:rPr>
              <a:t>doğrulama</a:t>
            </a:r>
            <a:endParaRPr lang="tr-TR" sz="1600" dirty="0"/>
          </a:p>
          <a:p>
            <a:pPr lvl="2" algn="just">
              <a:buFont typeface="Arial" pitchFamily="34" charset="0"/>
              <a:buChar char="•"/>
            </a:pPr>
            <a:r>
              <a:rPr lang="tr-TR" sz="1600" dirty="0">
                <a:hlinkClick r:id="rId7" action="ppaction://hlinksldjump"/>
              </a:rPr>
              <a:t>Başvuru ekleme</a:t>
            </a:r>
            <a:endParaRPr lang="tr-TR" sz="1600" dirty="0"/>
          </a:p>
          <a:p>
            <a:pPr lvl="2" algn="just">
              <a:buFont typeface="Arial" pitchFamily="34" charset="0"/>
              <a:buChar char="•"/>
            </a:pPr>
            <a:r>
              <a:rPr lang="tr-TR" sz="1600" dirty="0">
                <a:hlinkClick r:id="rId8" action="ppaction://hlinksldjump"/>
              </a:rPr>
              <a:t>Program seçme</a:t>
            </a:r>
            <a:endParaRPr lang="tr-TR" sz="1600" dirty="0"/>
          </a:p>
          <a:p>
            <a:pPr lvl="2" algn="just">
              <a:buFont typeface="Arial" pitchFamily="34" charset="0"/>
              <a:buChar char="•"/>
            </a:pPr>
            <a:r>
              <a:rPr lang="tr-TR" sz="1600" dirty="0">
                <a:hlinkClick r:id="rId9" action="ppaction://hlinksldjump"/>
              </a:rPr>
              <a:t>Teknik destek genel bilgilerini girme</a:t>
            </a:r>
            <a:endParaRPr lang="tr-TR" sz="1600" dirty="0"/>
          </a:p>
          <a:p>
            <a:pPr lvl="2" algn="just">
              <a:buFont typeface="Arial" pitchFamily="34" charset="0"/>
              <a:buChar char="•"/>
            </a:pPr>
            <a:r>
              <a:rPr lang="tr-TR" sz="1600" dirty="0">
                <a:hlinkClick r:id="rId10" action="ppaction://hlinksldjump"/>
              </a:rPr>
              <a:t>Proje güncelleme</a:t>
            </a:r>
            <a:endParaRPr lang="tr-TR" sz="1600" dirty="0"/>
          </a:p>
          <a:p>
            <a:pPr lvl="2" algn="just">
              <a:buFont typeface="Arial" pitchFamily="34" charset="0"/>
              <a:buChar char="•"/>
            </a:pPr>
            <a:r>
              <a:rPr lang="tr-TR" sz="1600" dirty="0" smtClean="0">
                <a:hlinkClick r:id="rId11" action="ppaction://hlinksldjump"/>
              </a:rPr>
              <a:t>Kapsam</a:t>
            </a:r>
            <a:endParaRPr lang="tr-TR" sz="1600" dirty="0" smtClean="0"/>
          </a:p>
          <a:p>
            <a:pPr lvl="2" algn="just">
              <a:buFont typeface="Arial" pitchFamily="34" charset="0"/>
              <a:buChar char="•"/>
            </a:pPr>
            <a:r>
              <a:rPr lang="tr-TR" sz="1600" dirty="0" smtClean="0">
                <a:hlinkClick r:id="rId12" action="ppaction://hlinksldjump"/>
              </a:rPr>
              <a:t>Tüzel paydaş ekleme</a:t>
            </a:r>
            <a:endParaRPr lang="tr-TR" sz="1600" dirty="0"/>
          </a:p>
          <a:p>
            <a:pPr lvl="2" algn="just">
              <a:buFont typeface="Arial" pitchFamily="34" charset="0"/>
              <a:buChar char="•"/>
            </a:pPr>
            <a:r>
              <a:rPr lang="tr-TR" sz="1600" dirty="0">
                <a:hlinkClick r:id="rId13" action="ppaction://hlinksldjump"/>
              </a:rPr>
              <a:t>Başvuru </a:t>
            </a:r>
            <a:r>
              <a:rPr lang="tr-TR" sz="1600" dirty="0" smtClean="0">
                <a:hlinkClick r:id="rId13" action="ppaction://hlinksldjump"/>
              </a:rPr>
              <a:t>sahibi belirleme</a:t>
            </a:r>
            <a:endParaRPr lang="tr-TR" sz="1600" dirty="0"/>
          </a:p>
          <a:p>
            <a:pPr lvl="2" algn="just">
              <a:buFont typeface="Arial" pitchFamily="34" charset="0"/>
              <a:buChar char="•"/>
            </a:pPr>
            <a:r>
              <a:rPr lang="tr-TR" sz="1600" dirty="0">
                <a:hlinkClick r:id="rId14" action="ppaction://hlinksldjump"/>
              </a:rPr>
              <a:t>Ortaklar</a:t>
            </a:r>
            <a:endParaRPr lang="tr-TR" sz="1600" dirty="0"/>
          </a:p>
          <a:p>
            <a:pPr lvl="2" algn="just">
              <a:buFont typeface="Arial" pitchFamily="34" charset="0"/>
              <a:buChar char="•"/>
            </a:pPr>
            <a:r>
              <a:rPr lang="tr-TR" sz="1600" dirty="0">
                <a:hlinkClick r:id="rId15" action="ppaction://hlinksldjump"/>
              </a:rPr>
              <a:t>Performans göstergeleri</a:t>
            </a:r>
            <a:endParaRPr lang="tr-TR" sz="1600" dirty="0"/>
          </a:p>
          <a:p>
            <a:pPr lvl="2" algn="just">
              <a:buFont typeface="Arial" pitchFamily="34" charset="0"/>
              <a:buChar char="•"/>
            </a:pPr>
            <a:r>
              <a:rPr lang="tr-TR" sz="1600" dirty="0">
                <a:hlinkClick r:id="rId16" action="ppaction://hlinksldjump"/>
              </a:rPr>
              <a:t>Tahmini maliyet</a:t>
            </a:r>
            <a:endParaRPr lang="tr-TR" sz="1600" dirty="0"/>
          </a:p>
          <a:p>
            <a:pPr lvl="2" algn="just">
              <a:buFont typeface="Arial" pitchFamily="34" charset="0"/>
              <a:buChar char="•"/>
            </a:pPr>
            <a:r>
              <a:rPr lang="tr-TR" sz="1600" dirty="0">
                <a:hlinkClick r:id="rId17" action="ppaction://hlinksldjump"/>
              </a:rPr>
              <a:t>Destekleyici belgeler</a:t>
            </a:r>
            <a:endParaRPr lang="tr-TR" sz="1600" dirty="0"/>
          </a:p>
          <a:p>
            <a:pPr lvl="2" algn="just">
              <a:buFont typeface="Arial" pitchFamily="34" charset="0"/>
              <a:buChar char="•"/>
            </a:pPr>
            <a:r>
              <a:rPr lang="tr-TR" sz="1600" dirty="0">
                <a:hlinkClick r:id="rId18" action="ppaction://hlinksldjump"/>
              </a:rPr>
              <a:t>Başvuruyu kontrol </a:t>
            </a:r>
            <a:r>
              <a:rPr lang="tr-TR" sz="1600" dirty="0" smtClean="0">
                <a:hlinkClick r:id="rId18" action="ppaction://hlinksldjump"/>
              </a:rPr>
              <a:t>et ve tamamla</a:t>
            </a:r>
            <a:endParaRPr lang="tr-TR" sz="1600" dirty="0" smtClean="0"/>
          </a:p>
          <a:p>
            <a:pPr lvl="2" algn="just">
              <a:buFont typeface="Arial" pitchFamily="34" charset="0"/>
              <a:buChar char="•"/>
            </a:pPr>
            <a:r>
              <a:rPr lang="tr-TR" sz="1600" dirty="0">
                <a:hlinkClick r:id="rId19" action="ppaction://hlinksldjump"/>
              </a:rPr>
              <a:t>2019 yılı Teknik destek </a:t>
            </a:r>
            <a:r>
              <a:rPr lang="tr-TR" sz="1600" dirty="0" smtClean="0">
                <a:hlinkClick r:id="rId19" action="ppaction://hlinksldjump"/>
              </a:rPr>
              <a:t>takvimi</a:t>
            </a:r>
            <a:endParaRPr lang="tr-TR" sz="1600" dirty="0"/>
          </a:p>
          <a:p>
            <a:pPr lvl="2" algn="just">
              <a:buFont typeface="Arial" pitchFamily="34" charset="0"/>
              <a:buChar char="•"/>
            </a:pPr>
            <a:r>
              <a:rPr lang="tr-TR" sz="1600" dirty="0" smtClean="0">
                <a:hlinkClick r:id="rId20" action="ppaction://hlinksldjump"/>
              </a:rPr>
              <a:t>İletişim bilgileri</a:t>
            </a:r>
            <a:endParaRPr lang="tr-TR" sz="1600" dirty="0" smtClean="0"/>
          </a:p>
          <a:p>
            <a:pPr lvl="2" algn="just">
              <a:buFont typeface="Arial" pitchFamily="34" charset="0"/>
              <a:buChar char="•"/>
            </a:pPr>
            <a:endParaRPr lang="tr-TR" b="1" dirty="0" smtClean="0"/>
          </a:p>
          <a:p>
            <a:pPr lvl="2" algn="just">
              <a:buFont typeface="Arial" pitchFamily="34" charset="0"/>
              <a:buChar char="•"/>
            </a:pPr>
            <a:endParaRPr lang="tr-TR" b="1" dirty="0" smtClean="0"/>
          </a:p>
          <a:p>
            <a:pPr lvl="2" algn="just">
              <a:buFont typeface="Arial" pitchFamily="34" charset="0"/>
              <a:buChar char="•"/>
            </a:pPr>
            <a:endParaRPr lang="tr-TR" b="1" dirty="0" smtClean="0"/>
          </a:p>
          <a:p>
            <a:pPr lvl="2" algn="just">
              <a:buFont typeface="Arial" pitchFamily="34" charset="0"/>
              <a:buChar char="•"/>
            </a:pPr>
            <a:endParaRPr lang="tr-TR" b="1" dirty="0" smtClean="0"/>
          </a:p>
          <a:p>
            <a:pPr lvl="2" algn="just">
              <a:buFont typeface="Arial" pitchFamily="34" charset="0"/>
              <a:buChar char="•"/>
            </a:pPr>
            <a:endParaRPr lang="tr-TR" b="1" dirty="0" smtClean="0"/>
          </a:p>
          <a:p>
            <a:pPr lvl="2" algn="just">
              <a:buFont typeface="Arial" pitchFamily="34" charset="0"/>
              <a:buChar char="•"/>
            </a:pPr>
            <a:endParaRPr lang="tr-TR" b="1" dirty="0" smtClean="0"/>
          </a:p>
          <a:p>
            <a:pPr lvl="2" algn="just">
              <a:buFont typeface="Arial" pitchFamily="34" charset="0"/>
              <a:buChar char="•"/>
            </a:pPr>
            <a:endParaRPr lang="tr-TR" b="1" dirty="0" smtClean="0"/>
          </a:p>
          <a:p>
            <a:pPr algn="just">
              <a:buFont typeface="Arial" pitchFamily="34" charset="0"/>
              <a:buChar char="•"/>
            </a:pPr>
            <a:endParaRPr lang="tr-TR" b="1" dirty="0" smtClean="0"/>
          </a:p>
          <a:p>
            <a:pPr algn="just">
              <a:buFont typeface="Arial" pitchFamily="34" charset="0"/>
              <a:buChar char="•"/>
            </a:pPr>
            <a:endParaRPr lang="tr-TR" b="1" dirty="0" smtClean="0"/>
          </a:p>
          <a:p>
            <a:pPr lvl="1" algn="just"/>
            <a:endParaRPr lang="tr-TR" sz="2400" dirty="0" smtClean="0"/>
          </a:p>
          <a:p>
            <a:pPr lvl="1" algn="just">
              <a:buFont typeface="Arial" pitchFamily="34" charset="0"/>
              <a:buChar char="•"/>
            </a:pPr>
            <a:endParaRPr lang="tr-TR" sz="2400" dirty="0" smtClean="0"/>
          </a:p>
        </p:txBody>
      </p:sp>
      <p:pic>
        <p:nvPicPr>
          <p:cNvPr id="8" name="Resim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6229911" cy="369332"/>
          </a:xfrm>
          <a:prstGeom prst="rect">
            <a:avLst/>
          </a:prstGeom>
          <a:solidFill>
            <a:schemeClr val="accent5">
              <a:lumMod val="75000"/>
            </a:schemeClr>
          </a:solidFill>
        </p:spPr>
        <p:txBody>
          <a:bodyPr wrap="none">
            <a:spAutoFit/>
          </a:bodyPr>
          <a:lstStyle/>
          <a:p>
            <a:r>
              <a:rPr lang="tr-TR" dirty="0" smtClean="0">
                <a:solidFill>
                  <a:schemeClr val="bg1"/>
                </a:solidFill>
              </a:rPr>
              <a:t>Başvuru sahibi ve yetkili ve irtibat kişilerinin belirlenmesi (Kimlik)</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16" name="Resim 15"/>
          <p:cNvPicPr>
            <a:picLocks noChangeAspect="1"/>
          </p:cNvPicPr>
          <p:nvPr/>
        </p:nvPicPr>
        <p:blipFill>
          <a:blip r:embed="rId3"/>
          <a:stretch>
            <a:fillRect/>
          </a:stretch>
        </p:blipFill>
        <p:spPr>
          <a:xfrm>
            <a:off x="7892252" y="5361607"/>
            <a:ext cx="311460" cy="278160"/>
          </a:xfrm>
          <a:prstGeom prst="rect">
            <a:avLst/>
          </a:prstGeom>
        </p:spPr>
      </p:pic>
      <p:pic>
        <p:nvPicPr>
          <p:cNvPr id="2" name="Resim 1"/>
          <p:cNvPicPr>
            <a:picLocks noChangeAspect="1"/>
          </p:cNvPicPr>
          <p:nvPr/>
        </p:nvPicPr>
        <p:blipFill>
          <a:blip r:embed="rId4"/>
          <a:stretch>
            <a:fillRect/>
          </a:stretch>
        </p:blipFill>
        <p:spPr>
          <a:xfrm>
            <a:off x="701316" y="1079707"/>
            <a:ext cx="8074496" cy="4477934"/>
          </a:xfrm>
          <a:prstGeom prst="rect">
            <a:avLst/>
          </a:prstGeom>
        </p:spPr>
      </p:pic>
      <p:sp>
        <p:nvSpPr>
          <p:cNvPr id="5" name="Oval 4"/>
          <p:cNvSpPr/>
          <p:nvPr/>
        </p:nvSpPr>
        <p:spPr>
          <a:xfrm>
            <a:off x="8446758" y="1916832"/>
            <a:ext cx="3153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1</a:t>
            </a:r>
            <a:endParaRPr lang="tr-TR" dirty="0"/>
          </a:p>
        </p:txBody>
      </p:sp>
      <p:sp>
        <p:nvSpPr>
          <p:cNvPr id="14" name="Oval 13"/>
          <p:cNvSpPr/>
          <p:nvPr/>
        </p:nvSpPr>
        <p:spPr>
          <a:xfrm>
            <a:off x="7734562" y="3501008"/>
            <a:ext cx="3153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a:t>
            </a:r>
            <a:endParaRPr lang="tr-TR" dirty="0"/>
          </a:p>
        </p:txBody>
      </p:sp>
      <p:pic>
        <p:nvPicPr>
          <p:cNvPr id="15" name="Resim 14"/>
          <p:cNvPicPr>
            <a:picLocks noChangeAspect="1"/>
          </p:cNvPicPr>
          <p:nvPr/>
        </p:nvPicPr>
        <p:blipFill>
          <a:blip r:embed="rId3"/>
          <a:stretch>
            <a:fillRect/>
          </a:stretch>
        </p:blipFill>
        <p:spPr>
          <a:xfrm>
            <a:off x="8109607" y="2205358"/>
            <a:ext cx="311460" cy="278160"/>
          </a:xfrm>
          <a:prstGeom prst="rect">
            <a:avLst/>
          </a:prstGeom>
        </p:spPr>
      </p:pic>
      <p:pic>
        <p:nvPicPr>
          <p:cNvPr id="17" name="Resim 16"/>
          <p:cNvPicPr>
            <a:picLocks noChangeAspect="1"/>
          </p:cNvPicPr>
          <p:nvPr/>
        </p:nvPicPr>
        <p:blipFill>
          <a:blip r:embed="rId3"/>
          <a:stretch>
            <a:fillRect/>
          </a:stretch>
        </p:blipFill>
        <p:spPr>
          <a:xfrm>
            <a:off x="6971635" y="3681028"/>
            <a:ext cx="311460" cy="278160"/>
          </a:xfrm>
          <a:prstGeom prst="rect">
            <a:avLst/>
          </a:prstGeom>
        </p:spPr>
      </p:pic>
      <p:sp>
        <p:nvSpPr>
          <p:cNvPr id="7" name="Yuvarlatılmış Dikdörtgen 6"/>
          <p:cNvSpPr/>
          <p:nvPr/>
        </p:nvSpPr>
        <p:spPr>
          <a:xfrm>
            <a:off x="701316" y="5639767"/>
            <a:ext cx="8060822" cy="1101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tr-TR" dirty="0" smtClean="0"/>
              <a:t>Kamu kurumu adına başvuru yapıyorsanız iseniz www.kaysis.gov.tr üzerinden idare kimlik kodunuzu öğrenebilirsiniz.</a:t>
            </a:r>
          </a:p>
          <a:p>
            <a:pPr marL="342900" indent="-342900">
              <a:buAutoNum type="arabicPeriod"/>
            </a:pPr>
            <a:r>
              <a:rPr lang="tr-TR" dirty="0" smtClean="0"/>
              <a:t>Eğer başvuru sahibi bulunamıyor ise sisteme tanımlı olmayabilir, bu durumda eklemeniz gerekecektir. </a:t>
            </a:r>
            <a:endParaRPr lang="tr-TR" dirty="0"/>
          </a:p>
        </p:txBody>
      </p:sp>
      <p:pic>
        <p:nvPicPr>
          <p:cNvPr id="21" name="Resim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89326905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3616824" cy="369332"/>
          </a:xfrm>
          <a:prstGeom prst="rect">
            <a:avLst/>
          </a:prstGeom>
          <a:solidFill>
            <a:schemeClr val="accent5">
              <a:lumMod val="75000"/>
            </a:schemeClr>
          </a:solidFill>
        </p:spPr>
        <p:txBody>
          <a:bodyPr wrap="none">
            <a:spAutoFit/>
          </a:bodyPr>
          <a:lstStyle/>
          <a:p>
            <a:r>
              <a:rPr lang="tr-TR" dirty="0" smtClean="0">
                <a:solidFill>
                  <a:schemeClr val="bg1"/>
                </a:solidFill>
              </a:rPr>
              <a:t>Tanımlı olmayan kurumun eklenmesi</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3" name="Resim 2"/>
          <p:cNvPicPr>
            <a:picLocks noChangeAspect="1"/>
          </p:cNvPicPr>
          <p:nvPr/>
        </p:nvPicPr>
        <p:blipFill>
          <a:blip r:embed="rId3"/>
          <a:stretch>
            <a:fillRect/>
          </a:stretch>
        </p:blipFill>
        <p:spPr>
          <a:xfrm>
            <a:off x="316895" y="1350830"/>
            <a:ext cx="8445202" cy="2004592"/>
          </a:xfrm>
          <a:prstGeom prst="rect">
            <a:avLst/>
          </a:prstGeom>
        </p:spPr>
      </p:pic>
      <p:sp>
        <p:nvSpPr>
          <p:cNvPr id="4" name="Yuvarlatılmış Dikdörtgen 3"/>
          <p:cNvSpPr/>
          <p:nvPr/>
        </p:nvSpPr>
        <p:spPr>
          <a:xfrm>
            <a:off x="701316" y="3212976"/>
            <a:ext cx="6967028"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Öncelikle Ana sekmede kullanıcı işlemleri altında tüzel paydaş işlemlerine tıklıyoruz.</a:t>
            </a:r>
          </a:p>
        </p:txBody>
      </p:sp>
      <p:pic>
        <p:nvPicPr>
          <p:cNvPr id="18" name="Resim 17"/>
          <p:cNvPicPr>
            <a:picLocks noChangeAspect="1"/>
          </p:cNvPicPr>
          <p:nvPr/>
        </p:nvPicPr>
        <p:blipFill>
          <a:blip r:embed="rId4"/>
          <a:stretch>
            <a:fillRect/>
          </a:stretch>
        </p:blipFill>
        <p:spPr>
          <a:xfrm>
            <a:off x="7356884" y="2317667"/>
            <a:ext cx="311460" cy="278160"/>
          </a:xfrm>
          <a:prstGeom prst="rect">
            <a:avLst/>
          </a:prstGeom>
        </p:spPr>
      </p:pic>
      <p:pic>
        <p:nvPicPr>
          <p:cNvPr id="19" name="Resim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245480222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5352619" cy="369332"/>
          </a:xfrm>
          <a:prstGeom prst="rect">
            <a:avLst/>
          </a:prstGeom>
          <a:solidFill>
            <a:schemeClr val="accent5">
              <a:lumMod val="75000"/>
            </a:schemeClr>
          </a:solidFill>
        </p:spPr>
        <p:txBody>
          <a:bodyPr wrap="none">
            <a:spAutoFit/>
          </a:bodyPr>
          <a:lstStyle/>
          <a:p>
            <a:r>
              <a:rPr lang="tr-TR" dirty="0" smtClean="0">
                <a:solidFill>
                  <a:schemeClr val="bg1"/>
                </a:solidFill>
              </a:rPr>
              <a:t>Tanımlı olmayan kurumun/başvuru sahibinin eklenmesi</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18" name="Resim 17"/>
          <p:cNvPicPr>
            <a:picLocks noChangeAspect="1"/>
          </p:cNvPicPr>
          <p:nvPr/>
        </p:nvPicPr>
        <p:blipFill>
          <a:blip r:embed="rId3"/>
          <a:stretch>
            <a:fillRect/>
          </a:stretch>
        </p:blipFill>
        <p:spPr>
          <a:xfrm>
            <a:off x="7356884" y="2317667"/>
            <a:ext cx="311460" cy="278160"/>
          </a:xfrm>
          <a:prstGeom prst="rect">
            <a:avLst/>
          </a:prstGeom>
        </p:spPr>
      </p:pic>
      <p:pic>
        <p:nvPicPr>
          <p:cNvPr id="2" name="Resim 1"/>
          <p:cNvPicPr>
            <a:picLocks noChangeAspect="1"/>
          </p:cNvPicPr>
          <p:nvPr/>
        </p:nvPicPr>
        <p:blipFill>
          <a:blip r:embed="rId4"/>
          <a:stretch>
            <a:fillRect/>
          </a:stretch>
        </p:blipFill>
        <p:spPr>
          <a:xfrm>
            <a:off x="479623" y="1245858"/>
            <a:ext cx="8124825" cy="3286125"/>
          </a:xfrm>
          <a:prstGeom prst="rect">
            <a:avLst/>
          </a:prstGeom>
        </p:spPr>
      </p:pic>
      <p:sp>
        <p:nvSpPr>
          <p:cNvPr id="5" name="Yuvarlatılmış Dikdörtgen 4"/>
          <p:cNvSpPr/>
          <p:nvPr/>
        </p:nvSpPr>
        <p:spPr>
          <a:xfrm>
            <a:off x="1115616" y="4531983"/>
            <a:ext cx="6241268" cy="1633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Emin olmak için buradan da sorgulayabilirsiniz ancak olmadığından eminseniz; «ekle» seçeneğine tıklayarak açılan ekranda kurumu tanımlamanız gerekecektir. </a:t>
            </a:r>
            <a:endParaRPr lang="tr-TR" dirty="0"/>
          </a:p>
        </p:txBody>
      </p:sp>
      <p:pic>
        <p:nvPicPr>
          <p:cNvPr id="11" name="Resim 10"/>
          <p:cNvPicPr>
            <a:picLocks noChangeAspect="1"/>
          </p:cNvPicPr>
          <p:nvPr/>
        </p:nvPicPr>
        <p:blipFill>
          <a:blip r:embed="rId3"/>
          <a:stretch>
            <a:fillRect/>
          </a:stretch>
        </p:blipFill>
        <p:spPr>
          <a:xfrm>
            <a:off x="3068044" y="4221088"/>
            <a:ext cx="311460" cy="278160"/>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8300736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3616824" cy="369332"/>
          </a:xfrm>
          <a:prstGeom prst="rect">
            <a:avLst/>
          </a:prstGeom>
          <a:solidFill>
            <a:schemeClr val="accent5">
              <a:lumMod val="75000"/>
            </a:schemeClr>
          </a:solidFill>
        </p:spPr>
        <p:txBody>
          <a:bodyPr wrap="none">
            <a:spAutoFit/>
          </a:bodyPr>
          <a:lstStyle/>
          <a:p>
            <a:r>
              <a:rPr lang="tr-TR" dirty="0" smtClean="0">
                <a:solidFill>
                  <a:schemeClr val="bg1"/>
                </a:solidFill>
              </a:rPr>
              <a:t>Tanımlı olmayan kurumun eklenmesi</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18" name="Resim 17"/>
          <p:cNvPicPr>
            <a:picLocks noChangeAspect="1"/>
          </p:cNvPicPr>
          <p:nvPr/>
        </p:nvPicPr>
        <p:blipFill>
          <a:blip r:embed="rId3"/>
          <a:stretch>
            <a:fillRect/>
          </a:stretch>
        </p:blipFill>
        <p:spPr>
          <a:xfrm>
            <a:off x="6444208" y="5395581"/>
            <a:ext cx="311460" cy="278160"/>
          </a:xfrm>
          <a:prstGeom prst="rect">
            <a:avLst/>
          </a:prstGeom>
        </p:spPr>
      </p:pic>
      <p:sp>
        <p:nvSpPr>
          <p:cNvPr id="5" name="Yuvarlatılmış Dikdörtgen 4"/>
          <p:cNvSpPr/>
          <p:nvPr/>
        </p:nvSpPr>
        <p:spPr>
          <a:xfrm>
            <a:off x="701316" y="5653905"/>
            <a:ext cx="7543092" cy="677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Bu bilgileri tek seferde bulamayabilirsiniz. İlgili diğer çalışanlar ile görüşüp bilgileri temin edip doldurduktan sonra ekle seçeneğine tıklamanız gerekiyor.</a:t>
            </a:r>
            <a:endParaRPr lang="tr-TR" dirty="0"/>
          </a:p>
        </p:txBody>
      </p:sp>
      <p:pic>
        <p:nvPicPr>
          <p:cNvPr id="11" name="Resim 10"/>
          <p:cNvPicPr>
            <a:picLocks noChangeAspect="1"/>
          </p:cNvPicPr>
          <p:nvPr/>
        </p:nvPicPr>
        <p:blipFill>
          <a:blip r:embed="rId3"/>
          <a:stretch>
            <a:fillRect/>
          </a:stretch>
        </p:blipFill>
        <p:spPr>
          <a:xfrm>
            <a:off x="3068044" y="4221088"/>
            <a:ext cx="311460" cy="278160"/>
          </a:xfrm>
          <a:prstGeom prst="rect">
            <a:avLst/>
          </a:prstGeom>
        </p:spPr>
      </p:pic>
      <p:pic>
        <p:nvPicPr>
          <p:cNvPr id="3" name="Resim 2"/>
          <p:cNvPicPr>
            <a:picLocks noChangeAspect="1"/>
          </p:cNvPicPr>
          <p:nvPr/>
        </p:nvPicPr>
        <p:blipFill>
          <a:blip r:embed="rId4"/>
          <a:stretch>
            <a:fillRect/>
          </a:stretch>
        </p:blipFill>
        <p:spPr>
          <a:xfrm>
            <a:off x="611560" y="1124744"/>
            <a:ext cx="6771234" cy="4320480"/>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48518132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5352619" cy="369332"/>
          </a:xfrm>
          <a:prstGeom prst="rect">
            <a:avLst/>
          </a:prstGeom>
          <a:solidFill>
            <a:schemeClr val="accent5">
              <a:lumMod val="75000"/>
            </a:schemeClr>
          </a:solidFill>
        </p:spPr>
        <p:txBody>
          <a:bodyPr wrap="none">
            <a:spAutoFit/>
          </a:bodyPr>
          <a:lstStyle/>
          <a:p>
            <a:r>
              <a:rPr lang="tr-TR" dirty="0" smtClean="0">
                <a:solidFill>
                  <a:schemeClr val="bg1"/>
                </a:solidFill>
              </a:rPr>
              <a:t>Tanımlı olmayan kurumun/başvuru sahibinin eklenmesi</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5" name="Yuvarlatılmış Dikdörtgen 4"/>
          <p:cNvSpPr/>
          <p:nvPr/>
        </p:nvSpPr>
        <p:spPr>
          <a:xfrm>
            <a:off x="666898" y="1646553"/>
            <a:ext cx="7543092" cy="41587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smtClean="0"/>
              <a:t>Başvuru sahibini ilk defa ekliyor iseniz ekleme işlemini yaptıktan sonra Ajansımıza ilgili kurum  adına kimlerin proje hazırlayacağına ilişkin ilgili kurum yetkilisi tarafından  (en üst amir olmak zorunda değil)  e-posta veya </a:t>
            </a:r>
            <a:r>
              <a:rPr lang="tr-TR" dirty="0" err="1" smtClean="0"/>
              <a:t>fax</a:t>
            </a:r>
            <a:r>
              <a:rPr lang="tr-TR" dirty="0" smtClean="0"/>
              <a:t> iletilmesi gerekmektedir. </a:t>
            </a:r>
          </a:p>
          <a:p>
            <a:pPr algn="ctr"/>
            <a:endParaRPr lang="tr-TR" dirty="0" smtClean="0"/>
          </a:p>
          <a:p>
            <a:pPr algn="ctr"/>
            <a:r>
              <a:rPr lang="tr-TR" dirty="0" smtClean="0"/>
              <a:t>Alınan bildirime istinaden Ajans kimlik bilgileri paylaşılan kişileri kurum ile eşleştirecektir.</a:t>
            </a:r>
          </a:p>
          <a:p>
            <a:pPr algn="ctr"/>
            <a:endParaRPr lang="tr-TR" dirty="0"/>
          </a:p>
          <a:p>
            <a:pPr algn="ctr"/>
            <a:r>
              <a:rPr lang="tr-TR" dirty="0" smtClean="0"/>
              <a:t>İlgili kişilerin KAYS’A kayıtlı olması teknik olarak zorunluluktur. </a:t>
            </a:r>
          </a:p>
          <a:p>
            <a:pPr algn="ctr"/>
            <a:endParaRPr lang="tr-TR" dirty="0" smtClean="0"/>
          </a:p>
          <a:p>
            <a:pPr algn="ctr"/>
            <a:r>
              <a:rPr lang="tr-TR" dirty="0" smtClean="0">
                <a:hlinkClick r:id="rId3"/>
              </a:rPr>
              <a:t>E-posta: pyb@oka.org.tr</a:t>
            </a:r>
            <a:r>
              <a:rPr lang="tr-TR" dirty="0" smtClean="0"/>
              <a:t> </a:t>
            </a:r>
          </a:p>
          <a:p>
            <a:pPr algn="ctr"/>
            <a:r>
              <a:rPr lang="tr-TR" dirty="0" err="1" smtClean="0"/>
              <a:t>Fax</a:t>
            </a:r>
            <a:r>
              <a:rPr lang="tr-TR" dirty="0" smtClean="0"/>
              <a:t>: 0 362 431 24 09 </a:t>
            </a:r>
            <a:endParaRPr lang="tr-TR" dirty="0"/>
          </a:p>
          <a:p>
            <a:pPr algn="ctr"/>
            <a:endParaRPr lang="tr-TR" dirty="0"/>
          </a:p>
        </p:txBody>
      </p: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107894493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3157980" cy="369332"/>
          </a:xfrm>
          <a:prstGeom prst="rect">
            <a:avLst/>
          </a:prstGeom>
          <a:solidFill>
            <a:schemeClr val="accent5">
              <a:lumMod val="75000"/>
            </a:schemeClr>
          </a:solidFill>
        </p:spPr>
        <p:txBody>
          <a:bodyPr wrap="none">
            <a:spAutoFit/>
          </a:bodyPr>
          <a:lstStyle/>
          <a:p>
            <a:r>
              <a:rPr lang="tr-TR" dirty="0" smtClean="0">
                <a:solidFill>
                  <a:schemeClr val="bg1"/>
                </a:solidFill>
              </a:rPr>
              <a:t>Başvuru sahibinin belirlenmesi; </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6" name="Yuvarlatılmış Dikdörtgen 5"/>
          <p:cNvSpPr/>
          <p:nvPr/>
        </p:nvSpPr>
        <p:spPr>
          <a:xfrm>
            <a:off x="323528" y="1320688"/>
            <a:ext cx="7543092" cy="8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Ekleme işleminden sonra tekrar ana menü üzerinden başvuru işlemleri--- başvuru listesi---güncelle süreçlerini takip ederek kaldığınız yerden devam edebilirsiniz.</a:t>
            </a:r>
            <a:endParaRPr lang="tr-TR" dirty="0"/>
          </a:p>
        </p:txBody>
      </p:sp>
      <p:sp>
        <p:nvSpPr>
          <p:cNvPr id="4" name="Yuvarlatılmış Dikdörtgen 3"/>
          <p:cNvSpPr/>
          <p:nvPr/>
        </p:nvSpPr>
        <p:spPr>
          <a:xfrm>
            <a:off x="2339752" y="5877272"/>
            <a:ext cx="460851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Başvuru sahibimizin kaymakamlık olduğunu varsayalım. KAYSİS üzerinden kodunu bulduk.</a:t>
            </a:r>
            <a:endParaRPr lang="tr-TR" dirty="0"/>
          </a:p>
        </p:txBody>
      </p:sp>
      <p:pic>
        <p:nvPicPr>
          <p:cNvPr id="8" name="Resim 7"/>
          <p:cNvPicPr>
            <a:picLocks noChangeAspect="1"/>
          </p:cNvPicPr>
          <p:nvPr/>
        </p:nvPicPr>
        <p:blipFill>
          <a:blip r:embed="rId3"/>
          <a:stretch>
            <a:fillRect/>
          </a:stretch>
        </p:blipFill>
        <p:spPr>
          <a:xfrm>
            <a:off x="681100" y="2276872"/>
            <a:ext cx="5763108" cy="3391350"/>
          </a:xfrm>
          <a:prstGeom prst="rect">
            <a:avLst/>
          </a:prstGeom>
        </p:spPr>
      </p:pic>
      <p:sp>
        <p:nvSpPr>
          <p:cNvPr id="11" name="Oval 10"/>
          <p:cNvSpPr/>
          <p:nvPr/>
        </p:nvSpPr>
        <p:spPr>
          <a:xfrm>
            <a:off x="2627784" y="4221088"/>
            <a:ext cx="108012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Yuvarlatılmış Dikdörtgen 11"/>
          <p:cNvSpPr/>
          <p:nvPr/>
        </p:nvSpPr>
        <p:spPr>
          <a:xfrm>
            <a:off x="7092280" y="2780928"/>
            <a:ext cx="1584176"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t>Not: Örnek amaçlıdır. Proje başlangıcında Salıpazarı ilçesini hedeflediğimiz için uygulamada kurumun Salıpazarı ile ilgili olması beklenir. Kaydı bulunduğu için Kavak Kaymakamlığı seçilmiştir.</a:t>
            </a:r>
            <a:endParaRPr lang="tr-TR" sz="1200" dirty="0"/>
          </a:p>
        </p:txBody>
      </p:sp>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23391047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3157980" cy="369332"/>
          </a:xfrm>
          <a:prstGeom prst="rect">
            <a:avLst/>
          </a:prstGeom>
          <a:solidFill>
            <a:schemeClr val="accent5">
              <a:lumMod val="75000"/>
            </a:schemeClr>
          </a:solidFill>
        </p:spPr>
        <p:txBody>
          <a:bodyPr wrap="none">
            <a:spAutoFit/>
          </a:bodyPr>
          <a:lstStyle/>
          <a:p>
            <a:r>
              <a:rPr lang="tr-TR" dirty="0" smtClean="0">
                <a:solidFill>
                  <a:schemeClr val="bg1"/>
                </a:solidFill>
              </a:rPr>
              <a:t>Başvuru sahibinin belirlenmesi; </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3" name="Resim 2"/>
          <p:cNvPicPr>
            <a:picLocks noChangeAspect="1"/>
          </p:cNvPicPr>
          <p:nvPr/>
        </p:nvPicPr>
        <p:blipFill>
          <a:blip r:embed="rId3"/>
          <a:stretch>
            <a:fillRect/>
          </a:stretch>
        </p:blipFill>
        <p:spPr>
          <a:xfrm>
            <a:off x="827584" y="1245858"/>
            <a:ext cx="5019675" cy="4019550"/>
          </a:xfrm>
          <a:prstGeom prst="rect">
            <a:avLst/>
          </a:prstGeom>
        </p:spPr>
      </p:pic>
      <p:sp>
        <p:nvSpPr>
          <p:cNvPr id="5" name="Oval 4"/>
          <p:cNvSpPr/>
          <p:nvPr/>
        </p:nvSpPr>
        <p:spPr>
          <a:xfrm>
            <a:off x="5724128" y="2924944"/>
            <a:ext cx="216024"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1</a:t>
            </a:r>
            <a:endParaRPr lang="tr-TR" dirty="0"/>
          </a:p>
        </p:txBody>
      </p:sp>
      <p:sp>
        <p:nvSpPr>
          <p:cNvPr id="8" name="Oval 7"/>
          <p:cNvSpPr/>
          <p:nvPr/>
        </p:nvSpPr>
        <p:spPr>
          <a:xfrm>
            <a:off x="611560" y="350100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a:t>
            </a:r>
            <a:endParaRPr lang="tr-TR" dirty="0"/>
          </a:p>
        </p:txBody>
      </p:sp>
      <p:sp>
        <p:nvSpPr>
          <p:cNvPr id="11" name="Oval 10"/>
          <p:cNvSpPr/>
          <p:nvPr/>
        </p:nvSpPr>
        <p:spPr>
          <a:xfrm>
            <a:off x="3275856" y="414908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3</a:t>
            </a:r>
            <a:endParaRPr lang="tr-TR" dirty="0"/>
          </a:p>
        </p:txBody>
      </p:sp>
      <p:pic>
        <p:nvPicPr>
          <p:cNvPr id="14" name="Resim 13"/>
          <p:cNvPicPr>
            <a:picLocks noChangeAspect="1"/>
          </p:cNvPicPr>
          <p:nvPr/>
        </p:nvPicPr>
        <p:blipFill>
          <a:blip r:embed="rId4"/>
          <a:stretch>
            <a:fillRect/>
          </a:stretch>
        </p:blipFill>
        <p:spPr>
          <a:xfrm>
            <a:off x="5960677" y="3005308"/>
            <a:ext cx="311460" cy="278160"/>
          </a:xfrm>
          <a:prstGeom prst="rect">
            <a:avLst/>
          </a:prstGeom>
        </p:spPr>
      </p:pic>
      <p:pic>
        <p:nvPicPr>
          <p:cNvPr id="15" name="Resim 14"/>
          <p:cNvPicPr>
            <a:picLocks noChangeAspect="1"/>
          </p:cNvPicPr>
          <p:nvPr/>
        </p:nvPicPr>
        <p:blipFill>
          <a:blip r:embed="rId4"/>
          <a:stretch>
            <a:fillRect/>
          </a:stretch>
        </p:blipFill>
        <p:spPr>
          <a:xfrm>
            <a:off x="423231" y="3844000"/>
            <a:ext cx="311460" cy="278160"/>
          </a:xfrm>
          <a:prstGeom prst="rect">
            <a:avLst/>
          </a:prstGeom>
        </p:spPr>
      </p:pic>
      <p:pic>
        <p:nvPicPr>
          <p:cNvPr id="16" name="Resim 15"/>
          <p:cNvPicPr>
            <a:picLocks noChangeAspect="1"/>
          </p:cNvPicPr>
          <p:nvPr/>
        </p:nvPicPr>
        <p:blipFill>
          <a:blip r:embed="rId4"/>
          <a:stretch>
            <a:fillRect/>
          </a:stretch>
        </p:blipFill>
        <p:spPr>
          <a:xfrm>
            <a:off x="3923928" y="4437112"/>
            <a:ext cx="311460" cy="278160"/>
          </a:xfrm>
          <a:prstGeom prst="rect">
            <a:avLst/>
          </a:prstGeom>
        </p:spPr>
      </p:pic>
      <p:sp>
        <p:nvSpPr>
          <p:cNvPr id="12" name="Yuvarlatılmış Dikdörtgen 11"/>
          <p:cNvSpPr/>
          <p:nvPr/>
        </p:nvSpPr>
        <p:spPr>
          <a:xfrm>
            <a:off x="611560" y="5320368"/>
            <a:ext cx="8280920" cy="1371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tr-TR" dirty="0" smtClean="0"/>
              <a:t>Sorguluyoruz. </a:t>
            </a:r>
          </a:p>
          <a:p>
            <a:pPr marL="342900" indent="-342900">
              <a:buFontTx/>
              <a:buAutoNum type="arabicPeriod"/>
            </a:pPr>
            <a:r>
              <a:rPr lang="tr-TR" dirty="0" smtClean="0"/>
              <a:t>Çıkan seçeneğin üzerine tıklıyoruz. </a:t>
            </a:r>
            <a:r>
              <a:rPr lang="tr-TR" dirty="0"/>
              <a:t>Başvuru sahibi belirle aktif hale </a:t>
            </a:r>
            <a:r>
              <a:rPr lang="tr-TR" dirty="0" smtClean="0"/>
              <a:t>geliyor.</a:t>
            </a:r>
          </a:p>
          <a:p>
            <a:pPr marL="342900" indent="-342900">
              <a:buFontTx/>
              <a:buAutoNum type="arabicPeriod"/>
            </a:pPr>
            <a:r>
              <a:rPr lang="tr-TR" dirty="0" smtClean="0"/>
              <a:t>Başvuru sahibi belirleye tıklıyoruz.</a:t>
            </a:r>
            <a:endParaRPr lang="tr-TR" dirty="0"/>
          </a:p>
          <a:p>
            <a:pPr marL="342900" indent="-342900" algn="ctr">
              <a:buAutoNum type="arabicPeriod"/>
            </a:pPr>
            <a:endParaRPr lang="tr-TR" dirty="0"/>
          </a:p>
        </p:txBody>
      </p:sp>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133564086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3157980" cy="369332"/>
          </a:xfrm>
          <a:prstGeom prst="rect">
            <a:avLst/>
          </a:prstGeom>
          <a:solidFill>
            <a:schemeClr val="accent5">
              <a:lumMod val="75000"/>
            </a:schemeClr>
          </a:solidFill>
        </p:spPr>
        <p:txBody>
          <a:bodyPr wrap="none">
            <a:spAutoFit/>
          </a:bodyPr>
          <a:lstStyle/>
          <a:p>
            <a:r>
              <a:rPr lang="tr-TR" dirty="0" smtClean="0">
                <a:solidFill>
                  <a:schemeClr val="bg1"/>
                </a:solidFill>
              </a:rPr>
              <a:t>Başvuru sahibinin belirlenmesi; </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2" name="Resim 1"/>
          <p:cNvPicPr>
            <a:picLocks noChangeAspect="1"/>
          </p:cNvPicPr>
          <p:nvPr/>
        </p:nvPicPr>
        <p:blipFill>
          <a:blip r:embed="rId3"/>
          <a:stretch>
            <a:fillRect/>
          </a:stretch>
        </p:blipFill>
        <p:spPr>
          <a:xfrm>
            <a:off x="323528" y="1072623"/>
            <a:ext cx="6201159" cy="5123929"/>
          </a:xfrm>
          <a:prstGeom prst="rect">
            <a:avLst/>
          </a:prstGeom>
        </p:spPr>
      </p:pic>
      <p:sp>
        <p:nvSpPr>
          <p:cNvPr id="4" name="Yuvarlatılmış Dikdörtgen 3"/>
          <p:cNvSpPr/>
          <p:nvPr/>
        </p:nvSpPr>
        <p:spPr>
          <a:xfrm>
            <a:off x="6876256" y="1556792"/>
            <a:ext cx="2016224"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Ekle seçeneği ile yetkili kişiyi ve irtibat kişilerini (2 kişi) ekliyoruz. </a:t>
            </a:r>
            <a:endParaRPr lang="tr-TR" dirty="0"/>
          </a:p>
        </p:txBody>
      </p:sp>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225479272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3157980" cy="369332"/>
          </a:xfrm>
          <a:prstGeom prst="rect">
            <a:avLst/>
          </a:prstGeom>
          <a:solidFill>
            <a:schemeClr val="accent5">
              <a:lumMod val="75000"/>
            </a:schemeClr>
          </a:solidFill>
        </p:spPr>
        <p:txBody>
          <a:bodyPr wrap="none">
            <a:spAutoFit/>
          </a:bodyPr>
          <a:lstStyle/>
          <a:p>
            <a:r>
              <a:rPr lang="tr-TR" dirty="0" smtClean="0">
                <a:solidFill>
                  <a:schemeClr val="bg1"/>
                </a:solidFill>
              </a:rPr>
              <a:t>Başvuru sahibinin belirlenmesi; </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3" name="Resim 2"/>
          <p:cNvPicPr>
            <a:picLocks noChangeAspect="1"/>
          </p:cNvPicPr>
          <p:nvPr/>
        </p:nvPicPr>
        <p:blipFill>
          <a:blip r:embed="rId3"/>
          <a:stretch>
            <a:fillRect/>
          </a:stretch>
        </p:blipFill>
        <p:spPr>
          <a:xfrm>
            <a:off x="323528" y="1093236"/>
            <a:ext cx="5441032" cy="5363745"/>
          </a:xfrm>
          <a:prstGeom prst="rect">
            <a:avLst/>
          </a:prstGeom>
        </p:spPr>
      </p:pic>
      <p:sp>
        <p:nvSpPr>
          <p:cNvPr id="5" name="Yuvarlatılmış Dikdörtgen 4"/>
          <p:cNvSpPr/>
          <p:nvPr/>
        </p:nvSpPr>
        <p:spPr>
          <a:xfrm>
            <a:off x="6156176" y="1268760"/>
            <a:ext cx="2592288"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Başvuru sahibi karar organının veya en üst amirinin yetkilendirmesi gerekiyor. Başvuru rehberi ekinde yetki belgesi örneği bulunuyor.</a:t>
            </a:r>
            <a:endParaRPr lang="tr-TR" dirty="0"/>
          </a:p>
        </p:txBody>
      </p:sp>
      <p:sp>
        <p:nvSpPr>
          <p:cNvPr id="6" name="Yuvarlatılmış Dikdörtgen 5"/>
          <p:cNvSpPr/>
          <p:nvPr/>
        </p:nvSpPr>
        <p:spPr>
          <a:xfrm>
            <a:off x="6228184" y="3861048"/>
            <a:ext cx="266429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tr-TR" dirty="0" smtClean="0"/>
              <a:t>Kimlik bilgilerini giriyoruz.</a:t>
            </a:r>
          </a:p>
          <a:p>
            <a:pPr marL="342900" indent="-342900" algn="ctr">
              <a:buAutoNum type="arabicPeriod"/>
            </a:pPr>
            <a:r>
              <a:rPr lang="tr-TR" dirty="0" smtClean="0"/>
              <a:t>Yetki belgesini taratıp yüklüyoruz. </a:t>
            </a:r>
          </a:p>
          <a:p>
            <a:pPr marL="342900" indent="-342900" algn="ctr">
              <a:buAutoNum type="arabicPeriod"/>
            </a:pPr>
            <a:r>
              <a:rPr lang="tr-TR" dirty="0" smtClean="0"/>
              <a:t>«Ekle» ye tıklıyoruz.</a:t>
            </a:r>
            <a:endParaRPr lang="tr-TR" dirty="0"/>
          </a:p>
        </p:txBody>
      </p:sp>
      <p:sp>
        <p:nvSpPr>
          <p:cNvPr id="11" name="Yuvarlatılmış Dikdörtgen 10"/>
          <p:cNvSpPr/>
          <p:nvPr/>
        </p:nvSpPr>
        <p:spPr>
          <a:xfrm>
            <a:off x="6255430" y="5411621"/>
            <a:ext cx="2664296" cy="969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İrtibat kişileri de benzer şekilde eklenmektedir. </a:t>
            </a:r>
            <a:endParaRPr lang="tr-TR" dirty="0"/>
          </a:p>
        </p:txBody>
      </p:sp>
      <p:pic>
        <p:nvPicPr>
          <p:cNvPr id="12" name="Resim 11"/>
          <p:cNvPicPr>
            <a:picLocks noChangeAspect="1"/>
          </p:cNvPicPr>
          <p:nvPr/>
        </p:nvPicPr>
        <p:blipFill>
          <a:blip r:embed="rId4"/>
          <a:stretch>
            <a:fillRect/>
          </a:stretch>
        </p:blipFill>
        <p:spPr>
          <a:xfrm>
            <a:off x="2987824" y="5517232"/>
            <a:ext cx="311460" cy="278160"/>
          </a:xfrm>
          <a:prstGeom prst="rect">
            <a:avLst/>
          </a:prstGeom>
        </p:spPr>
      </p:pic>
      <p:pic>
        <p:nvPicPr>
          <p:cNvPr id="14" name="Resim 13"/>
          <p:cNvPicPr>
            <a:picLocks noChangeAspect="1"/>
          </p:cNvPicPr>
          <p:nvPr/>
        </p:nvPicPr>
        <p:blipFill>
          <a:blip r:embed="rId4"/>
          <a:stretch>
            <a:fillRect/>
          </a:stretch>
        </p:blipFill>
        <p:spPr>
          <a:xfrm>
            <a:off x="4152528" y="5806338"/>
            <a:ext cx="311460" cy="278160"/>
          </a:xfrm>
          <a:prstGeom prst="rect">
            <a:avLst/>
          </a:prstGeom>
        </p:spPr>
      </p:pic>
      <p:sp>
        <p:nvSpPr>
          <p:cNvPr id="7" name="Oval 6"/>
          <p:cNvSpPr/>
          <p:nvPr/>
        </p:nvSpPr>
        <p:spPr>
          <a:xfrm>
            <a:off x="4932040" y="2924944"/>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1</a:t>
            </a:r>
            <a:endParaRPr lang="tr-TR" dirty="0"/>
          </a:p>
        </p:txBody>
      </p:sp>
      <p:sp>
        <p:nvSpPr>
          <p:cNvPr id="8" name="Oval 7"/>
          <p:cNvSpPr/>
          <p:nvPr/>
        </p:nvSpPr>
        <p:spPr>
          <a:xfrm>
            <a:off x="2699792" y="5517232"/>
            <a:ext cx="267816" cy="278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a:t>
            </a:r>
            <a:endParaRPr lang="tr-TR" dirty="0"/>
          </a:p>
        </p:txBody>
      </p:sp>
      <p:sp>
        <p:nvSpPr>
          <p:cNvPr id="16" name="Oval 15"/>
          <p:cNvSpPr/>
          <p:nvPr/>
        </p:nvSpPr>
        <p:spPr>
          <a:xfrm>
            <a:off x="3851920" y="5656312"/>
            <a:ext cx="300608" cy="240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3</a:t>
            </a:r>
            <a:endParaRPr lang="tr-TR" dirty="0"/>
          </a:p>
        </p:txBody>
      </p:sp>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151594430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7742312" cy="646331"/>
          </a:xfrm>
          <a:prstGeom prst="rect">
            <a:avLst/>
          </a:prstGeom>
          <a:solidFill>
            <a:schemeClr val="accent5">
              <a:lumMod val="75000"/>
            </a:schemeClr>
          </a:solidFill>
        </p:spPr>
        <p:txBody>
          <a:bodyPr wrap="none">
            <a:spAutoFit/>
          </a:bodyPr>
          <a:lstStyle/>
          <a:p>
            <a:r>
              <a:rPr lang="tr-TR" dirty="0" smtClean="0">
                <a:solidFill>
                  <a:schemeClr val="bg1"/>
                </a:solidFill>
              </a:rPr>
              <a:t>Başvuru sahibinin belirlenmesi; ilgili faaliyet alanları</a:t>
            </a:r>
          </a:p>
          <a:p>
            <a:r>
              <a:rPr lang="tr-TR" dirty="0" smtClean="0">
                <a:solidFill>
                  <a:schemeClr val="bg1"/>
                </a:solidFill>
              </a:rPr>
              <a:t>bu kısımda proje ile ilgili olarak kurumunuzun faaliyetleri açıklamanız bekleniyor. </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5" name="Resim 4"/>
          <p:cNvPicPr>
            <a:picLocks noChangeAspect="1"/>
          </p:cNvPicPr>
          <p:nvPr/>
        </p:nvPicPr>
        <p:blipFill>
          <a:blip r:embed="rId3"/>
          <a:stretch>
            <a:fillRect/>
          </a:stretch>
        </p:blipFill>
        <p:spPr>
          <a:xfrm>
            <a:off x="251520" y="1124744"/>
            <a:ext cx="8905875" cy="3714750"/>
          </a:xfrm>
          <a:prstGeom prst="rect">
            <a:avLst/>
          </a:prstGeom>
        </p:spPr>
      </p:pic>
      <p:pic>
        <p:nvPicPr>
          <p:cNvPr id="6" name="Resim 5"/>
          <p:cNvPicPr>
            <a:picLocks noChangeAspect="1"/>
          </p:cNvPicPr>
          <p:nvPr/>
        </p:nvPicPr>
        <p:blipFill>
          <a:blip r:embed="rId4"/>
          <a:stretch>
            <a:fillRect/>
          </a:stretch>
        </p:blipFill>
        <p:spPr>
          <a:xfrm>
            <a:off x="5076056" y="4245490"/>
            <a:ext cx="3837979" cy="2373829"/>
          </a:xfrm>
          <a:prstGeom prst="rect">
            <a:avLst/>
          </a:prstGeom>
        </p:spPr>
      </p:pic>
      <p:sp>
        <p:nvSpPr>
          <p:cNvPr id="7" name="Oval 6"/>
          <p:cNvSpPr/>
          <p:nvPr/>
        </p:nvSpPr>
        <p:spPr>
          <a:xfrm>
            <a:off x="2987824" y="2276872"/>
            <a:ext cx="504056"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1</a:t>
            </a:r>
            <a:endParaRPr lang="tr-TR" dirty="0"/>
          </a:p>
        </p:txBody>
      </p:sp>
      <p:sp>
        <p:nvSpPr>
          <p:cNvPr id="11" name="Oval 10"/>
          <p:cNvSpPr/>
          <p:nvPr/>
        </p:nvSpPr>
        <p:spPr>
          <a:xfrm>
            <a:off x="6588224" y="6142992"/>
            <a:ext cx="504056" cy="3326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a:t>
            </a:r>
            <a:endParaRPr lang="tr-TR" dirty="0"/>
          </a:p>
        </p:txBody>
      </p:sp>
      <p:sp>
        <p:nvSpPr>
          <p:cNvPr id="12" name="Yuvarlatılmış Dikdörtgen 11"/>
          <p:cNvSpPr/>
          <p:nvPr/>
        </p:nvSpPr>
        <p:spPr>
          <a:xfrm>
            <a:off x="323528" y="4509120"/>
            <a:ext cx="4680520" cy="16338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Bu kısım zorunlu değil ancak proje deneyiminiz olması olumlu değerlendirilmektedir. Diğer yandan aynı konu için 2 ayrı yerden destek alınması uygun değildir. </a:t>
            </a:r>
            <a:endParaRPr lang="tr-TR" dirty="0"/>
          </a:p>
        </p:txBody>
      </p:sp>
      <p:pic>
        <p:nvPicPr>
          <p:cNvPr id="14" name="Resim 13"/>
          <p:cNvPicPr>
            <a:picLocks noChangeAspect="1"/>
          </p:cNvPicPr>
          <p:nvPr/>
        </p:nvPicPr>
        <p:blipFill>
          <a:blip r:embed="rId5"/>
          <a:stretch>
            <a:fillRect/>
          </a:stretch>
        </p:blipFill>
        <p:spPr>
          <a:xfrm>
            <a:off x="3923928" y="2564904"/>
            <a:ext cx="311460" cy="278160"/>
          </a:xfrm>
          <a:prstGeom prst="rect">
            <a:avLst/>
          </a:prstGeom>
        </p:spPr>
      </p:pic>
      <p:pic>
        <p:nvPicPr>
          <p:cNvPr id="15" name="Resim 14"/>
          <p:cNvPicPr>
            <a:picLocks noChangeAspect="1"/>
          </p:cNvPicPr>
          <p:nvPr/>
        </p:nvPicPr>
        <p:blipFill>
          <a:blip r:embed="rId5"/>
          <a:stretch>
            <a:fillRect/>
          </a:stretch>
        </p:blipFill>
        <p:spPr>
          <a:xfrm>
            <a:off x="7308304" y="6341159"/>
            <a:ext cx="311460" cy="278160"/>
          </a:xfrm>
          <a:prstGeom prst="rect">
            <a:avLst/>
          </a:prstGeom>
        </p:spPr>
      </p:pic>
    </p:spTree>
    <p:extLst>
      <p:ext uri="{BB962C8B-B14F-4D97-AF65-F5344CB8AC3E}">
        <p14:creationId xmlns:p14="http://schemas.microsoft.com/office/powerpoint/2010/main" val="832933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1259632" y="260649"/>
            <a:ext cx="4032448" cy="369332"/>
          </a:xfrm>
          <a:prstGeom prst="rect">
            <a:avLst/>
          </a:prstGeom>
          <a:solidFill>
            <a:schemeClr val="accent5">
              <a:lumMod val="75000"/>
            </a:schemeClr>
          </a:solidFill>
        </p:spPr>
        <p:txBody>
          <a:bodyPr wrap="square">
            <a:spAutoFit/>
          </a:bodyPr>
          <a:lstStyle/>
          <a:p>
            <a:r>
              <a:rPr lang="tr-TR" dirty="0" smtClean="0">
                <a:solidFill>
                  <a:schemeClr val="bg1"/>
                </a:solidFill>
              </a:rPr>
              <a:t>KAYS’A GİRİŞ</a:t>
            </a:r>
            <a:endParaRPr lang="tr-TR" dirty="0">
              <a:solidFill>
                <a:schemeClr val="bg1"/>
              </a:solidFill>
            </a:endParaRPr>
          </a:p>
        </p:txBody>
      </p:sp>
      <p:pic>
        <p:nvPicPr>
          <p:cNvPr id="16" name="15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10" name="9 Dikdörtgen"/>
          <p:cNvSpPr/>
          <p:nvPr/>
        </p:nvSpPr>
        <p:spPr>
          <a:xfrm>
            <a:off x="611560" y="6309320"/>
            <a:ext cx="7128792" cy="369332"/>
          </a:xfrm>
          <a:prstGeom prst="rect">
            <a:avLst/>
          </a:prstGeom>
        </p:spPr>
        <p:txBody>
          <a:bodyPr wrap="square">
            <a:spAutoFit/>
          </a:bodyPr>
          <a:lstStyle/>
          <a:p>
            <a:r>
              <a:rPr lang="tr-TR" dirty="0"/>
              <a:t>https://kaysuygulama.sanayi.gov.tr</a:t>
            </a:r>
          </a:p>
        </p:txBody>
      </p:sp>
      <p:pic>
        <p:nvPicPr>
          <p:cNvPr id="12" name="Picture 2"/>
          <p:cNvPicPr>
            <a:picLocks noChangeAspect="1" noChangeArrowheads="1"/>
          </p:cNvPicPr>
          <p:nvPr/>
        </p:nvPicPr>
        <p:blipFill>
          <a:blip r:embed="rId3" cstate="print"/>
          <a:srcRect/>
          <a:stretch>
            <a:fillRect/>
          </a:stretch>
        </p:blipFill>
        <p:spPr bwMode="auto">
          <a:xfrm>
            <a:off x="467544" y="1052736"/>
            <a:ext cx="7800975" cy="5200650"/>
          </a:xfrm>
          <a:prstGeom prst="rect">
            <a:avLst/>
          </a:prstGeom>
          <a:noFill/>
          <a:ln w="9525">
            <a:noFill/>
            <a:miter lim="800000"/>
            <a:headEnd/>
            <a:tailEnd/>
          </a:ln>
        </p:spPr>
      </p:pic>
      <p:sp>
        <p:nvSpPr>
          <p:cNvPr id="17" name="16 Oval"/>
          <p:cNvSpPr/>
          <p:nvPr/>
        </p:nvSpPr>
        <p:spPr>
          <a:xfrm>
            <a:off x="5220072" y="3068960"/>
            <a:ext cx="144016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Metin kutusu"/>
          <p:cNvSpPr txBox="1"/>
          <p:nvPr/>
        </p:nvSpPr>
        <p:spPr>
          <a:xfrm>
            <a:off x="4860032" y="6309320"/>
            <a:ext cx="3168352" cy="369332"/>
          </a:xfrm>
          <a:prstGeom prst="rect">
            <a:avLst/>
          </a:prstGeom>
          <a:noFill/>
        </p:spPr>
        <p:txBody>
          <a:bodyPr wrap="square" rtlCol="0">
            <a:spAutoFit/>
          </a:bodyPr>
          <a:lstStyle/>
          <a:p>
            <a:r>
              <a:rPr lang="tr-TR" dirty="0" smtClean="0"/>
              <a:t>(Eğer kaydınız bulunmuyorsa)</a:t>
            </a:r>
            <a:endParaRPr lang="tr-TR" dirty="0"/>
          </a:p>
        </p:txBody>
      </p:sp>
      <p:pic>
        <p:nvPicPr>
          <p:cNvPr id="2" name="Resim 1"/>
          <p:cNvPicPr>
            <a:picLocks noChangeAspect="1"/>
          </p:cNvPicPr>
          <p:nvPr/>
        </p:nvPicPr>
        <p:blipFill>
          <a:blip r:embed="rId4"/>
          <a:stretch>
            <a:fillRect/>
          </a:stretch>
        </p:blipFill>
        <p:spPr>
          <a:xfrm>
            <a:off x="5799932" y="3522105"/>
            <a:ext cx="280440" cy="280440"/>
          </a:xfrm>
          <a:prstGeom prst="rect">
            <a:avLst/>
          </a:prstGeom>
        </p:spPr>
      </p:pic>
      <p:pic>
        <p:nvPicPr>
          <p:cNvPr id="18" name="Resi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624"/>
            <a:ext cx="895700" cy="8957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2198422" cy="369332"/>
          </a:xfrm>
          <a:prstGeom prst="rect">
            <a:avLst/>
          </a:prstGeom>
          <a:solidFill>
            <a:schemeClr val="accent5">
              <a:lumMod val="75000"/>
            </a:schemeClr>
          </a:solidFill>
        </p:spPr>
        <p:txBody>
          <a:bodyPr wrap="none">
            <a:spAutoFit/>
          </a:bodyPr>
          <a:lstStyle/>
          <a:p>
            <a:r>
              <a:rPr lang="tr-TR" dirty="0" smtClean="0">
                <a:solidFill>
                  <a:schemeClr val="bg1"/>
                </a:solidFill>
              </a:rPr>
              <a:t>Projeye Ortak Ekleme</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2" name="Resim 1"/>
          <p:cNvPicPr>
            <a:picLocks noChangeAspect="1"/>
          </p:cNvPicPr>
          <p:nvPr/>
        </p:nvPicPr>
        <p:blipFill>
          <a:blip r:embed="rId3"/>
          <a:stretch>
            <a:fillRect/>
          </a:stretch>
        </p:blipFill>
        <p:spPr>
          <a:xfrm>
            <a:off x="679612" y="1245858"/>
            <a:ext cx="8070304" cy="4489107"/>
          </a:xfrm>
          <a:prstGeom prst="rect">
            <a:avLst/>
          </a:prstGeom>
        </p:spPr>
      </p:pic>
      <p:pic>
        <p:nvPicPr>
          <p:cNvPr id="16" name="Resim 15"/>
          <p:cNvPicPr>
            <a:picLocks noChangeAspect="1"/>
          </p:cNvPicPr>
          <p:nvPr/>
        </p:nvPicPr>
        <p:blipFill>
          <a:blip r:embed="rId4"/>
          <a:stretch>
            <a:fillRect/>
          </a:stretch>
        </p:blipFill>
        <p:spPr>
          <a:xfrm>
            <a:off x="5436096" y="2132856"/>
            <a:ext cx="311460" cy="278160"/>
          </a:xfrm>
          <a:prstGeom prst="rect">
            <a:avLst/>
          </a:prstGeom>
        </p:spPr>
      </p:pic>
      <p:sp>
        <p:nvSpPr>
          <p:cNvPr id="3" name="Yuvarlatılmış Dikdörtgen 2"/>
          <p:cNvSpPr/>
          <p:nvPr/>
        </p:nvSpPr>
        <p:spPr>
          <a:xfrm>
            <a:off x="2915816" y="3140968"/>
            <a:ext cx="5976664" cy="316835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buAutoNum type="arabicPeriod"/>
            </a:pPr>
            <a:r>
              <a:rPr lang="tr-TR" dirty="0" smtClean="0"/>
              <a:t>Ortak eklemek zorunlu değil ancak Ajansımız işbirliğini teşvik etmektedir. </a:t>
            </a:r>
          </a:p>
          <a:p>
            <a:pPr marL="342900" indent="-342900">
              <a:buAutoNum type="arabicPeriod"/>
            </a:pPr>
            <a:r>
              <a:rPr lang="tr-TR" dirty="0" smtClean="0"/>
              <a:t>Bazı projeler niteliği gereği işbirliği gerektirebilir veya bazı projelerde ortaklık kurmak katma değeri artıracağı için projenizin başarılı bulunma şansını artırabilir.</a:t>
            </a:r>
          </a:p>
          <a:p>
            <a:pPr marL="342900" indent="-342900">
              <a:buAutoNum type="arabicPeriod"/>
            </a:pPr>
            <a:r>
              <a:rPr lang="tr-TR" dirty="0" smtClean="0"/>
              <a:t>Özellikle katılımcı sayısının düşük olduğu durumlarda diğer kurumlarla veya farklı ilçelerdeki benzer nitelikteki kurumlarla ortaklık kurulabilir. </a:t>
            </a:r>
            <a:endParaRPr lang="tr-TR" dirty="0"/>
          </a:p>
        </p:txBody>
      </p:sp>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388832134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2198422" cy="369332"/>
          </a:xfrm>
          <a:prstGeom prst="rect">
            <a:avLst/>
          </a:prstGeom>
          <a:solidFill>
            <a:schemeClr val="accent5">
              <a:lumMod val="75000"/>
            </a:schemeClr>
          </a:solidFill>
        </p:spPr>
        <p:txBody>
          <a:bodyPr wrap="none">
            <a:spAutoFit/>
          </a:bodyPr>
          <a:lstStyle/>
          <a:p>
            <a:r>
              <a:rPr lang="tr-TR" dirty="0" smtClean="0">
                <a:solidFill>
                  <a:schemeClr val="bg1"/>
                </a:solidFill>
              </a:rPr>
              <a:t>Projeye Ortak Ekleme</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4" name="Resim 3"/>
          <p:cNvPicPr>
            <a:picLocks noChangeAspect="1"/>
          </p:cNvPicPr>
          <p:nvPr/>
        </p:nvPicPr>
        <p:blipFill>
          <a:blip r:embed="rId3"/>
          <a:stretch>
            <a:fillRect/>
          </a:stretch>
        </p:blipFill>
        <p:spPr>
          <a:xfrm>
            <a:off x="312515" y="1096567"/>
            <a:ext cx="6229350" cy="4619625"/>
          </a:xfrm>
          <a:prstGeom prst="rect">
            <a:avLst/>
          </a:prstGeom>
        </p:spPr>
      </p:pic>
      <p:sp>
        <p:nvSpPr>
          <p:cNvPr id="5" name="Yuvarlatılmış Dikdörtgen 4"/>
          <p:cNvSpPr/>
          <p:nvPr/>
        </p:nvSpPr>
        <p:spPr>
          <a:xfrm>
            <a:off x="6804248" y="1340768"/>
            <a:ext cx="2339752" cy="4608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tr-TR" dirty="0" smtClean="0"/>
              <a:t>Ortak eklemek kural olarak başvuru sahibi belirleme ile aynı şekildedir. Ortak tanımlı değilse tüzel paydaş olarak eklenmesi gerekir. </a:t>
            </a:r>
          </a:p>
          <a:p>
            <a:pPr marL="342900" indent="-342900" algn="ctr">
              <a:buAutoNum type="arabicPeriod"/>
            </a:pPr>
            <a:r>
              <a:rPr lang="tr-TR" dirty="0" smtClean="0"/>
              <a:t>Bu kısımda ayrıca ortaklık ile ilgili bilgiler talep edilmektedir.</a:t>
            </a:r>
            <a:endParaRPr lang="tr-TR" dirty="0"/>
          </a:p>
        </p:txBody>
      </p:sp>
      <p:sp>
        <p:nvSpPr>
          <p:cNvPr id="6" name="Yuvarlatılmış Dikdörtgen 5"/>
          <p:cNvSpPr/>
          <p:nvPr/>
        </p:nvSpPr>
        <p:spPr>
          <a:xfrm>
            <a:off x="251520" y="5805264"/>
            <a:ext cx="619268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Ortaklığın kağıt üstünde değil gerçek olması gerekmektedir. Gerçekçi ortaklıklar projenizin başarılı olma şansını artırmaktadır. </a:t>
            </a:r>
            <a:endParaRPr lang="tr-TR" dirty="0"/>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151379528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3802323" cy="369332"/>
          </a:xfrm>
          <a:prstGeom prst="rect">
            <a:avLst/>
          </a:prstGeom>
          <a:solidFill>
            <a:schemeClr val="accent5">
              <a:lumMod val="75000"/>
            </a:schemeClr>
          </a:solidFill>
        </p:spPr>
        <p:txBody>
          <a:bodyPr wrap="none">
            <a:spAutoFit/>
          </a:bodyPr>
          <a:lstStyle/>
          <a:p>
            <a:r>
              <a:rPr lang="tr-TR" dirty="0" smtClean="0">
                <a:solidFill>
                  <a:schemeClr val="bg1"/>
                </a:solidFill>
              </a:rPr>
              <a:t>Teknik Destek Performans Göstergeleri</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6" name="Resim 5"/>
          <p:cNvPicPr>
            <a:picLocks noChangeAspect="1"/>
          </p:cNvPicPr>
          <p:nvPr/>
        </p:nvPicPr>
        <p:blipFill>
          <a:blip r:embed="rId3"/>
          <a:stretch>
            <a:fillRect/>
          </a:stretch>
        </p:blipFill>
        <p:spPr>
          <a:xfrm>
            <a:off x="467544" y="1245857"/>
            <a:ext cx="5976664" cy="3866077"/>
          </a:xfrm>
          <a:prstGeom prst="rect">
            <a:avLst/>
          </a:prstGeom>
        </p:spPr>
      </p:pic>
      <p:sp>
        <p:nvSpPr>
          <p:cNvPr id="7" name="Yuvarlatılmış Dikdörtgen 6"/>
          <p:cNvSpPr/>
          <p:nvPr/>
        </p:nvSpPr>
        <p:spPr>
          <a:xfrm>
            <a:off x="6516216" y="1245857"/>
            <a:ext cx="2232248" cy="2039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Bu kısımda projenizin ilgili olduğu göstergeler için veri girişi yapmanız beklenmektedir.</a:t>
            </a:r>
            <a:endParaRPr lang="tr-TR" dirty="0"/>
          </a:p>
        </p:txBody>
      </p:sp>
      <p:sp>
        <p:nvSpPr>
          <p:cNvPr id="15" name="Yuvarlatılmış Dikdörtgen 14"/>
          <p:cNvSpPr/>
          <p:nvPr/>
        </p:nvSpPr>
        <p:spPr>
          <a:xfrm>
            <a:off x="6588224" y="3356992"/>
            <a:ext cx="2232248"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M</a:t>
            </a:r>
            <a:r>
              <a:rPr lang="tr-TR" sz="1600" dirty="0" smtClean="0"/>
              <a:t>evcut duruma 0 yazınız. (sadece aynı konuda benzer bir çalışma yapmış iseniz mevcut duruma pozitif bir değer yazmalısınız.</a:t>
            </a:r>
            <a:endParaRPr lang="tr-TR" sz="1600" dirty="0"/>
          </a:p>
        </p:txBody>
      </p:sp>
      <p:sp>
        <p:nvSpPr>
          <p:cNvPr id="8" name="Yuvarlatılmış Dikdörtgen 7"/>
          <p:cNvSpPr/>
          <p:nvPr/>
        </p:nvSpPr>
        <p:spPr>
          <a:xfrm>
            <a:off x="179512" y="5373216"/>
            <a:ext cx="813690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Hedef kısmına projenizin sonunda ulaşmayı planladığınız değeri yazınız. Örneğin TD1 için proje kapsamında 5 gün eğitim alınacaksa hedef kısmına 5 yazmanız uygun olacaktır. </a:t>
            </a:r>
            <a:endParaRPr lang="tr-TR" dirty="0"/>
          </a:p>
        </p:txBody>
      </p:sp>
      <p:sp>
        <p:nvSpPr>
          <p:cNvPr id="17" name="Oval 16"/>
          <p:cNvSpPr/>
          <p:nvPr/>
        </p:nvSpPr>
        <p:spPr>
          <a:xfrm>
            <a:off x="1907704" y="1772816"/>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p:cNvSpPr/>
          <p:nvPr/>
        </p:nvSpPr>
        <p:spPr>
          <a:xfrm>
            <a:off x="4644008" y="182960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0</a:t>
            </a:r>
            <a:endParaRPr lang="tr-TR" dirty="0"/>
          </a:p>
        </p:txBody>
      </p:sp>
      <p:sp>
        <p:nvSpPr>
          <p:cNvPr id="19" name="Oval 18"/>
          <p:cNvSpPr/>
          <p:nvPr/>
        </p:nvSpPr>
        <p:spPr>
          <a:xfrm>
            <a:off x="5436096" y="180882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5</a:t>
            </a:r>
            <a:endParaRPr lang="tr-TR" dirty="0"/>
          </a:p>
        </p:txBody>
      </p:sp>
      <p:pic>
        <p:nvPicPr>
          <p:cNvPr id="20" name="Resim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429482725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3748270" cy="369332"/>
          </a:xfrm>
          <a:prstGeom prst="rect">
            <a:avLst/>
          </a:prstGeom>
          <a:solidFill>
            <a:schemeClr val="accent5">
              <a:lumMod val="75000"/>
            </a:schemeClr>
          </a:solidFill>
        </p:spPr>
        <p:txBody>
          <a:bodyPr wrap="none">
            <a:spAutoFit/>
          </a:bodyPr>
          <a:lstStyle/>
          <a:p>
            <a:r>
              <a:rPr lang="tr-TR" dirty="0" smtClean="0">
                <a:solidFill>
                  <a:schemeClr val="bg1"/>
                </a:solidFill>
              </a:rPr>
              <a:t>Teknik Destek Yaklaşık Maliyet Bilgileri</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2" name="Resim 1"/>
          <p:cNvPicPr>
            <a:picLocks noChangeAspect="1"/>
          </p:cNvPicPr>
          <p:nvPr/>
        </p:nvPicPr>
        <p:blipFill>
          <a:blip r:embed="rId3"/>
          <a:stretch>
            <a:fillRect/>
          </a:stretch>
        </p:blipFill>
        <p:spPr>
          <a:xfrm>
            <a:off x="323528" y="1053893"/>
            <a:ext cx="6031701" cy="3887275"/>
          </a:xfrm>
          <a:prstGeom prst="rect">
            <a:avLst/>
          </a:prstGeom>
        </p:spPr>
      </p:pic>
      <p:sp>
        <p:nvSpPr>
          <p:cNvPr id="3" name="Yuvarlatılmış Dikdörtgen 2"/>
          <p:cNvSpPr/>
          <p:nvPr/>
        </p:nvSpPr>
        <p:spPr>
          <a:xfrm>
            <a:off x="539552" y="4869159"/>
            <a:ext cx="7056784" cy="1294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p>
          <a:p>
            <a:pPr algn="ctr"/>
            <a:r>
              <a:rPr lang="tr-TR" dirty="0" smtClean="0"/>
              <a:t>Tahmini maliyet için en az 3 adet teklif girilmesi gerekmektedir.</a:t>
            </a:r>
          </a:p>
          <a:p>
            <a:pPr algn="ctr"/>
            <a:r>
              <a:rPr lang="tr-TR" dirty="0" smtClean="0"/>
              <a:t>KDV Dahil Beyan edilecek yaklaşık maliyet eğitim talepleri için 20.000 TL’yi, diğer talepler için 30.000 TL’yi aşmamalıdır. Aşarsa ön incelemede açıklama ve revizyon talep edilmektedir.</a:t>
            </a:r>
          </a:p>
          <a:p>
            <a:pPr algn="ctr"/>
            <a:r>
              <a:rPr lang="tr-TR" dirty="0" smtClean="0"/>
              <a:t> </a:t>
            </a:r>
            <a:endParaRPr lang="tr-TR" dirty="0"/>
          </a:p>
        </p:txBody>
      </p:sp>
      <p:sp>
        <p:nvSpPr>
          <p:cNvPr id="4" name="Yuvarlatılmış Dikdörtgen 3"/>
          <p:cNvSpPr/>
          <p:nvPr/>
        </p:nvSpPr>
        <p:spPr>
          <a:xfrm>
            <a:off x="2267744" y="3501008"/>
            <a:ext cx="3240360"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Hatalı; Dikkate almayınız.</a:t>
            </a:r>
            <a:endParaRPr lang="tr-TR" dirty="0">
              <a:solidFill>
                <a:schemeClr val="bg1"/>
              </a:solidFill>
            </a:endParaRPr>
          </a:p>
        </p:txBody>
      </p:sp>
      <p:sp>
        <p:nvSpPr>
          <p:cNvPr id="5" name="Oval 4"/>
          <p:cNvSpPr/>
          <p:nvPr/>
        </p:nvSpPr>
        <p:spPr>
          <a:xfrm>
            <a:off x="6012160" y="2924944"/>
            <a:ext cx="343069"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1</a:t>
            </a:r>
            <a:endParaRPr lang="tr-TR" dirty="0"/>
          </a:p>
        </p:txBody>
      </p:sp>
      <p:sp>
        <p:nvSpPr>
          <p:cNvPr id="11" name="Oval 10"/>
          <p:cNvSpPr/>
          <p:nvPr/>
        </p:nvSpPr>
        <p:spPr>
          <a:xfrm>
            <a:off x="2051720" y="4509120"/>
            <a:ext cx="36004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a:t>
            </a:r>
            <a:endParaRPr lang="tr-TR" dirty="0"/>
          </a:p>
        </p:txBody>
      </p:sp>
      <p:pic>
        <p:nvPicPr>
          <p:cNvPr id="20" name="Resim 19"/>
          <p:cNvPicPr>
            <a:picLocks noChangeAspect="1"/>
          </p:cNvPicPr>
          <p:nvPr/>
        </p:nvPicPr>
        <p:blipFill>
          <a:blip r:embed="rId4"/>
          <a:stretch>
            <a:fillRect/>
          </a:stretch>
        </p:blipFill>
        <p:spPr>
          <a:xfrm>
            <a:off x="6183694" y="3173368"/>
            <a:ext cx="311460" cy="278160"/>
          </a:xfrm>
          <a:prstGeom prst="rect">
            <a:avLst/>
          </a:prstGeom>
        </p:spPr>
      </p:pic>
      <p:pic>
        <p:nvPicPr>
          <p:cNvPr id="21" name="Resim 20"/>
          <p:cNvPicPr>
            <a:picLocks noChangeAspect="1"/>
          </p:cNvPicPr>
          <p:nvPr/>
        </p:nvPicPr>
        <p:blipFill>
          <a:blip r:embed="rId4"/>
          <a:stretch>
            <a:fillRect/>
          </a:stretch>
        </p:blipFill>
        <p:spPr>
          <a:xfrm>
            <a:off x="2508058" y="4705199"/>
            <a:ext cx="239452" cy="213851"/>
          </a:xfrm>
          <a:prstGeom prst="rect">
            <a:avLst/>
          </a:prstGeom>
        </p:spPr>
      </p:pic>
      <p:pic>
        <p:nvPicPr>
          <p:cNvPr id="22" name="Resi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253227620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3748270" cy="369332"/>
          </a:xfrm>
          <a:prstGeom prst="rect">
            <a:avLst/>
          </a:prstGeom>
          <a:solidFill>
            <a:schemeClr val="accent5">
              <a:lumMod val="75000"/>
            </a:schemeClr>
          </a:solidFill>
        </p:spPr>
        <p:txBody>
          <a:bodyPr wrap="none">
            <a:spAutoFit/>
          </a:bodyPr>
          <a:lstStyle/>
          <a:p>
            <a:r>
              <a:rPr lang="tr-TR" dirty="0" smtClean="0">
                <a:solidFill>
                  <a:schemeClr val="bg1"/>
                </a:solidFill>
              </a:rPr>
              <a:t>Teknik Destek Yaklaşık Maliyet Bilgileri</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6" name="Resim 5"/>
          <p:cNvPicPr>
            <a:picLocks noChangeAspect="1"/>
          </p:cNvPicPr>
          <p:nvPr/>
        </p:nvPicPr>
        <p:blipFill>
          <a:blip r:embed="rId3"/>
          <a:stretch>
            <a:fillRect/>
          </a:stretch>
        </p:blipFill>
        <p:spPr>
          <a:xfrm>
            <a:off x="724588" y="1124745"/>
            <a:ext cx="6432715" cy="4320480"/>
          </a:xfrm>
          <a:prstGeom prst="rect">
            <a:avLst/>
          </a:prstGeom>
        </p:spPr>
      </p:pic>
      <p:pic>
        <p:nvPicPr>
          <p:cNvPr id="14" name="Resim 13"/>
          <p:cNvPicPr>
            <a:picLocks noChangeAspect="1"/>
          </p:cNvPicPr>
          <p:nvPr/>
        </p:nvPicPr>
        <p:blipFill>
          <a:blip r:embed="rId4"/>
          <a:stretch>
            <a:fillRect/>
          </a:stretch>
        </p:blipFill>
        <p:spPr>
          <a:xfrm>
            <a:off x="2699792" y="4509120"/>
            <a:ext cx="311460" cy="278160"/>
          </a:xfrm>
          <a:prstGeom prst="rect">
            <a:avLst/>
          </a:prstGeom>
        </p:spPr>
      </p:pic>
      <p:sp>
        <p:nvSpPr>
          <p:cNvPr id="8" name="Oval 7"/>
          <p:cNvSpPr/>
          <p:nvPr/>
        </p:nvSpPr>
        <p:spPr>
          <a:xfrm>
            <a:off x="2339752" y="4149080"/>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1</a:t>
            </a:r>
            <a:endParaRPr lang="tr-TR" dirty="0"/>
          </a:p>
        </p:txBody>
      </p:sp>
      <p:sp>
        <p:nvSpPr>
          <p:cNvPr id="12" name="Oval 11"/>
          <p:cNvSpPr/>
          <p:nvPr/>
        </p:nvSpPr>
        <p:spPr>
          <a:xfrm>
            <a:off x="5868144" y="5229200"/>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3</a:t>
            </a:r>
            <a:endParaRPr lang="tr-TR" dirty="0"/>
          </a:p>
        </p:txBody>
      </p:sp>
      <p:sp>
        <p:nvSpPr>
          <p:cNvPr id="15" name="Oval 14"/>
          <p:cNvSpPr/>
          <p:nvPr/>
        </p:nvSpPr>
        <p:spPr>
          <a:xfrm>
            <a:off x="6660232" y="386104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a:t>
            </a:r>
            <a:endParaRPr lang="tr-TR" dirty="0"/>
          </a:p>
        </p:txBody>
      </p:sp>
      <p:sp>
        <p:nvSpPr>
          <p:cNvPr id="18" name="Yuvarlatılmış Dikdörtgen 17"/>
          <p:cNvSpPr/>
          <p:nvPr/>
        </p:nvSpPr>
        <p:spPr>
          <a:xfrm>
            <a:off x="766956" y="5517232"/>
            <a:ext cx="243689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tr-TR" sz="1200" dirty="0" smtClean="0"/>
              <a:t>Ekle seçeneğine tıkla.</a:t>
            </a:r>
          </a:p>
          <a:p>
            <a:pPr marL="342900" indent="-342900">
              <a:buAutoNum type="arabicPeriod"/>
            </a:pPr>
            <a:r>
              <a:rPr lang="tr-TR" sz="1200" dirty="0" smtClean="0"/>
              <a:t>Firma ve teklif bilgileri gir.</a:t>
            </a:r>
          </a:p>
          <a:p>
            <a:pPr marL="342900" indent="-342900">
              <a:buAutoNum type="arabicPeriod"/>
            </a:pPr>
            <a:r>
              <a:rPr lang="tr-TR" sz="1200" dirty="0" smtClean="0"/>
              <a:t>Ekle (kaydet).</a:t>
            </a:r>
          </a:p>
          <a:p>
            <a:pPr marL="342900" indent="-342900" algn="ctr">
              <a:buAutoNum type="arabicPeriod"/>
            </a:pPr>
            <a:endParaRPr lang="tr-TR" dirty="0"/>
          </a:p>
        </p:txBody>
      </p:sp>
      <p:sp>
        <p:nvSpPr>
          <p:cNvPr id="16" name="Yuvarlatılmış Dikdörtgen 15"/>
          <p:cNvSpPr/>
          <p:nvPr/>
        </p:nvSpPr>
        <p:spPr>
          <a:xfrm>
            <a:off x="7380312" y="1268760"/>
            <a:ext cx="1656184"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Proje konusunda deneyimli firmalardan teklif alınız.  </a:t>
            </a:r>
          </a:p>
          <a:p>
            <a:pPr algn="ctr"/>
            <a:endParaRPr lang="tr-TR" sz="1600" dirty="0"/>
          </a:p>
          <a:p>
            <a:pPr algn="ctr"/>
            <a:r>
              <a:rPr lang="tr-TR" sz="1600" dirty="0" smtClean="0"/>
              <a:t>Piyasa araştırmasına özen gösteriniz. </a:t>
            </a:r>
            <a:endParaRPr lang="tr-TR" sz="1600" dirty="0"/>
          </a:p>
        </p:txBody>
      </p:sp>
      <p:pic>
        <p:nvPicPr>
          <p:cNvPr id="22" name="Resim 21"/>
          <p:cNvPicPr>
            <a:picLocks noChangeAspect="1"/>
          </p:cNvPicPr>
          <p:nvPr/>
        </p:nvPicPr>
        <p:blipFill>
          <a:blip r:embed="rId4"/>
          <a:stretch>
            <a:fillRect/>
          </a:stretch>
        </p:blipFill>
        <p:spPr>
          <a:xfrm>
            <a:off x="5634107" y="5311081"/>
            <a:ext cx="311460" cy="278160"/>
          </a:xfrm>
          <a:prstGeom prst="rect">
            <a:avLst/>
          </a:prstGeom>
        </p:spPr>
      </p:pic>
      <p:pic>
        <p:nvPicPr>
          <p:cNvPr id="23" name="Resim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428775645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3451201" cy="369332"/>
          </a:xfrm>
          <a:prstGeom prst="rect">
            <a:avLst/>
          </a:prstGeom>
          <a:solidFill>
            <a:schemeClr val="accent5">
              <a:lumMod val="75000"/>
            </a:schemeClr>
          </a:solidFill>
        </p:spPr>
        <p:txBody>
          <a:bodyPr wrap="none">
            <a:spAutoFit/>
          </a:bodyPr>
          <a:lstStyle/>
          <a:p>
            <a:r>
              <a:rPr lang="tr-TR" dirty="0" smtClean="0">
                <a:solidFill>
                  <a:schemeClr val="bg1"/>
                </a:solidFill>
              </a:rPr>
              <a:t>Teknik Destek Destekleyici Belgeler</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6" name="Resim 5"/>
          <p:cNvPicPr>
            <a:picLocks noChangeAspect="1"/>
          </p:cNvPicPr>
          <p:nvPr/>
        </p:nvPicPr>
        <p:blipFill>
          <a:blip r:embed="rId3"/>
          <a:stretch>
            <a:fillRect/>
          </a:stretch>
        </p:blipFill>
        <p:spPr>
          <a:xfrm>
            <a:off x="589521" y="1036093"/>
            <a:ext cx="6934807" cy="4010337"/>
          </a:xfrm>
          <a:prstGeom prst="rect">
            <a:avLst/>
          </a:prstGeom>
        </p:spPr>
      </p:pic>
      <p:sp>
        <p:nvSpPr>
          <p:cNvPr id="7" name="Yuvarlatılmış Dikdörtgen 6"/>
          <p:cNvSpPr/>
          <p:nvPr/>
        </p:nvSpPr>
        <p:spPr>
          <a:xfrm>
            <a:off x="323528" y="5046430"/>
            <a:ext cx="8820472" cy="1622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tr-TR" dirty="0" smtClean="0"/>
              <a:t>Açıklamalar yardımcı olmak için; lütfen okuyunuz.</a:t>
            </a:r>
          </a:p>
          <a:p>
            <a:pPr marL="342900" indent="-342900">
              <a:buAutoNum type="arabicPeriod"/>
            </a:pPr>
            <a:r>
              <a:rPr lang="tr-TR" dirty="0" smtClean="0"/>
              <a:t>Belgeleri hazırlarken kolaylık için örnekler mevcuttur, lütfen indirip kullanınız. </a:t>
            </a:r>
          </a:p>
          <a:p>
            <a:pPr marL="342900" indent="-342900">
              <a:buAutoNum type="arabicPeriod"/>
            </a:pPr>
            <a:r>
              <a:rPr lang="tr-TR" dirty="0" smtClean="0"/>
              <a:t>Toplam 8 belge bulunmaktadır. Bunların 6’sı (kamu kurumları için 5) zorunludur. 2’si avantaj sağlayıcıdır. </a:t>
            </a:r>
          </a:p>
          <a:p>
            <a:pPr marL="342900" indent="-342900">
              <a:buAutoNum type="arabicPeriod"/>
            </a:pPr>
            <a:r>
              <a:rPr lang="tr-TR" dirty="0" smtClean="0"/>
              <a:t>Avantaj sağlayıcı belgeler puanlamayı etkileyeceği için doldurulması tavsiye edilmektedir.</a:t>
            </a:r>
            <a:endParaRPr lang="tr-TR" dirty="0"/>
          </a:p>
        </p:txBody>
      </p:sp>
      <p:sp>
        <p:nvSpPr>
          <p:cNvPr id="8" name="Oval 7"/>
          <p:cNvSpPr/>
          <p:nvPr/>
        </p:nvSpPr>
        <p:spPr>
          <a:xfrm>
            <a:off x="4067944" y="1326995"/>
            <a:ext cx="216024" cy="229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1</a:t>
            </a:r>
            <a:endParaRPr lang="tr-TR" dirty="0"/>
          </a:p>
        </p:txBody>
      </p:sp>
      <p:sp>
        <p:nvSpPr>
          <p:cNvPr id="12" name="Oval 11"/>
          <p:cNvSpPr/>
          <p:nvPr/>
        </p:nvSpPr>
        <p:spPr>
          <a:xfrm>
            <a:off x="5868144" y="1484784"/>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a:t>
            </a:r>
            <a:endParaRPr lang="tr-TR" dirty="0"/>
          </a:p>
        </p:txBody>
      </p:sp>
      <p:sp>
        <p:nvSpPr>
          <p:cNvPr id="14" name="Oval 13"/>
          <p:cNvSpPr/>
          <p:nvPr/>
        </p:nvSpPr>
        <p:spPr>
          <a:xfrm>
            <a:off x="6732240" y="20608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3</a:t>
            </a:r>
            <a:endParaRPr lang="tr-TR" dirty="0"/>
          </a:p>
        </p:txBody>
      </p:sp>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214515459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3465436" cy="369332"/>
          </a:xfrm>
          <a:prstGeom prst="rect">
            <a:avLst/>
          </a:prstGeom>
          <a:solidFill>
            <a:schemeClr val="accent5">
              <a:lumMod val="75000"/>
            </a:schemeClr>
          </a:solidFill>
        </p:spPr>
        <p:txBody>
          <a:bodyPr wrap="none">
            <a:spAutoFit/>
          </a:bodyPr>
          <a:lstStyle/>
          <a:p>
            <a:r>
              <a:rPr lang="tr-TR" dirty="0" smtClean="0">
                <a:solidFill>
                  <a:schemeClr val="bg1"/>
                </a:solidFill>
              </a:rPr>
              <a:t>Teknik Destek Başvuru Tamamlama</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3" name="Resim 2"/>
          <p:cNvPicPr>
            <a:picLocks noChangeAspect="1"/>
          </p:cNvPicPr>
          <p:nvPr/>
        </p:nvPicPr>
        <p:blipFill>
          <a:blip r:embed="rId3"/>
          <a:stretch>
            <a:fillRect/>
          </a:stretch>
        </p:blipFill>
        <p:spPr>
          <a:xfrm>
            <a:off x="131937" y="1097683"/>
            <a:ext cx="9012063" cy="3984038"/>
          </a:xfrm>
          <a:prstGeom prst="rect">
            <a:avLst/>
          </a:prstGeom>
        </p:spPr>
      </p:pic>
      <p:sp>
        <p:nvSpPr>
          <p:cNvPr id="4" name="Yuvarlatılmış Dikdörtgen 3"/>
          <p:cNvSpPr/>
          <p:nvPr/>
        </p:nvSpPr>
        <p:spPr>
          <a:xfrm>
            <a:off x="232866" y="4869160"/>
            <a:ext cx="5851301"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tr-TR" dirty="0" smtClean="0"/>
              <a:t>Başvurunuzun taslak halini (PDF) ön izleme kısmından kontrol edebilirsiniz.</a:t>
            </a:r>
          </a:p>
          <a:p>
            <a:pPr marL="342900" indent="-342900">
              <a:buAutoNum type="arabicPeriod"/>
            </a:pPr>
            <a:r>
              <a:rPr lang="tr-TR" dirty="0" smtClean="0"/>
              <a:t>Başvuru tamamla kısmından başvurunuzu tamamlayabilirsiniz.</a:t>
            </a:r>
          </a:p>
          <a:p>
            <a:pPr marL="342900" indent="-342900">
              <a:buAutoNum type="arabicPeriod"/>
            </a:pPr>
            <a:r>
              <a:rPr lang="tr-TR" dirty="0" smtClean="0"/>
              <a:t>Eğer eksik varsa sistem sizi uyaracaktır. </a:t>
            </a:r>
            <a:endParaRPr lang="tr-TR" dirty="0"/>
          </a:p>
        </p:txBody>
      </p:sp>
      <p:pic>
        <p:nvPicPr>
          <p:cNvPr id="5" name="Resim 4"/>
          <p:cNvPicPr>
            <a:picLocks noChangeAspect="1"/>
          </p:cNvPicPr>
          <p:nvPr/>
        </p:nvPicPr>
        <p:blipFill>
          <a:blip r:embed="rId4"/>
          <a:stretch>
            <a:fillRect/>
          </a:stretch>
        </p:blipFill>
        <p:spPr>
          <a:xfrm>
            <a:off x="6732240" y="4365104"/>
            <a:ext cx="2333625" cy="2209800"/>
          </a:xfrm>
          <a:prstGeom prst="rect">
            <a:avLst/>
          </a:prstGeom>
        </p:spPr>
      </p:pic>
      <p:sp>
        <p:nvSpPr>
          <p:cNvPr id="11" name="Oval 10"/>
          <p:cNvSpPr/>
          <p:nvPr/>
        </p:nvSpPr>
        <p:spPr>
          <a:xfrm>
            <a:off x="4139952" y="335699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1</a:t>
            </a:r>
            <a:endParaRPr lang="tr-TR" dirty="0"/>
          </a:p>
        </p:txBody>
      </p:sp>
      <p:sp>
        <p:nvSpPr>
          <p:cNvPr id="15" name="Oval 14"/>
          <p:cNvSpPr/>
          <p:nvPr/>
        </p:nvSpPr>
        <p:spPr>
          <a:xfrm>
            <a:off x="7452320" y="3356992"/>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a:t>
            </a:r>
            <a:endParaRPr lang="tr-TR" dirty="0"/>
          </a:p>
        </p:txBody>
      </p:sp>
      <p:sp>
        <p:nvSpPr>
          <p:cNvPr id="18" name="Oval 17"/>
          <p:cNvSpPr/>
          <p:nvPr/>
        </p:nvSpPr>
        <p:spPr>
          <a:xfrm>
            <a:off x="8388424" y="4185084"/>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3</a:t>
            </a:r>
            <a:endParaRPr lang="tr-TR" dirty="0"/>
          </a:p>
        </p:txBody>
      </p:sp>
      <p:pic>
        <p:nvPicPr>
          <p:cNvPr id="19" name="Resim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268166195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3465436" cy="369332"/>
          </a:xfrm>
          <a:prstGeom prst="rect">
            <a:avLst/>
          </a:prstGeom>
          <a:solidFill>
            <a:schemeClr val="accent5">
              <a:lumMod val="75000"/>
            </a:schemeClr>
          </a:solidFill>
        </p:spPr>
        <p:txBody>
          <a:bodyPr wrap="none">
            <a:spAutoFit/>
          </a:bodyPr>
          <a:lstStyle/>
          <a:p>
            <a:r>
              <a:rPr lang="tr-TR" dirty="0" smtClean="0">
                <a:solidFill>
                  <a:schemeClr val="bg1"/>
                </a:solidFill>
              </a:rPr>
              <a:t>Teknik Destek Başvuru Tamamlama</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2" name="Yuvarlatılmış Dikdörtgen 1"/>
          <p:cNvSpPr/>
          <p:nvPr/>
        </p:nvSpPr>
        <p:spPr>
          <a:xfrm>
            <a:off x="539552" y="1124744"/>
            <a:ext cx="8064896"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tr-TR" dirty="0" smtClean="0"/>
              <a:t>Destekleyici belgeleriniz,  projenizin başarılı bulunması durumunda sizlerden 1 asıl ve 1 kopya olarak talep edilecektir. Bu nedenle ıslak imzalı olarak saklayınız. </a:t>
            </a:r>
          </a:p>
          <a:p>
            <a:pPr marL="285750" indent="-285750" algn="ctr">
              <a:buFont typeface="Wingdings" panose="05000000000000000000" pitchFamily="2" charset="2"/>
              <a:buChar char="ü"/>
            </a:pPr>
            <a:endParaRPr lang="tr-TR" dirty="0" smtClean="0"/>
          </a:p>
          <a:p>
            <a:pPr marL="285750" indent="-285750" algn="ctr">
              <a:buFont typeface="Wingdings" panose="05000000000000000000" pitchFamily="2" charset="2"/>
              <a:buChar char="ü"/>
            </a:pPr>
            <a:r>
              <a:rPr lang="tr-TR" dirty="0" smtClean="0"/>
              <a:t>Projenizi online olarak sunduktan sonra ıslak imzalı taahhütnameyi çıktı alıp en kısa süre içerisinde Ajans merkezine veya Amasya, Çorum ve Tokat’taki ofislerimize teslim ediniz. Projenizin değerlendirme dönemi taahhütnamenin kabul edildiği tarihin dahil olduğu dönemdir.</a:t>
            </a:r>
          </a:p>
          <a:p>
            <a:pPr marL="285750" indent="-285750" algn="ctr">
              <a:buFont typeface="Wingdings" panose="05000000000000000000" pitchFamily="2" charset="2"/>
              <a:buChar char="ü"/>
            </a:pPr>
            <a:endParaRPr lang="tr-TR" dirty="0" smtClean="0"/>
          </a:p>
          <a:p>
            <a:pPr marL="285750" indent="-285750" algn="ctr">
              <a:buFont typeface="Wingdings" panose="05000000000000000000" pitchFamily="2" charset="2"/>
              <a:buChar char="ü"/>
            </a:pPr>
            <a:r>
              <a:rPr lang="tr-TR" dirty="0" smtClean="0"/>
              <a:t>Eğer veri girişi yapan kişi aynı zamanda başvuru sahibi yetkili kişisi ise taahhütname e-imza ile de sunulabilmektedir.</a:t>
            </a:r>
          </a:p>
          <a:p>
            <a:pPr marL="285750" indent="-285750" algn="ctr">
              <a:buFont typeface="Wingdings" panose="05000000000000000000" pitchFamily="2" charset="2"/>
              <a:buChar char="ü"/>
            </a:pPr>
            <a:endParaRPr lang="tr-TR" dirty="0" smtClean="0"/>
          </a:p>
          <a:p>
            <a:pPr marL="285750" indent="-285750" algn="ctr">
              <a:buFont typeface="Wingdings" panose="05000000000000000000" pitchFamily="2" charset="2"/>
              <a:buChar char="ü"/>
            </a:pPr>
            <a:r>
              <a:rPr lang="tr-TR" dirty="0" smtClean="0"/>
              <a:t>Dönem kaybı riski yaşamamak için başvurularınızı ve taahhütname teslim işleminizi son güne bırakmayınız.</a:t>
            </a:r>
            <a:endParaRPr lang="tr-TR" dirty="0"/>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262992797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5130"/>
            <a:ext cx="2507481" cy="369332"/>
          </a:xfrm>
          <a:prstGeom prst="rect">
            <a:avLst/>
          </a:prstGeom>
          <a:solidFill>
            <a:schemeClr val="accent5">
              <a:lumMod val="75000"/>
            </a:schemeClr>
          </a:solidFill>
        </p:spPr>
        <p:txBody>
          <a:bodyPr wrap="none">
            <a:spAutoFit/>
          </a:bodyPr>
          <a:lstStyle/>
          <a:p>
            <a:r>
              <a:rPr lang="tr-TR" dirty="0" smtClean="0">
                <a:solidFill>
                  <a:schemeClr val="bg1"/>
                </a:solidFill>
              </a:rPr>
              <a:t>Teknik Destek Dönemleri</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3" name="Resim 2"/>
          <p:cNvPicPr>
            <a:picLocks noChangeAspect="1"/>
          </p:cNvPicPr>
          <p:nvPr/>
        </p:nvPicPr>
        <p:blipFill>
          <a:blip r:embed="rId3"/>
          <a:stretch>
            <a:fillRect/>
          </a:stretch>
        </p:blipFill>
        <p:spPr>
          <a:xfrm>
            <a:off x="701316" y="1083935"/>
            <a:ext cx="8118376" cy="523421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346999433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785786" y="2071678"/>
            <a:ext cx="7429552" cy="400110"/>
          </a:xfrm>
          <a:prstGeom prst="rect">
            <a:avLst/>
          </a:prstGeom>
          <a:noFill/>
        </p:spPr>
        <p:txBody>
          <a:bodyPr wrap="square" rtlCol="0">
            <a:spAutoFit/>
          </a:bodyPr>
          <a:lstStyle/>
          <a:p>
            <a:pPr algn="just"/>
            <a:endParaRPr lang="tr-TR" sz="2000" dirty="0"/>
          </a:p>
        </p:txBody>
      </p:sp>
      <p:sp>
        <p:nvSpPr>
          <p:cNvPr id="60418" name="AutoShape 2"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0420" name="AutoShape 4"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0422" name="AutoShape 6"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0424" name="Picture 8" descr="http://dosyalar.hurriyet.com.tr/kishastaliklari/images/telefon.jpg"/>
          <p:cNvPicPr>
            <a:picLocks noChangeAspect="1" noChangeArrowheads="1"/>
          </p:cNvPicPr>
          <p:nvPr/>
        </p:nvPicPr>
        <p:blipFill>
          <a:blip r:embed="rId2" cstate="print"/>
          <a:srcRect/>
          <a:stretch>
            <a:fillRect/>
          </a:stretch>
        </p:blipFill>
        <p:spPr bwMode="auto">
          <a:xfrm>
            <a:off x="611560" y="3645024"/>
            <a:ext cx="936104" cy="1176371"/>
          </a:xfrm>
          <a:prstGeom prst="rect">
            <a:avLst/>
          </a:prstGeom>
          <a:noFill/>
        </p:spPr>
      </p:pic>
      <p:sp>
        <p:nvSpPr>
          <p:cNvPr id="16" name="15 Dikdörtgen"/>
          <p:cNvSpPr/>
          <p:nvPr/>
        </p:nvSpPr>
        <p:spPr>
          <a:xfrm>
            <a:off x="2699792" y="4005064"/>
            <a:ext cx="5112568" cy="923330"/>
          </a:xfrm>
          <a:prstGeom prst="rect">
            <a:avLst/>
          </a:prstGeom>
        </p:spPr>
        <p:txBody>
          <a:bodyPr wrap="square">
            <a:spAutoFit/>
          </a:bodyPr>
          <a:lstStyle/>
          <a:p>
            <a:pPr algn="ctr">
              <a:defRPr/>
            </a:pPr>
            <a:r>
              <a:rPr lang="tr-TR" sz="5400" b="1" dirty="0" smtClean="0"/>
              <a:t>0 362 431 24 00</a:t>
            </a:r>
          </a:p>
        </p:txBody>
      </p:sp>
      <p:pic>
        <p:nvPicPr>
          <p:cNvPr id="60426" name="Picture 10" descr="https://encrypted-tbn0.gstatic.com/images?q=tbn:ANd9GcTYW8LpOFV_CSTYc-E-374zfks77BsBN9KviMIYt11kBQqmL4D4"/>
          <p:cNvPicPr>
            <a:picLocks noChangeAspect="1" noChangeArrowheads="1"/>
          </p:cNvPicPr>
          <p:nvPr/>
        </p:nvPicPr>
        <p:blipFill>
          <a:blip r:embed="rId3" cstate="print"/>
          <a:srcRect/>
          <a:stretch>
            <a:fillRect/>
          </a:stretch>
        </p:blipFill>
        <p:spPr bwMode="auto">
          <a:xfrm>
            <a:off x="468313" y="2248925"/>
            <a:ext cx="1440160" cy="1307949"/>
          </a:xfrm>
          <a:prstGeom prst="rect">
            <a:avLst/>
          </a:prstGeom>
          <a:noFill/>
        </p:spPr>
      </p:pic>
      <p:cxnSp>
        <p:nvCxnSpPr>
          <p:cNvPr id="18" name="1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27" name="26 Resim" descr="Logo.png"/>
          <p:cNvPicPr>
            <a:picLocks noChangeAspect="1"/>
          </p:cNvPicPr>
          <p:nvPr/>
        </p:nvPicPr>
        <p:blipFill>
          <a:blip r:embed="rId4" cstate="print"/>
          <a:stretch>
            <a:fillRect/>
          </a:stretch>
        </p:blipFill>
        <p:spPr>
          <a:xfrm>
            <a:off x="251520" y="0"/>
            <a:ext cx="899592" cy="899592"/>
          </a:xfrm>
          <a:prstGeom prst="rect">
            <a:avLst/>
          </a:prstGeom>
        </p:spPr>
      </p:pic>
      <p:sp>
        <p:nvSpPr>
          <p:cNvPr id="14" name="13 Dikdörtgen"/>
          <p:cNvSpPr/>
          <p:nvPr/>
        </p:nvSpPr>
        <p:spPr>
          <a:xfrm>
            <a:off x="2983249" y="3015804"/>
            <a:ext cx="4847417" cy="923330"/>
          </a:xfrm>
          <a:prstGeom prst="rect">
            <a:avLst/>
          </a:prstGeom>
        </p:spPr>
        <p:txBody>
          <a:bodyPr wrap="none">
            <a:spAutoFit/>
          </a:bodyPr>
          <a:lstStyle/>
          <a:p>
            <a:r>
              <a:rPr lang="tr-TR" sz="5400" b="1" dirty="0" smtClean="0">
                <a:hlinkClick r:id="rId5"/>
              </a:rPr>
              <a:t>pyb@oka.org.tr</a:t>
            </a:r>
            <a:r>
              <a:rPr lang="tr-TR" sz="5400" b="1" dirty="0" smtClean="0"/>
              <a:t> </a:t>
            </a:r>
          </a:p>
        </p:txBody>
      </p:sp>
      <p:sp>
        <p:nvSpPr>
          <p:cNvPr id="2" name="Yuvarlatılmış Dikdörtgen 1"/>
          <p:cNvSpPr/>
          <p:nvPr/>
        </p:nvSpPr>
        <p:spPr>
          <a:xfrm>
            <a:off x="1151112" y="1196752"/>
            <a:ext cx="7064226" cy="874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Proje hazırlıklarınızda başarılar dileriz. Her türlü görüş, öneri ve sorularınız için bize aşağıdaki iletişim bilgilerinden erişebilirsiniz.</a:t>
            </a:r>
            <a:endParaRPr lang="tr-TR" dirty="0"/>
          </a:p>
        </p:txBody>
      </p:sp>
      <p:sp>
        <p:nvSpPr>
          <p:cNvPr id="17" name="9 Dikdörtgen"/>
          <p:cNvSpPr/>
          <p:nvPr/>
        </p:nvSpPr>
        <p:spPr>
          <a:xfrm>
            <a:off x="1275285" y="476518"/>
            <a:ext cx="3883499" cy="369332"/>
          </a:xfrm>
          <a:prstGeom prst="rect">
            <a:avLst/>
          </a:prstGeom>
          <a:solidFill>
            <a:schemeClr val="accent5">
              <a:lumMod val="75000"/>
            </a:schemeClr>
          </a:solidFill>
        </p:spPr>
        <p:txBody>
          <a:bodyPr wrap="none">
            <a:spAutoFit/>
          </a:bodyPr>
          <a:lstStyle/>
          <a:p>
            <a:r>
              <a:rPr lang="tr-TR" dirty="0" smtClean="0">
                <a:solidFill>
                  <a:schemeClr val="bg1"/>
                </a:solidFill>
              </a:rPr>
              <a:t>Program Yönetim Birimi İletişim Bilgileri</a:t>
            </a:r>
            <a:endParaRPr lang="tr-TR" dirty="0">
              <a:solidFill>
                <a:schemeClr val="bg1"/>
              </a:solidFill>
            </a:endParaRPr>
          </a:p>
        </p:txBody>
      </p:sp>
      <p:pic>
        <p:nvPicPr>
          <p:cNvPr id="19" name="Resim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60424"/>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604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1259632" y="260649"/>
            <a:ext cx="4032448" cy="369332"/>
          </a:xfrm>
          <a:prstGeom prst="rect">
            <a:avLst/>
          </a:prstGeom>
          <a:solidFill>
            <a:schemeClr val="accent5">
              <a:lumMod val="75000"/>
            </a:schemeClr>
          </a:solidFill>
        </p:spPr>
        <p:txBody>
          <a:bodyPr wrap="square">
            <a:spAutoFit/>
          </a:bodyPr>
          <a:lstStyle/>
          <a:p>
            <a:r>
              <a:rPr lang="tr-TR" dirty="0" smtClean="0">
                <a:solidFill>
                  <a:schemeClr val="bg1"/>
                </a:solidFill>
              </a:rPr>
              <a:t>Kullanıcı adı ve şifre alma işlemi</a:t>
            </a:r>
            <a:endParaRPr lang="tr-TR" dirty="0">
              <a:solidFill>
                <a:schemeClr val="bg1"/>
              </a:solidFill>
            </a:endParaRPr>
          </a:p>
        </p:txBody>
      </p:sp>
      <p:pic>
        <p:nvPicPr>
          <p:cNvPr id="16" name="15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3" name="Resim 2"/>
          <p:cNvPicPr>
            <a:picLocks noChangeAspect="1"/>
          </p:cNvPicPr>
          <p:nvPr/>
        </p:nvPicPr>
        <p:blipFill>
          <a:blip r:embed="rId3"/>
          <a:stretch>
            <a:fillRect/>
          </a:stretch>
        </p:blipFill>
        <p:spPr>
          <a:xfrm>
            <a:off x="611560" y="1198882"/>
            <a:ext cx="8007677" cy="3886302"/>
          </a:xfrm>
          <a:prstGeom prst="rect">
            <a:avLst/>
          </a:prstGeom>
        </p:spPr>
      </p:pic>
      <p:sp>
        <p:nvSpPr>
          <p:cNvPr id="4" name="Oval 3"/>
          <p:cNvSpPr/>
          <p:nvPr/>
        </p:nvSpPr>
        <p:spPr>
          <a:xfrm>
            <a:off x="7668344" y="4725144"/>
            <a:ext cx="1029569"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4"/>
          <a:stretch>
            <a:fillRect/>
          </a:stretch>
        </p:blipFill>
        <p:spPr>
          <a:xfrm>
            <a:off x="8042908" y="5114558"/>
            <a:ext cx="280440" cy="280440"/>
          </a:xfrm>
          <a:prstGeom prst="rect">
            <a:avLst/>
          </a:prstGeom>
        </p:spPr>
      </p:pic>
      <p:pic>
        <p:nvPicPr>
          <p:cNvPr id="18" name="Resi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30278975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kadc\documen$\gyalcin\Desktop\Untitled-1.jpg"/>
          <p:cNvPicPr>
            <a:picLocks noChangeAspect="1" noChangeArrowheads="1"/>
          </p:cNvPicPr>
          <p:nvPr/>
        </p:nvPicPr>
        <p:blipFill>
          <a:blip r:embed="rId2" cstate="email"/>
          <a:srcRect t="19298"/>
          <a:stretch>
            <a:fillRect/>
          </a:stretch>
        </p:blipFill>
        <p:spPr bwMode="auto">
          <a:xfrm>
            <a:off x="0" y="0"/>
            <a:ext cx="9144000" cy="5606874"/>
          </a:xfrm>
          <a:prstGeom prst="rect">
            <a:avLst/>
          </a:prstGeom>
          <a:noFill/>
        </p:spPr>
      </p:pic>
      <p:sp>
        <p:nvSpPr>
          <p:cNvPr id="5" name="4 Metin kutusu"/>
          <p:cNvSpPr txBox="1"/>
          <p:nvPr/>
        </p:nvSpPr>
        <p:spPr>
          <a:xfrm>
            <a:off x="2285984" y="4143380"/>
            <a:ext cx="4929222" cy="2523768"/>
          </a:xfrm>
          <a:prstGeom prst="rect">
            <a:avLst/>
          </a:prstGeom>
          <a:noFill/>
        </p:spPr>
        <p:txBody>
          <a:bodyPr wrap="square" rtlCol="0">
            <a:spAutoFit/>
          </a:bodyPr>
          <a:lstStyle/>
          <a:p>
            <a:pPr algn="ctr"/>
            <a:r>
              <a:rPr lang="tr-TR" sz="5400" b="1" dirty="0" smtClean="0">
                <a:solidFill>
                  <a:schemeClr val="tx2">
                    <a:lumMod val="75000"/>
                  </a:schemeClr>
                </a:solidFill>
              </a:rPr>
              <a:t>Teşekkürler</a:t>
            </a:r>
          </a:p>
          <a:p>
            <a:pPr algn="ctr"/>
            <a:r>
              <a:rPr lang="tr-TR" sz="2400" b="1" dirty="0" smtClean="0">
                <a:solidFill>
                  <a:schemeClr val="tx2">
                    <a:lumMod val="75000"/>
                  </a:schemeClr>
                </a:solidFill>
              </a:rPr>
              <a:t>ORTA KARADENİZ KALKINMA AJANSI</a:t>
            </a:r>
          </a:p>
          <a:p>
            <a:pPr algn="ctr"/>
            <a:r>
              <a:rPr lang="tr-TR" sz="2400" b="1" dirty="0" smtClean="0">
                <a:solidFill>
                  <a:schemeClr val="tx2">
                    <a:lumMod val="75000"/>
                  </a:schemeClr>
                </a:solidFill>
              </a:rPr>
              <a:t>Program Yönetim Birimi</a:t>
            </a:r>
          </a:p>
          <a:p>
            <a:pPr algn="ctr"/>
            <a:r>
              <a:rPr lang="tr-TR" b="1" dirty="0" smtClean="0">
                <a:solidFill>
                  <a:schemeClr val="tx2">
                    <a:lumMod val="75000"/>
                  </a:schemeClr>
                </a:solidFill>
              </a:rPr>
              <a:t>Samsun Organize Sanayi Bölgesi, Yaşar Doğu cad. No:62, Tekkeköy, Samsun</a:t>
            </a:r>
            <a:endParaRPr lang="tr-TR" b="1" dirty="0">
              <a:solidFill>
                <a:schemeClr val="tx2">
                  <a:lumMod val="75000"/>
                </a:schemeClr>
              </a:solidFill>
            </a:endParaRPr>
          </a:p>
          <a:p>
            <a:pPr algn="ctr"/>
            <a:endParaRPr lang="tr-TR" sz="2000" b="1" dirty="0" smtClean="0">
              <a:solidFill>
                <a:schemeClr val="tx2">
                  <a:lumMod val="75000"/>
                </a:schemeClr>
              </a:solidFil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2132856"/>
            <a:ext cx="2520280" cy="25202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1259632" y="260649"/>
            <a:ext cx="4032448" cy="369332"/>
          </a:xfrm>
          <a:prstGeom prst="rect">
            <a:avLst/>
          </a:prstGeom>
          <a:solidFill>
            <a:schemeClr val="accent5">
              <a:lumMod val="75000"/>
            </a:schemeClr>
          </a:solidFill>
        </p:spPr>
        <p:txBody>
          <a:bodyPr wrap="square">
            <a:spAutoFit/>
          </a:bodyPr>
          <a:lstStyle/>
          <a:p>
            <a:r>
              <a:rPr lang="tr-TR" dirty="0" smtClean="0">
                <a:solidFill>
                  <a:schemeClr val="bg1"/>
                </a:solidFill>
              </a:rPr>
              <a:t>Kullanıcı adı ve şifre alma işlemi</a:t>
            </a:r>
            <a:endParaRPr lang="tr-TR" dirty="0">
              <a:solidFill>
                <a:schemeClr val="bg1"/>
              </a:solidFill>
            </a:endParaRPr>
          </a:p>
        </p:txBody>
      </p:sp>
      <p:pic>
        <p:nvPicPr>
          <p:cNvPr id="16" name="15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2" name="Metin kutusu 1"/>
          <p:cNvSpPr txBox="1"/>
          <p:nvPr/>
        </p:nvSpPr>
        <p:spPr>
          <a:xfrm>
            <a:off x="488157" y="1054563"/>
            <a:ext cx="7056784" cy="1384995"/>
          </a:xfrm>
          <a:prstGeom prst="rect">
            <a:avLst/>
          </a:prstGeom>
          <a:noFill/>
        </p:spPr>
        <p:txBody>
          <a:bodyPr wrap="square" rtlCol="0">
            <a:spAutoFit/>
          </a:bodyPr>
          <a:lstStyle/>
          <a:p>
            <a:pPr marL="285750" indent="-285750">
              <a:buFont typeface="Wingdings" panose="05000000000000000000" pitchFamily="2" charset="2"/>
              <a:buChar char="ü"/>
            </a:pPr>
            <a:r>
              <a:rPr lang="tr-TR" sz="1600" dirty="0" smtClean="0"/>
              <a:t>Kayıt yaptığınızda belirtmiş olduğunuz e-postanıza onay kodu iletilecek.</a:t>
            </a:r>
          </a:p>
          <a:p>
            <a:pPr marL="285750" indent="-285750">
              <a:buFont typeface="Wingdings" panose="05000000000000000000" pitchFamily="2" charset="2"/>
              <a:buChar char="ü"/>
            </a:pPr>
            <a:r>
              <a:rPr lang="tr-TR" sz="1600" dirty="0" smtClean="0"/>
              <a:t>Tekrar </a:t>
            </a:r>
            <a:r>
              <a:rPr lang="tr-TR" sz="1600" dirty="0">
                <a:hlinkClick r:id="rId3"/>
              </a:rPr>
              <a:t>https://</a:t>
            </a:r>
            <a:r>
              <a:rPr lang="tr-TR" sz="1600" dirty="0" smtClean="0">
                <a:hlinkClick r:id="rId3"/>
              </a:rPr>
              <a:t>kaysuygulama.sanayi.gov.tr</a:t>
            </a:r>
            <a:r>
              <a:rPr lang="tr-TR" sz="1600" dirty="0" smtClean="0"/>
              <a:t> adresinden kayıt aşamasında tanımladığınız kullanıcı adı ve şifre ile giriş </a:t>
            </a:r>
            <a:r>
              <a:rPr lang="tr-TR" sz="1600" dirty="0" smtClean="0"/>
              <a:t>yapabileceksiniz. </a:t>
            </a:r>
            <a:endParaRPr lang="tr-TR" sz="1600" dirty="0" smtClean="0"/>
          </a:p>
          <a:p>
            <a:endParaRPr lang="tr-TR" dirty="0"/>
          </a:p>
          <a:p>
            <a:r>
              <a:rPr lang="tr-TR" dirty="0" smtClean="0"/>
              <a:t> </a:t>
            </a:r>
          </a:p>
        </p:txBody>
      </p:sp>
      <p:pic>
        <p:nvPicPr>
          <p:cNvPr id="10" name="Resim 9"/>
          <p:cNvPicPr>
            <a:picLocks noChangeAspect="1"/>
          </p:cNvPicPr>
          <p:nvPr/>
        </p:nvPicPr>
        <p:blipFill>
          <a:blip r:embed="rId4"/>
          <a:stretch>
            <a:fillRect/>
          </a:stretch>
        </p:blipFill>
        <p:spPr>
          <a:xfrm>
            <a:off x="827584" y="2200295"/>
            <a:ext cx="4178731" cy="4697023"/>
          </a:xfrm>
          <a:prstGeom prst="rect">
            <a:avLst/>
          </a:prstGeom>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2336983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1259632" y="260649"/>
            <a:ext cx="4032448" cy="369332"/>
          </a:xfrm>
          <a:prstGeom prst="rect">
            <a:avLst/>
          </a:prstGeom>
          <a:solidFill>
            <a:schemeClr val="accent5">
              <a:lumMod val="75000"/>
            </a:schemeClr>
          </a:solidFill>
        </p:spPr>
        <p:txBody>
          <a:bodyPr wrap="square">
            <a:spAutoFit/>
          </a:bodyPr>
          <a:lstStyle/>
          <a:p>
            <a:r>
              <a:rPr lang="tr-TR" dirty="0" smtClean="0">
                <a:solidFill>
                  <a:schemeClr val="bg1"/>
                </a:solidFill>
              </a:rPr>
              <a:t>İlk giriş aşaması; onay kodunun girilmesi</a:t>
            </a:r>
            <a:endParaRPr lang="tr-TR" dirty="0">
              <a:solidFill>
                <a:schemeClr val="bg1"/>
              </a:solidFill>
            </a:endParaRPr>
          </a:p>
        </p:txBody>
      </p:sp>
      <p:pic>
        <p:nvPicPr>
          <p:cNvPr id="16" name="15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8" name="Resim 7"/>
          <p:cNvPicPr>
            <a:picLocks noChangeAspect="1"/>
          </p:cNvPicPr>
          <p:nvPr/>
        </p:nvPicPr>
        <p:blipFill>
          <a:blip r:embed="rId3"/>
          <a:stretch>
            <a:fillRect/>
          </a:stretch>
        </p:blipFill>
        <p:spPr>
          <a:xfrm>
            <a:off x="438138" y="1412776"/>
            <a:ext cx="8553475" cy="3475360"/>
          </a:xfrm>
          <a:prstGeom prst="rect">
            <a:avLst/>
          </a:prstGeom>
        </p:spPr>
      </p:pic>
      <p:pic>
        <p:nvPicPr>
          <p:cNvPr id="17" name="Resim 16"/>
          <p:cNvPicPr>
            <a:picLocks noChangeAspect="1"/>
          </p:cNvPicPr>
          <p:nvPr/>
        </p:nvPicPr>
        <p:blipFill>
          <a:blip r:embed="rId4"/>
          <a:stretch>
            <a:fillRect/>
          </a:stretch>
        </p:blipFill>
        <p:spPr>
          <a:xfrm>
            <a:off x="4583113" y="2969903"/>
            <a:ext cx="278160" cy="293390"/>
          </a:xfrm>
          <a:prstGeom prst="rect">
            <a:avLst/>
          </a:prstGeom>
        </p:spPr>
      </p:pic>
      <p:pic>
        <p:nvPicPr>
          <p:cNvPr id="18" name="Resi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147449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0648"/>
            <a:ext cx="4544257" cy="369332"/>
          </a:xfrm>
          <a:prstGeom prst="rect">
            <a:avLst/>
          </a:prstGeom>
          <a:solidFill>
            <a:schemeClr val="accent5">
              <a:lumMod val="75000"/>
            </a:schemeClr>
          </a:solidFill>
        </p:spPr>
        <p:txBody>
          <a:bodyPr wrap="none">
            <a:spAutoFit/>
          </a:bodyPr>
          <a:lstStyle/>
          <a:p>
            <a:r>
              <a:rPr lang="tr-TR" dirty="0" smtClean="0">
                <a:solidFill>
                  <a:schemeClr val="bg1"/>
                </a:solidFill>
              </a:rPr>
              <a:t>Onay kodunu girdikten sonra bu ekran açılıyor;</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2" name="Resim 1"/>
          <p:cNvPicPr>
            <a:picLocks noChangeAspect="1"/>
          </p:cNvPicPr>
          <p:nvPr/>
        </p:nvPicPr>
        <p:blipFill>
          <a:blip r:embed="rId3"/>
          <a:stretch>
            <a:fillRect/>
          </a:stretch>
        </p:blipFill>
        <p:spPr>
          <a:xfrm>
            <a:off x="0" y="1331477"/>
            <a:ext cx="8178776" cy="4032448"/>
          </a:xfrm>
          <a:prstGeom prst="rect">
            <a:avLst/>
          </a:prstGeom>
        </p:spPr>
      </p:pic>
      <p:pic>
        <p:nvPicPr>
          <p:cNvPr id="3" name="Resim 2"/>
          <p:cNvPicPr>
            <a:picLocks noChangeAspect="1"/>
          </p:cNvPicPr>
          <p:nvPr/>
        </p:nvPicPr>
        <p:blipFill>
          <a:blip r:embed="rId4"/>
          <a:stretch>
            <a:fillRect/>
          </a:stretch>
        </p:blipFill>
        <p:spPr>
          <a:xfrm>
            <a:off x="4387212" y="1196752"/>
            <a:ext cx="1463167" cy="603556"/>
          </a:xfrm>
          <a:prstGeom prst="rect">
            <a:avLst/>
          </a:prstGeom>
        </p:spPr>
      </p:pic>
      <p:sp>
        <p:nvSpPr>
          <p:cNvPr id="15" name="11 Bulut"/>
          <p:cNvSpPr/>
          <p:nvPr/>
        </p:nvSpPr>
        <p:spPr>
          <a:xfrm>
            <a:off x="7026648" y="1691517"/>
            <a:ext cx="2304256" cy="16561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Başvuru işlemlerine tıklıyoruz.</a:t>
            </a:r>
            <a:endParaRPr lang="tr-TR" dirty="0"/>
          </a:p>
        </p:txBody>
      </p:sp>
      <p:pic>
        <p:nvPicPr>
          <p:cNvPr id="4" name="Resim 3"/>
          <p:cNvPicPr>
            <a:picLocks noChangeAspect="1"/>
          </p:cNvPicPr>
          <p:nvPr/>
        </p:nvPicPr>
        <p:blipFill>
          <a:blip r:embed="rId5"/>
          <a:stretch>
            <a:fillRect/>
          </a:stretch>
        </p:blipFill>
        <p:spPr>
          <a:xfrm>
            <a:off x="4978575" y="1551297"/>
            <a:ext cx="280440" cy="280440"/>
          </a:xfrm>
          <a:prstGeom prst="rect">
            <a:avLst/>
          </a:prstGeom>
        </p:spPr>
      </p:pic>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0648"/>
            <a:ext cx="6128601" cy="646331"/>
          </a:xfrm>
          <a:prstGeom prst="rect">
            <a:avLst/>
          </a:prstGeom>
          <a:solidFill>
            <a:schemeClr val="accent5">
              <a:lumMod val="75000"/>
            </a:schemeClr>
          </a:solidFill>
        </p:spPr>
        <p:txBody>
          <a:bodyPr wrap="none">
            <a:spAutoFit/>
          </a:bodyPr>
          <a:lstStyle/>
          <a:p>
            <a:r>
              <a:rPr lang="tr-TR" dirty="0" smtClean="0">
                <a:solidFill>
                  <a:schemeClr val="bg1"/>
                </a:solidFill>
              </a:rPr>
              <a:t>Başvuru eklemek için başvuru işlemlerinin üzerine geldiğimizde </a:t>
            </a:r>
          </a:p>
          <a:p>
            <a:r>
              <a:rPr lang="tr-TR" dirty="0" smtClean="0">
                <a:solidFill>
                  <a:schemeClr val="bg1"/>
                </a:solidFill>
              </a:rPr>
              <a:t>2 başlık açılıyor;</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2" name="Resim 1"/>
          <p:cNvPicPr>
            <a:picLocks noChangeAspect="1"/>
          </p:cNvPicPr>
          <p:nvPr/>
        </p:nvPicPr>
        <p:blipFill>
          <a:blip r:embed="rId3"/>
          <a:stretch>
            <a:fillRect/>
          </a:stretch>
        </p:blipFill>
        <p:spPr>
          <a:xfrm>
            <a:off x="467544" y="1364218"/>
            <a:ext cx="8322790" cy="3720965"/>
          </a:xfrm>
          <a:prstGeom prst="rect">
            <a:avLst/>
          </a:prstGeom>
        </p:spPr>
      </p:pic>
      <p:pic>
        <p:nvPicPr>
          <p:cNvPr id="3" name="Resim 2"/>
          <p:cNvPicPr>
            <a:picLocks noChangeAspect="1"/>
          </p:cNvPicPr>
          <p:nvPr/>
        </p:nvPicPr>
        <p:blipFill>
          <a:blip r:embed="rId4"/>
          <a:stretch>
            <a:fillRect/>
          </a:stretch>
        </p:blipFill>
        <p:spPr>
          <a:xfrm>
            <a:off x="6948263" y="2377282"/>
            <a:ext cx="2341067" cy="1694835"/>
          </a:xfrm>
          <a:prstGeom prst="rect">
            <a:avLst/>
          </a:prstGeom>
        </p:spPr>
      </p:pic>
      <p:pic>
        <p:nvPicPr>
          <p:cNvPr id="4" name="Resim 3"/>
          <p:cNvPicPr>
            <a:picLocks noChangeAspect="1"/>
          </p:cNvPicPr>
          <p:nvPr/>
        </p:nvPicPr>
        <p:blipFill>
          <a:blip r:embed="rId5"/>
          <a:stretch>
            <a:fillRect/>
          </a:stretch>
        </p:blipFill>
        <p:spPr>
          <a:xfrm>
            <a:off x="6948264" y="4149080"/>
            <a:ext cx="2341067" cy="1694835"/>
          </a:xfrm>
          <a:prstGeom prst="rect">
            <a:avLst/>
          </a:prstGeom>
        </p:spPr>
      </p:pic>
      <p:pic>
        <p:nvPicPr>
          <p:cNvPr id="15" name="Resim 14"/>
          <p:cNvPicPr>
            <a:picLocks noChangeAspect="1"/>
          </p:cNvPicPr>
          <p:nvPr/>
        </p:nvPicPr>
        <p:blipFill>
          <a:blip r:embed="rId6"/>
          <a:stretch>
            <a:fillRect/>
          </a:stretch>
        </p:blipFill>
        <p:spPr>
          <a:xfrm>
            <a:off x="4932040" y="1484784"/>
            <a:ext cx="278160" cy="278160"/>
          </a:xfrm>
          <a:prstGeom prst="rect">
            <a:avLst/>
          </a:prstGeom>
        </p:spPr>
      </p:pic>
      <p:pic>
        <p:nvPicPr>
          <p:cNvPr id="16" name="Resim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34574995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0648"/>
            <a:ext cx="5701304" cy="646331"/>
          </a:xfrm>
          <a:prstGeom prst="rect">
            <a:avLst/>
          </a:prstGeom>
          <a:solidFill>
            <a:schemeClr val="accent5">
              <a:lumMod val="75000"/>
            </a:schemeClr>
          </a:solidFill>
        </p:spPr>
        <p:txBody>
          <a:bodyPr wrap="none">
            <a:spAutoFit/>
          </a:bodyPr>
          <a:lstStyle/>
          <a:p>
            <a:r>
              <a:rPr lang="tr-TR" dirty="0" smtClean="0">
                <a:solidFill>
                  <a:schemeClr val="bg1"/>
                </a:solidFill>
              </a:rPr>
              <a:t>Başvuru işlemlerine tıkladığınızda aşağıdaki ekran açılacak; </a:t>
            </a:r>
          </a:p>
          <a:p>
            <a:r>
              <a:rPr lang="tr-TR" dirty="0" smtClean="0">
                <a:solidFill>
                  <a:schemeClr val="bg1"/>
                </a:solidFill>
              </a:rPr>
              <a:t>Teknik Destek yazılı olan kutuya tıklayınız.</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5" name="Resim 4"/>
          <p:cNvPicPr>
            <a:picLocks noChangeAspect="1"/>
          </p:cNvPicPr>
          <p:nvPr/>
        </p:nvPicPr>
        <p:blipFill>
          <a:blip r:embed="rId3"/>
          <a:stretch>
            <a:fillRect/>
          </a:stretch>
        </p:blipFill>
        <p:spPr>
          <a:xfrm>
            <a:off x="1270323" y="1484784"/>
            <a:ext cx="7187331" cy="4894748"/>
          </a:xfrm>
          <a:prstGeom prst="rect">
            <a:avLst/>
          </a:prstGeom>
        </p:spPr>
      </p:pic>
      <p:pic>
        <p:nvPicPr>
          <p:cNvPr id="11" name="Resim 10"/>
          <p:cNvPicPr>
            <a:picLocks noChangeAspect="1"/>
          </p:cNvPicPr>
          <p:nvPr/>
        </p:nvPicPr>
        <p:blipFill>
          <a:blip r:embed="rId4"/>
          <a:stretch>
            <a:fillRect/>
          </a:stretch>
        </p:blipFill>
        <p:spPr>
          <a:xfrm>
            <a:off x="2627784" y="4437112"/>
            <a:ext cx="350168" cy="350168"/>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44460"/>
            <a:ext cx="895700" cy="895700"/>
          </a:xfrm>
          <a:prstGeom prst="rect">
            <a:avLst/>
          </a:prstGeom>
        </p:spPr>
      </p:pic>
    </p:spTree>
    <p:extLst>
      <p:ext uri="{BB962C8B-B14F-4D97-AF65-F5344CB8AC3E}">
        <p14:creationId xmlns:p14="http://schemas.microsoft.com/office/powerpoint/2010/main" val="1028646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2962</TotalTime>
  <Words>1406</Words>
  <Application>Microsoft Office PowerPoint</Application>
  <PresentationFormat>Ekran Gösterisi (4:3)</PresentationFormat>
  <Paragraphs>210</Paragraphs>
  <Slides>40</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40</vt:i4>
      </vt:variant>
    </vt:vector>
  </HeadingPairs>
  <TitlesOfParts>
    <vt:vector size="44" baseType="lpstr">
      <vt:lpstr>Arial</vt:lpstr>
      <vt:lpstr>Calibri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okapyb</dc:creator>
  <cp:lastModifiedBy>Dursun DEMİR</cp:lastModifiedBy>
  <cp:revision>360</cp:revision>
  <cp:lastPrinted>2015-12-22T11:54:01Z</cp:lastPrinted>
  <dcterms:created xsi:type="dcterms:W3CDTF">2013-11-27T12:16:58Z</dcterms:created>
  <dcterms:modified xsi:type="dcterms:W3CDTF">2019-03-08T11:45:36Z</dcterms:modified>
</cp:coreProperties>
</file>