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6" r:id="rId2"/>
    <p:sldId id="763" r:id="rId3"/>
    <p:sldId id="718" r:id="rId4"/>
    <p:sldId id="799" r:id="rId5"/>
    <p:sldId id="764" r:id="rId6"/>
    <p:sldId id="765" r:id="rId7"/>
    <p:sldId id="766" r:id="rId8"/>
    <p:sldId id="632" r:id="rId9"/>
    <p:sldId id="768" r:id="rId10"/>
    <p:sldId id="769" r:id="rId11"/>
    <p:sldId id="770" r:id="rId12"/>
    <p:sldId id="771" r:id="rId13"/>
    <p:sldId id="772" r:id="rId14"/>
    <p:sldId id="773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781" r:id="rId23"/>
    <p:sldId id="782" r:id="rId24"/>
    <p:sldId id="783" r:id="rId25"/>
    <p:sldId id="785" r:id="rId26"/>
    <p:sldId id="786" r:id="rId27"/>
    <p:sldId id="787" r:id="rId28"/>
    <p:sldId id="788" r:id="rId29"/>
    <p:sldId id="789" r:id="rId30"/>
    <p:sldId id="790" r:id="rId31"/>
    <p:sldId id="798" r:id="rId32"/>
    <p:sldId id="791" r:id="rId33"/>
    <p:sldId id="792" r:id="rId34"/>
    <p:sldId id="793" r:id="rId35"/>
    <p:sldId id="794" r:id="rId36"/>
    <p:sldId id="795" r:id="rId37"/>
    <p:sldId id="796" r:id="rId38"/>
    <p:sldId id="381" r:id="rId39"/>
    <p:sldId id="315" r:id="rId40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90" autoAdjust="0"/>
    <p:restoredTop sz="87619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EED-4C84-4A9E-980B-ACD58598062A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249-E9D7-4F12-ADCF-46FCF71B65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5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DB33-2A13-4E04-9D7F-395AAABB140D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5393-04E1-484B-A356-38CA68662B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7411" name="3 Altbilgi Yer Tutucusu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F9ED-62BC-404E-825C-F8362FBDBC35}" type="datetimeFigureOut">
              <a:rPr lang="tr-TR" smtClean="0"/>
              <a:pPr/>
              <a:t>27.07.2023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7.xml"/><Relationship Id="rId18" Type="http://schemas.openxmlformats.org/officeDocument/2006/relationships/slide" Target="slide36.xml"/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12" Type="http://schemas.openxmlformats.org/officeDocument/2006/relationships/slide" Target="slide24.xml"/><Relationship Id="rId17" Type="http://schemas.openxmlformats.org/officeDocument/2006/relationships/slide" Target="slide35.xml"/><Relationship Id="rId2" Type="http://schemas.openxmlformats.org/officeDocument/2006/relationships/notesSlide" Target="../notesSlides/notesSlide1.xml"/><Relationship Id="rId16" Type="http://schemas.openxmlformats.org/officeDocument/2006/relationships/slide" Target="slide33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5.xml"/><Relationship Id="rId15" Type="http://schemas.openxmlformats.org/officeDocument/2006/relationships/slide" Target="slide32.xml"/><Relationship Id="rId10" Type="http://schemas.openxmlformats.org/officeDocument/2006/relationships/slide" Target="slide18.xml"/><Relationship Id="rId19" Type="http://schemas.openxmlformats.org/officeDocument/2006/relationships/slide" Target="slide38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ysuygulama.sanayi.gov.t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443114" y="3857628"/>
            <a:ext cx="427168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KALKINMA AJANSLARI YÖNETİM SİSTEMİ (KAYS)</a:t>
            </a:r>
          </a:p>
          <a:p>
            <a:pPr algn="ctr"/>
            <a:endParaRPr lang="tr-TR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TR83/23/KD-TD</a:t>
            </a: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TEKNİK DESTEK PROGRAMI </a:t>
            </a:r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Proje Başvurusunun Hazırlanması</a:t>
            </a: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accent5">
                    <a:lumMod val="50000"/>
                  </a:schemeClr>
                </a:solidFill>
              </a:rPr>
              <a:t>ORTA </a:t>
            </a:r>
            <a:r>
              <a:rPr lang="tr-TR" sz="1600" b="1" dirty="0">
                <a:solidFill>
                  <a:schemeClr val="accent5">
                    <a:lumMod val="50000"/>
                  </a:schemeClr>
                </a:solidFill>
              </a:rPr>
              <a:t>KARADENİZ KALKINMA AJANSI</a:t>
            </a: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16832"/>
            <a:ext cx="1556792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570130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işlemlerine tıkladığınızda aşağıdaki ekran açılacak;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Teknik Destek yazılı olan kutuya tıklayınız.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7" y="1268760"/>
            <a:ext cx="7018020" cy="5151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6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583525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Bir sonraki ekran aşağıdaki gibi açılacaktır; ilinizi seçip listele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kısmına tıklayınız.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2" y="1412776"/>
            <a:ext cx="8848725" cy="2952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1268760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8145506" y="1461381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730758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454" y="2290895"/>
            <a:ext cx="2781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79775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Bir sonraki ekranda Ajansımızın açık olan TD programı listelenecektir.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2" y="1331477"/>
            <a:ext cx="9196709" cy="283248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39552" y="386104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Üzerine tıkla; sekme rengi «sarı» hale gelecek.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yap kutucuğuna tıkla.</a:t>
            </a:r>
            <a:endParaRPr lang="tr-TR" dirty="0"/>
          </a:p>
          <a:p>
            <a:pPr marL="342900" indent="-342900">
              <a:buAutoNum type="arabicPeriod"/>
            </a:pPr>
            <a:r>
              <a:rPr lang="tr-TR" dirty="0" smtClean="0"/>
              <a:t>Rehberi indirip incelemeniz başvuru hazırlarken işinizi kolaylaştıracaktır. 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2051720" y="3212976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076056" y="3531679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964" y="3475226"/>
            <a:ext cx="2781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83" y="3753386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62" y="3443600"/>
            <a:ext cx="278160" cy="27816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468691" y="3724447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6" y="83308"/>
            <a:ext cx="856852" cy="8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75499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«Başvuru yap» kısmına tıkladığınızda proje girişi ana ekranı açılacaktır.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Bulunduğunuz kısmı sol taraftan takip edebilirsiniz.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43494"/>
            <a:ext cx="8665169" cy="498947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771800" y="5157193"/>
            <a:ext cx="57606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İlk yapmanız gereken şey; projenizin künye bilgilerini doldurmak olmalıdır. Bu bilgileri daha sonra güncelleyebileceksiniz.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23528" y="2204864"/>
            <a:ext cx="16561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22" y="62302"/>
            <a:ext cx="877858" cy="87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9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9061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716596" y="4448685"/>
            <a:ext cx="7776864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Proje adınız kısa ve proje amacını yansıtacak şekilde belirlenmelidir.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Teknik destek süresini, planladığınız uygulama döneminin tamamını kapsayacak şekilde seçiniz.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Tür olarak hangi konuda destek almak istiyorsanız onu seçmelisiniz. Birden fazla seçenek uygun ise işaretleyebilirsiniz.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İlgili olduğu faaliyet alanını seçiniz.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Uygulama alanını seçiniz. Eğer projede diğer ilçeler de varsa birden fazla ilçe seçebilirsiniz. Ana ilçeyi ise başvuru sahibi ilçesi olarak seçmeniz gerekecektir.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71925"/>
            <a:ext cx="6424430" cy="337676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94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Faaliyet alanı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24744"/>
            <a:ext cx="6399435" cy="50537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1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8473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Uygulama yeri seçimi; 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9" y="1196752"/>
            <a:ext cx="7093321" cy="35110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707828"/>
            <a:ext cx="2617862" cy="199630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360" y="5566899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576034" y="4920774"/>
            <a:ext cx="5505636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Önce ilçeleri seçiyoruz. 1 veya daha fazla olabilir.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Sonrasında başvuru sahibinin bulunduğu ilçeyi ana ilçe olarak belirliyoruz.</a:t>
            </a:r>
          </a:p>
        </p:txBody>
      </p:sp>
      <p:sp>
        <p:nvSpPr>
          <p:cNvPr id="14" name="Oval 13"/>
          <p:cNvSpPr/>
          <p:nvPr/>
        </p:nvSpPr>
        <p:spPr>
          <a:xfrm>
            <a:off x="3183299" y="4413321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968090" y="596908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6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94408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(TD) genel bilgiler ekranı;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işlemleri tamamladığımızda kaydet ve devam et seçeneğine tıklıyoruz.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357312"/>
            <a:ext cx="8639175" cy="414337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9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703558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Buraya kadar yaptığımız işlemler; başvuru listemize sadece temel bilgileri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yer alan taslak bir başvuru oluşturmuş oldu.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37406"/>
            <a:ext cx="8686006" cy="1231598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467544" y="2780928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Ekle seçeneği ile birden fazla proje girişi başlatabiliriz.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Güncelle seçeneği ile eklemiş olduğumuz projeleri güncelleyebilir ve eksik kaldığımız yerden çalışmaya devam edebiliriz.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98" y="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2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709194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Güncelle  kısmına tıklayarak veri girişine «proje yazmaya» devam ediyoruz.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85" y="1292533"/>
            <a:ext cx="7222405" cy="3602167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852785" y="4968532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smtClean="0"/>
              <a:t>Bu ekran açılacaktır. Genel bilgileri girdiğimiz için 2. kısım olan «kapsam» kısmına geçebiliriz. </a:t>
            </a:r>
            <a:endParaRPr lang="tr-TR" sz="1600" dirty="0"/>
          </a:p>
          <a:p>
            <a:endParaRPr lang="tr-TR" sz="1600" dirty="0" smtClean="0"/>
          </a:p>
          <a:p>
            <a:r>
              <a:rPr lang="tr-TR" sz="1600" dirty="0" smtClean="0"/>
              <a:t>Sol kısımda çalıştığımız sekme/kısım sarı olarak görünecektir.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988840"/>
            <a:ext cx="239452" cy="21385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80" y="116632"/>
            <a:ext cx="776532" cy="7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9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0" y="5876925"/>
            <a:ext cx="7494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52425">
              <a:spcAft>
                <a:spcPct val="5000"/>
              </a:spcAft>
              <a:buFont typeface="Wingdings" pitchFamily="2" charset="2"/>
              <a:buChar char="Ø"/>
            </a:pPr>
            <a:endParaRPr lang="tr-TR" sz="1300" b="1">
              <a:solidFill>
                <a:srgbClr val="CC3300"/>
              </a:solidFill>
              <a:latin typeface="Calibri" pitchFamily="34" charset="0"/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1259632" y="260648"/>
            <a:ext cx="15408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SUNUM PLANI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9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2" name="İçerik Yer Tutucusu 2"/>
          <p:cNvSpPr txBox="1">
            <a:spLocks/>
          </p:cNvSpPr>
          <p:nvPr/>
        </p:nvSpPr>
        <p:spPr>
          <a:xfrm>
            <a:off x="323528" y="112474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 algn="just">
              <a:buFont typeface="Arial" pitchFamily="34" charset="0"/>
              <a:buChar char="•"/>
            </a:pPr>
            <a:r>
              <a:rPr lang="tr-TR" sz="1600" dirty="0" err="1">
                <a:hlinkClick r:id="rId4" action="ppaction://hlinksldjump"/>
              </a:rPr>
              <a:t>KAYS’a</a:t>
            </a:r>
            <a:r>
              <a:rPr lang="tr-TR" sz="1600" dirty="0">
                <a:hlinkClick r:id="rId4" action="ppaction://hlinksldjump"/>
              </a:rPr>
              <a:t> Giriş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5" action="ppaction://hlinksldjump"/>
              </a:rPr>
              <a:t>Kayıt Olma 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6" action="ppaction://hlinksldjump"/>
              </a:rPr>
              <a:t>E-posta </a:t>
            </a:r>
            <a:r>
              <a:rPr lang="tr-TR" sz="1600" dirty="0">
                <a:hlinkClick r:id="rId6" action="ppaction://hlinksldjump"/>
              </a:rPr>
              <a:t>doğrulama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7" action="ppaction://hlinksldjump"/>
              </a:rPr>
              <a:t>Başvuru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8" action="ppaction://hlinksldjump"/>
              </a:rPr>
              <a:t>Program seçme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9" action="ppaction://hlinksldjump"/>
              </a:rPr>
              <a:t>Teknik destek genel bilgilerini girme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0" action="ppaction://hlinksldjump"/>
              </a:rPr>
              <a:t>Proje güncelleme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1" action="ppaction://hlinksldjump"/>
              </a:rPr>
              <a:t>Kapsam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2" action="ppaction://hlinksldjump"/>
              </a:rPr>
              <a:t>Tüzel paydaş ekleme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3" action="ppaction://hlinksldjump"/>
              </a:rPr>
              <a:t>Başvuru </a:t>
            </a:r>
            <a:r>
              <a:rPr lang="tr-TR" sz="1600" dirty="0" smtClean="0">
                <a:hlinkClick r:id="rId13" action="ppaction://hlinksldjump"/>
              </a:rPr>
              <a:t>sahibi belirleme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4" action="ppaction://hlinksldjump"/>
              </a:rPr>
              <a:t>Ortaklar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5" action="ppaction://hlinksldjump"/>
              </a:rPr>
              <a:t>Performans göstergeleri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6" action="ppaction://hlinksldjump"/>
              </a:rPr>
              <a:t>Tahmini maliyet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7" action="ppaction://hlinksldjump"/>
              </a:rPr>
              <a:t>Destekleyici belgeler</a:t>
            </a:r>
            <a:endParaRPr lang="tr-TR" sz="1600" dirty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>
                <a:hlinkClick r:id="rId18" action="ppaction://hlinksldjump"/>
              </a:rPr>
              <a:t>Başvuruyu kontrol </a:t>
            </a:r>
            <a:r>
              <a:rPr lang="tr-TR" sz="1600" dirty="0" smtClean="0">
                <a:hlinkClick r:id="rId18" action="ppaction://hlinksldjump"/>
              </a:rPr>
              <a:t>et ve tamamla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r>
              <a:rPr lang="tr-TR" sz="1600" dirty="0" smtClean="0">
                <a:hlinkClick r:id="rId19" action="ppaction://hlinksldjump"/>
              </a:rPr>
              <a:t>İletişim bilgileri</a:t>
            </a:r>
            <a:endParaRPr lang="tr-TR" sz="1600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lvl="2"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lvl="1" algn="just"/>
            <a:endParaRPr lang="tr-TR" sz="2400" dirty="0" smtClean="0"/>
          </a:p>
          <a:p>
            <a:pPr lvl="1" algn="just">
              <a:buFont typeface="Arial" pitchFamily="34" charset="0"/>
              <a:buChar char="•"/>
            </a:pPr>
            <a:endParaRPr lang="tr-TR" sz="2400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251036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desteğin kapsamı;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47564" y="5172870"/>
            <a:ext cx="8388932" cy="141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Bu kısım teknik destek başvurunuzun en kritik kısmıdır. Veri girişi en kolay kısmıdır. Ancak içeriği hazırlamak için proje konunuza hakim olmanız gerekir.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Word ortamında da bu kısımları doldurup sonradan buraya yapıştırabilirsiniz.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Bu sunumun amacı sadece </a:t>
            </a:r>
            <a:r>
              <a:rPr lang="tr-TR" sz="1600" dirty="0" err="1" smtClean="0"/>
              <a:t>KAYS’ı</a:t>
            </a:r>
            <a:r>
              <a:rPr lang="tr-TR" sz="1600" dirty="0" smtClean="0"/>
              <a:t> kullanmaya yardımcı olmak olduğu için bölümlerle ilgili sorularınız olursa </a:t>
            </a:r>
            <a:r>
              <a:rPr lang="tr-TR" sz="1600" b="1" dirty="0" smtClean="0">
                <a:solidFill>
                  <a:srgbClr val="FF0000"/>
                </a:solidFill>
              </a:rPr>
              <a:t>kdb@oka.org.tr</a:t>
            </a:r>
            <a:r>
              <a:rPr lang="tr-TR" sz="1600" dirty="0" smtClean="0"/>
              <a:t> e-posta adresine yönlendiriniz.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73" y="1081613"/>
            <a:ext cx="7982940" cy="40912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6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622991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 ve yetkili ve irtibat kişilerinin belirlenmesi (Kimlik)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252" y="536160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16" y="1079707"/>
            <a:ext cx="8074496" cy="44779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46758" y="1916832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734562" y="3501008"/>
            <a:ext cx="3153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07" y="2205358"/>
            <a:ext cx="311460" cy="2781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635" y="3681028"/>
            <a:ext cx="311460" cy="278160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701316" y="5639767"/>
            <a:ext cx="8060822" cy="110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Kamu kurumu adına başvuru yapıyorsanız iseniz www.kaysis.gov.tr üzerinden idare kimlik kodunuzu öğrenebilirsiniz.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başvuru sahibi bulunamıyor ise sisteme tanımlı olmayabilir, bu durumda eklemeniz gerekecektir. </a:t>
            </a:r>
            <a:endParaRPr lang="tr-TR" dirty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6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5" y="1350830"/>
            <a:ext cx="8445202" cy="2004592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701316" y="3212976"/>
            <a:ext cx="69670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Öncelikle Ana sekmede kullanıcı işlemleri altında tüzel paydaş işlemlerine tıklıyoruz.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535261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kurumun/başvuru sahibinin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884" y="2317667"/>
            <a:ext cx="311460" cy="27816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23" y="1245858"/>
            <a:ext cx="8124825" cy="32861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1115616" y="4531983"/>
            <a:ext cx="6241268" cy="1633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Emin olmak için buradan da sorgulayabilirsiniz ancak olmadığından eminseniz; «ekle» seçeneğine tıklayarak açılan ekranda kurumu tanımlamanız gerekecektir. 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6168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Tanımlı olmayan kurumun eklenmesi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395581"/>
            <a:ext cx="311460" cy="27816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701316" y="5653905"/>
            <a:ext cx="7543092" cy="67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bilgileri tek seferde bulamayabilirsiniz. İlgili diğer çalışanlar ile görüşüp bilgileri temin edip doldurduktan sonra ekle seçeneğine tıklamanız gerekiyor.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44" y="4221088"/>
            <a:ext cx="311460" cy="27816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124744"/>
            <a:ext cx="6771234" cy="432048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8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323528" y="1320688"/>
            <a:ext cx="7543092" cy="8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Ekleme işleminden sonra tekrar ana menü üzerinden başvuru işlemleri--- başvuru listesi---güncelle süreçlerini takip ederek kaldığınız yerden devam edebilirsiniz.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339752" y="5877272"/>
            <a:ext cx="46085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sahibimizin kaymakamlık olduğunu varsayalım. KAYSİS üzerinden kodunu bulduk.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00" y="2276872"/>
            <a:ext cx="5763108" cy="33913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27784" y="422108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/>
          <p:cNvSpPr/>
          <p:nvPr/>
        </p:nvSpPr>
        <p:spPr>
          <a:xfrm>
            <a:off x="7092280" y="2780928"/>
            <a:ext cx="158417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i="1" dirty="0" smtClean="0"/>
              <a:t>Not: Örnek amaçlıdır. Proje başlangıcında Salıpazarı ilçesini hedeflediğimiz için uygulamada kurumun Salıpazarı ile ilgili olması beklenir. Kaydı bulunduğu için Kavak Kaymakamlığı seçilmiştir.</a:t>
            </a:r>
            <a:endParaRPr lang="tr-TR" sz="1200" i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45858"/>
            <a:ext cx="5019675" cy="40195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24128" y="292494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611560" y="35010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3275856" y="41490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677" y="3005308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1" y="3844000"/>
            <a:ext cx="311460" cy="2781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437112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11560" y="5320368"/>
            <a:ext cx="8280920" cy="1371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Sorguluyoruz. 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Çıkan seçeneğin üzerine tıklıyoruz. </a:t>
            </a:r>
            <a:r>
              <a:rPr lang="tr-TR" dirty="0"/>
              <a:t>Başvuru sahibi belirle aktif hale </a:t>
            </a:r>
            <a:r>
              <a:rPr lang="tr-TR" dirty="0" smtClean="0"/>
              <a:t>geliyor.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Başvuru sahibi belirleye tıklıyoruz.</a:t>
            </a:r>
            <a:endParaRPr lang="tr-TR" dirty="0"/>
          </a:p>
          <a:p>
            <a:pPr marL="342900" indent="-342900" algn="ctr">
              <a:buAutoNum type="arabicPeriod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72623"/>
            <a:ext cx="6201159" cy="5123929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6876256" y="1556792"/>
            <a:ext cx="201622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 seçeneği ile yetkili kişiyi ve irtibat kişilerini (2 kişi) ekliyoruz. 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1579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93236"/>
            <a:ext cx="5441032" cy="536374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156176" y="1268760"/>
            <a:ext cx="259228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 karar organının veya en üst amirinin yetkilendirmesi gerekiyor. Başvuru rehberi ekinde yetki belgesi örneği bulunuyor.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6228184" y="3861048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Kimlik bilgilerini giriyoruz.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Yetki belgesini taratıp yüklüyoruz.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«Ekle» ye tıklıyoruz.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6255430" y="5411621"/>
            <a:ext cx="2664296" cy="969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İrtibat kişileri de benzer şekilde eklenmektedir. 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5517232"/>
            <a:ext cx="311460" cy="27816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528" y="5806338"/>
            <a:ext cx="311460" cy="2781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32040" y="292494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2699792" y="5517232"/>
            <a:ext cx="267816" cy="27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3851920" y="5656312"/>
            <a:ext cx="300608" cy="240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4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774231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sahibinin belirlenmesi; ilgili faaliyet alanları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bu kısımda proje ile ilgili olarak kurumunuzun faaliyetleri açıklamanız bekleniyor.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905875" cy="37147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245490"/>
            <a:ext cx="3837979" cy="23738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87824" y="2276872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6588224" y="6142992"/>
            <a:ext cx="504056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323528" y="4509120"/>
            <a:ext cx="4680520" cy="1633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 zorunlu değil ancak proje deneyiminiz olması olumlu değerlendirilmektedir. Diğer yandan aynı konu için 2 ayrı yerden destek alınması uygun değildir. 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2564904"/>
            <a:ext cx="311460" cy="27816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6341159"/>
            <a:ext cx="311460" cy="2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1907704" y="626901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https://</a:t>
            </a:r>
            <a:r>
              <a:rPr lang="tr-TR" dirty="0" smtClean="0"/>
              <a:t>kaysuygulama.sanayi.gov.tr web sitesine gidiniz.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895700" cy="8957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2" y="1217120"/>
            <a:ext cx="6120680" cy="491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12" y="1245858"/>
            <a:ext cx="8070304" cy="448910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132856"/>
            <a:ext cx="311460" cy="278160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915816" y="3140968"/>
            <a:ext cx="5976664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Ortak eklemek zorunlu değil ancak Ajansımız işbirliğini teşvik etmektedir. </a:t>
            </a:r>
          </a:p>
          <a:p>
            <a:pPr marL="342900" indent="-342900">
              <a:buAutoNum type="arabicPeriod"/>
            </a:pPr>
            <a:r>
              <a:rPr lang="tr-TR" dirty="0" smtClean="0"/>
              <a:t>Bazı projeler niteliği gereği işbirliği gerektirebilir veya bazı projelerde ortaklık kurmak katma değeri artıracağı için projenizin başarılı bulunma şansını artırabilir.</a:t>
            </a:r>
          </a:p>
          <a:p>
            <a:pPr marL="342900" indent="-342900">
              <a:buAutoNum type="arabicPeriod"/>
            </a:pPr>
            <a:r>
              <a:rPr lang="tr-TR" dirty="0" smtClean="0"/>
              <a:t>Özellikle katılımcı sayısının düşük olduğu durumlarda diğer kurumlarla veya farklı ilçelerdeki benzer nitelikteki kurumlarla ortaklık kurulabilir. 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1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21984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Projeye Ortak Ekleme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5" y="1096567"/>
            <a:ext cx="6229350" cy="4619625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804248" y="1340768"/>
            <a:ext cx="2339752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Ortak eklemek kural olarak başvuru sahibi belirleme ile aynı şekildedir. Ortak tanımlı değilse tüzel paydaş olarak eklenmesi gerekir.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Bu kısımda ayrıca ortaklık ile ilgili bilgiler talep edilmektedir.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51520" y="5805264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Ortaklığın kağıt üstünde değil gerçek olması gerekmektedir. Gerçekçi ortaklıklar projenizin başarılı olma şansını artırmaktadır. 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9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80232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Performans Göstergeleri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245857"/>
            <a:ext cx="5976664" cy="386607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6516216" y="1245857"/>
            <a:ext cx="2232248" cy="2039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kısımda projenizin ilgili olduğu göstergeler için veri girişi yapmanız beklenmektedir.</a:t>
            </a:r>
            <a:endParaRPr lang="tr-TR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6588224" y="3356992"/>
            <a:ext cx="22322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</a:t>
            </a:r>
            <a:r>
              <a:rPr lang="tr-TR" sz="1600" dirty="0" smtClean="0"/>
              <a:t>evcut duruma 0 yazınız. (sadece aynı konuda benzer bir çalışma yapmış iseniz mevcut duruma pozitif bir değer yazmalısınız.</a:t>
            </a:r>
            <a:endParaRPr lang="tr-TR" sz="16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79512" y="5373216"/>
            <a:ext cx="81369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 kısmına projenizin sonunda ulaşmayı planladığınız değeri yazınız. Örneğin TD1 için proje kapsamında 5 gün eğitim alınacaksa hedef kısmına 5 yazmanız uygun olacaktır. 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1907704" y="17728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4644008" y="182960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0</a:t>
            </a:r>
            <a:endParaRPr lang="tr-TR" dirty="0"/>
          </a:p>
        </p:txBody>
      </p:sp>
      <p:sp>
        <p:nvSpPr>
          <p:cNvPr id="19" name="Oval 18"/>
          <p:cNvSpPr/>
          <p:nvPr/>
        </p:nvSpPr>
        <p:spPr>
          <a:xfrm>
            <a:off x="5436096" y="18088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7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3893"/>
            <a:ext cx="6031701" cy="388727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539552" y="4869159"/>
            <a:ext cx="7056784" cy="1294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Tahmini maliyet için 2 fiyat teklifi girilmesi gerekmektedir.</a:t>
            </a:r>
          </a:p>
          <a:p>
            <a:pPr algn="ctr"/>
            <a:r>
              <a:rPr lang="tr-TR" dirty="0" smtClean="0"/>
              <a:t>KDV Dahil Beyan edilecek yaklaşık maliyet Başvuru Rehberinde belirtilen sınırları aşmamalıdır. </a:t>
            </a:r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6012160" y="2924944"/>
            <a:ext cx="34306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2051720" y="4509120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94" y="3173368"/>
            <a:ext cx="311460" cy="27816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058" y="4705199"/>
            <a:ext cx="239452" cy="213851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74827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Yaklaşık Maliyet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8" y="1124745"/>
            <a:ext cx="6432715" cy="432048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509120"/>
            <a:ext cx="311460" cy="2781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39752" y="414908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522920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6660232" y="38610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Yuvarlatılmış Dikdörtgen 17"/>
          <p:cNvSpPr/>
          <p:nvPr/>
        </p:nvSpPr>
        <p:spPr>
          <a:xfrm>
            <a:off x="766956" y="5517232"/>
            <a:ext cx="24368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200" dirty="0" smtClean="0"/>
              <a:t>Ekle seçeneğine tıkla.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Firma ve teklif bilgileri gir.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Ekle (kaydet).</a:t>
            </a:r>
          </a:p>
          <a:p>
            <a:pPr marL="342900" indent="-342900" algn="ctr">
              <a:buAutoNum type="arabicPeriod"/>
            </a:pPr>
            <a:endParaRPr lang="tr-TR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7380312" y="1268760"/>
            <a:ext cx="1656184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Proje konusunda deneyimli firmalardan teklif alınız.  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 smtClean="0"/>
              <a:t>Piyasa araştırmasına özen gösteriniz. </a:t>
            </a:r>
            <a:endParaRPr lang="tr-TR" sz="1600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07" y="5311081"/>
            <a:ext cx="311460" cy="27816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6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5120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Destekleyici Belgeler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1" y="1036093"/>
            <a:ext cx="6934807" cy="4010337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323528" y="5046430"/>
            <a:ext cx="8820472" cy="1622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Açıklamalar yardımcı olmak için; lütfen okuyunuz.</a:t>
            </a:r>
          </a:p>
          <a:p>
            <a:pPr marL="342900" indent="-342900">
              <a:buAutoNum type="arabicPeriod"/>
            </a:pPr>
            <a:r>
              <a:rPr lang="tr-TR" dirty="0" smtClean="0"/>
              <a:t>Belgeleri hazırlarken kolaylık için örnekler mevcuttur, lütfen indirip kullanınız. </a:t>
            </a:r>
          </a:p>
          <a:p>
            <a:pPr marL="342900" indent="-342900">
              <a:buAutoNum type="arabicPeriod"/>
            </a:pPr>
            <a:r>
              <a:rPr lang="tr-TR" dirty="0" smtClean="0"/>
              <a:t>Avantaj sağlayıcı belgeler puanlamayı etkileyeceği için doldurulması tavsiye edilmektedir.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4067944" y="1326995"/>
            <a:ext cx="216024" cy="22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5868144" y="148478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6732240" y="20608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4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7" y="1097683"/>
            <a:ext cx="9012063" cy="3984038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32866" y="4869160"/>
            <a:ext cx="5851301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Başvurunuzun taslak halini (PDF) ön izleme kısmından kontrol edebilirsiniz.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tamamla kısmından başvurunuzu tamamlayabilirsiniz.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eksik varsa sistem sizi uyaracaktır.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4365104"/>
            <a:ext cx="2333625" cy="2209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139952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452320" y="335699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8" name="Oval 17"/>
          <p:cNvSpPr/>
          <p:nvPr/>
        </p:nvSpPr>
        <p:spPr>
          <a:xfrm>
            <a:off x="8388424" y="418508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5130"/>
            <a:ext cx="346543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Teknik Destek Başvuru Tamamlama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539552" y="1124744"/>
            <a:ext cx="8064896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Destekleyici belgelerinizi Ajansın gerekli gördüğü durumlarda beyan etmek üzere ıslak imzalı olarak saklayınız. Ajans ayrıca talep etmedikçe, hiçbir belge Ajansa </a:t>
            </a:r>
            <a:r>
              <a:rPr lang="tr-TR" dirty="0" err="1" smtClean="0"/>
              <a:t>kargolanmayacak</a:t>
            </a:r>
            <a:r>
              <a:rPr lang="tr-TR" dirty="0" smtClean="0"/>
              <a:t> ya da elden teslim edilmeyecektir!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Projenizi onayladıktan sonra taahhütname çıktısını alıp kurum yetkilisine imzalatıp </a:t>
            </a:r>
            <a:r>
              <a:rPr lang="es-ES" dirty="0" smtClean="0">
                <a:solidFill>
                  <a:srgbClr val="FF0000"/>
                </a:solidFill>
              </a:rPr>
              <a:t>elden </a:t>
            </a:r>
            <a:r>
              <a:rPr lang="es-ES" dirty="0">
                <a:solidFill>
                  <a:srgbClr val="FF0000"/>
                </a:solidFill>
              </a:rPr>
              <a:t>ya da posta yoluyla </a:t>
            </a:r>
            <a:r>
              <a:rPr lang="tr-TR" dirty="0" smtClean="0">
                <a:solidFill>
                  <a:srgbClr val="FF0000"/>
                </a:solidFill>
              </a:rPr>
              <a:t>Ajans Genel Sekreterliği veya Yatırım Destek Ofislerine </a:t>
            </a:r>
            <a:r>
              <a:rPr lang="es-ES" dirty="0" smtClean="0">
                <a:solidFill>
                  <a:srgbClr val="FF0000"/>
                </a:solidFill>
              </a:rPr>
              <a:t>teslim </a:t>
            </a:r>
            <a:r>
              <a:rPr lang="es-ES" dirty="0">
                <a:solidFill>
                  <a:srgbClr val="FF0000"/>
                </a:solidFill>
              </a:rPr>
              <a:t>edilir.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Eğer veri girişi yapan kişi aynı zamanda başvuru sahibi yetkili kişisi ise taahhütname e-imza ile de sunulabilmektedir.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Dönem kaybı riski yaşamamak için başvurularınızı ve taahhütname teslim işleminizi son güne bırakmayınız.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7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5786" y="20716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60418" name="AutoShape 2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0" name="AutoShape 4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2" name="AutoShape 6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4" name="Picture 8" descr="http://dosyalar.hurriyet.com.tr/kishastaliklari/images/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936104" cy="1176371"/>
          </a:xfrm>
          <a:prstGeom prst="rect">
            <a:avLst/>
          </a:prstGeom>
          <a:noFill/>
        </p:spPr>
      </p:pic>
      <p:sp>
        <p:nvSpPr>
          <p:cNvPr id="16" name="15 Dikdörtgen"/>
          <p:cNvSpPr/>
          <p:nvPr/>
        </p:nvSpPr>
        <p:spPr>
          <a:xfrm>
            <a:off x="2483768" y="3957948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/>
              <a:t>0 362 431 24 00</a:t>
            </a:r>
          </a:p>
        </p:txBody>
      </p:sp>
      <p:pic>
        <p:nvPicPr>
          <p:cNvPr id="60426" name="Picture 10" descr="https://encrypted-tbn0.gstatic.com/images?q=tbn:ANd9GcTYW8LpOFV_CSTYc-E-374zfks77BsBN9KviMIYt11kBQqmL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48925"/>
            <a:ext cx="1440160" cy="1307949"/>
          </a:xfrm>
          <a:prstGeom prst="rect">
            <a:avLst/>
          </a:prstGeom>
          <a:noFill/>
        </p:spPr>
      </p:pic>
      <p:cxnSp>
        <p:nvCxnSpPr>
          <p:cNvPr id="18" name="1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4" name="13 Dikdörtgen"/>
          <p:cNvSpPr/>
          <p:nvPr/>
        </p:nvSpPr>
        <p:spPr>
          <a:xfrm>
            <a:off x="2699792" y="2500338"/>
            <a:ext cx="4838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kdb@oka.org.tr 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1151112" y="1196752"/>
            <a:ext cx="7064226" cy="874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Proje hazırlıklarınızda başarılar dileriz. Her türlü görüş, öneri ve sorularınız için bize aşağıdaki iletişim bilgilerinden erişebilirsiniz.</a:t>
            </a:r>
            <a:endParaRPr lang="tr-TR" dirty="0"/>
          </a:p>
        </p:txBody>
      </p:sp>
      <p:sp>
        <p:nvSpPr>
          <p:cNvPr id="17" name="9 Dikdörtgen"/>
          <p:cNvSpPr/>
          <p:nvPr/>
        </p:nvSpPr>
        <p:spPr>
          <a:xfrm>
            <a:off x="1275285" y="476518"/>
            <a:ext cx="161332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İletişim Bilgileri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okadc\documen$\gyalcin\Desktop\Untitled-1.jpg"/>
          <p:cNvPicPr>
            <a:picLocks noChangeAspect="1" noChangeArrowheads="1"/>
          </p:cNvPicPr>
          <p:nvPr/>
        </p:nvPicPr>
        <p:blipFill>
          <a:blip r:embed="rId2" cstate="email"/>
          <a:srcRect t="19298"/>
          <a:stretch>
            <a:fillRect/>
          </a:stretch>
        </p:blipFill>
        <p:spPr bwMode="auto">
          <a:xfrm>
            <a:off x="0" y="0"/>
            <a:ext cx="9144000" cy="5606874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285984" y="4143380"/>
            <a:ext cx="49292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chemeClr val="tx2">
                    <a:lumMod val="75000"/>
                  </a:schemeClr>
                </a:solidFill>
              </a:rPr>
              <a:t>Teşekkürler</a:t>
            </a:r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ORTA KARADENİZ KALKINMA AJANSI</a:t>
            </a:r>
          </a:p>
          <a:p>
            <a:pPr algn="ctr"/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Samsun Organize Sanayi Bölgesi, Yaşar Doğu cad. No:62, Tekkeköy, Samsun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32856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KAYS’A GİRİŞ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1475656" y="616563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T.C. Kimlik Numaranız ve e-Devlet şifreniz ile sisteme giriş yapınız.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895700" cy="8957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47970"/>
            <a:ext cx="5400600" cy="47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bilgilerini kaydetme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8882"/>
            <a:ext cx="8007677" cy="388630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68344" y="4725144"/>
            <a:ext cx="102956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908" y="5114558"/>
            <a:ext cx="280440" cy="28044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  <p:sp>
        <p:nvSpPr>
          <p:cNvPr id="12" name="9 Dikdörtgen"/>
          <p:cNvSpPr/>
          <p:nvPr/>
        </p:nvSpPr>
        <p:spPr>
          <a:xfrm>
            <a:off x="1054336" y="57840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Çıkan pencerede bilgilerinizi doğru bir şekilde doldurunuz. E-posta adresinizin doğru olması önemlidir, kontrol ettikten sonra kaydediniz.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8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Kullanıcı adı ve şifre alma işlemi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88156" y="1054563"/>
            <a:ext cx="8044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Kayıt yaptığınızda belirtmiş olduğunuz e-postanıza onay kodu iletilecektir.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dirty="0" smtClean="0"/>
              <a:t>Tekrar </a:t>
            </a:r>
            <a:r>
              <a:rPr lang="tr-TR" sz="1600" dirty="0">
                <a:hlinkClick r:id="rId3"/>
              </a:rPr>
              <a:t>https://</a:t>
            </a:r>
            <a:r>
              <a:rPr lang="tr-TR" sz="1600" dirty="0" smtClean="0">
                <a:hlinkClick r:id="rId3"/>
              </a:rPr>
              <a:t>kaysuygulama.sanayi.gov.tr</a:t>
            </a:r>
            <a:r>
              <a:rPr lang="tr-TR" sz="1600" dirty="0" smtClean="0"/>
              <a:t> adresinden TCKN ve e-Devlet şifreniz ile sisteme girebilirsiniz.</a:t>
            </a:r>
          </a:p>
          <a:p>
            <a:endParaRPr lang="tr-TR" dirty="0"/>
          </a:p>
          <a:p>
            <a:r>
              <a:rPr lang="tr-TR" dirty="0" smtClean="0"/>
              <a:t>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043143"/>
            <a:ext cx="4178731" cy="469702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İlk giriş aşaması; onay kodunun girilmesi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38" y="1412776"/>
            <a:ext cx="8553475" cy="347536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2969903"/>
            <a:ext cx="278160" cy="29339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434497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Onay kodunu girdikten sonra bu ekran açılır;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477"/>
            <a:ext cx="8178776" cy="40324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212" y="1196752"/>
            <a:ext cx="1463167" cy="603556"/>
          </a:xfrm>
          <a:prstGeom prst="rect">
            <a:avLst/>
          </a:prstGeom>
        </p:spPr>
      </p:pic>
      <p:sp>
        <p:nvSpPr>
          <p:cNvPr id="15" name="11 Bulut"/>
          <p:cNvSpPr/>
          <p:nvPr/>
        </p:nvSpPr>
        <p:spPr>
          <a:xfrm>
            <a:off x="7026648" y="1691517"/>
            <a:ext cx="2304256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işlemlerine tıklıyoruz.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575" y="1551297"/>
            <a:ext cx="280440" cy="28044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612860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eklemek için başvuru işlemlerinin üzerine geldiğimizde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2 başlık açılıyor;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64218"/>
            <a:ext cx="8322790" cy="37209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3" y="2377282"/>
            <a:ext cx="2341067" cy="16948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4149080"/>
            <a:ext cx="2341067" cy="169483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1484784"/>
            <a:ext cx="278160" cy="27816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60"/>
            <a:ext cx="895700" cy="8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1282</Words>
  <Application>Microsoft Office PowerPoint</Application>
  <PresentationFormat>Ekran Gösterisi (4:3)</PresentationFormat>
  <Paragraphs>200</Paragraphs>
  <Slides>39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okapyb</dc:creator>
  <cp:lastModifiedBy>Ahmet Arif SARIOĞLU</cp:lastModifiedBy>
  <cp:revision>373</cp:revision>
  <cp:lastPrinted>2015-12-22T11:54:01Z</cp:lastPrinted>
  <dcterms:created xsi:type="dcterms:W3CDTF">2013-11-27T12:16:58Z</dcterms:created>
  <dcterms:modified xsi:type="dcterms:W3CDTF">2023-07-27T12:20:43Z</dcterms:modified>
</cp:coreProperties>
</file>