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52" r:id="rId2"/>
    <p:sldId id="353" r:id="rId3"/>
    <p:sldId id="357" r:id="rId4"/>
    <p:sldId id="354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56" r:id="rId13"/>
    <p:sldId id="359" r:id="rId14"/>
    <p:sldId id="327" r:id="rId15"/>
    <p:sldId id="358" r:id="rId16"/>
    <p:sldId id="346" r:id="rId17"/>
    <p:sldId id="363" r:id="rId18"/>
    <p:sldId id="365" r:id="rId19"/>
    <p:sldId id="366" r:id="rId20"/>
    <p:sldId id="361" r:id="rId21"/>
    <p:sldId id="362" r:id="rId22"/>
    <p:sldId id="364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59140" autoAdjust="0"/>
  </p:normalViewPr>
  <p:slideViewPr>
    <p:cSldViewPr snapToGrid="0">
      <p:cViewPr varScale="1"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2587-C438-4F81-B8AB-F3D2650D302C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EBA6-B2FB-4C02-AB95-979F8C33BC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53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1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44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1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2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8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3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8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7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9084-4E33-441F-8B43-EA6D76897DA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9B32-FD19-44FA-BFE3-8EBEDBB01F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3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.org.tr/destekler/uygulanmakta-olanlar" TargetMode="External"/><Relationship Id="rId2" Type="http://schemas.openxmlformats.org/officeDocument/2006/relationships/hyperlink" Target="mailto:prrje@oka.org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14702" y="1219200"/>
            <a:ext cx="10635349" cy="1681162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800080"/>
                </a:solidFill>
              </a:rPr>
              <a:t>2</a:t>
            </a:r>
            <a:r>
              <a:rPr lang="tr-TR" sz="4400" b="1" dirty="0" smtClean="0">
                <a:solidFill>
                  <a:srgbClr val="800080"/>
                </a:solidFill>
              </a:rPr>
              <a:t>021 YILI </a:t>
            </a:r>
            <a:br>
              <a:rPr lang="tr-TR" sz="4400" b="1" dirty="0" smtClean="0">
                <a:solidFill>
                  <a:srgbClr val="800080"/>
                </a:solidFill>
              </a:rPr>
            </a:br>
            <a:r>
              <a:rPr lang="tr-TR" sz="4400" b="1" dirty="0" smtClean="0">
                <a:solidFill>
                  <a:srgbClr val="800080"/>
                </a:solidFill>
              </a:rPr>
              <a:t>SOSYAL GELİŞMEYİ DESTEKLEME PROGRAMI (SOGEP)</a:t>
            </a:r>
            <a:endParaRPr lang="tr-TR" sz="4400" b="1" dirty="0">
              <a:solidFill>
                <a:srgbClr val="80008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BİLGİLENDİRME </a:t>
            </a:r>
            <a:r>
              <a:rPr lang="tr-TR" b="1" dirty="0" smtClean="0"/>
              <a:t>SUNUMU</a:t>
            </a:r>
            <a:endParaRPr lang="tr-TR" b="1" dirty="0" smtClean="0"/>
          </a:p>
          <a:p>
            <a:r>
              <a:rPr lang="tr-TR" b="1" dirty="0" smtClean="0"/>
              <a:t>Şubat 2021</a:t>
            </a: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1035" y="1053268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ÖNCELİKLENDİRİLECEK PROJELER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7117" y="2581998"/>
            <a:ext cx="10099563" cy="3929081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sz="2000" b="1" dirty="0">
                <a:solidFill>
                  <a:srgbClr val="FF0000"/>
                </a:solidFill>
              </a:rPr>
              <a:t>Genç, kadın ve engellilerin </a:t>
            </a:r>
            <a:r>
              <a:rPr lang="tr-TR" sz="2000" dirty="0"/>
              <a:t>istihdamını hedefleyen, yenilikçilik, ortaklık ve iş birliği boyutu güçlü projeler,</a:t>
            </a:r>
          </a:p>
          <a:p>
            <a:pPr lvl="1" algn="just"/>
            <a:r>
              <a:rPr lang="tr-TR" sz="2000" dirty="0"/>
              <a:t>Eş finansmanın </a:t>
            </a:r>
            <a:r>
              <a:rPr lang="tr-TR" sz="2000" b="1" dirty="0">
                <a:solidFill>
                  <a:srgbClr val="FF0000"/>
                </a:solidFill>
              </a:rPr>
              <a:t>nakdi</a:t>
            </a:r>
            <a:r>
              <a:rPr lang="tr-TR" sz="2000" dirty="0"/>
              <a:t> olarak karşılanmasını öngören projeler,</a:t>
            </a:r>
          </a:p>
          <a:p>
            <a:pPr lvl="1" algn="just"/>
            <a:r>
              <a:rPr lang="tr-TR" sz="2000" dirty="0" smtClean="0"/>
              <a:t>Doğrudan sosyal sorumluluk projesi olmasa da </a:t>
            </a:r>
            <a:r>
              <a:rPr lang="tr-TR" sz="2000" b="1" dirty="0" smtClean="0">
                <a:solidFill>
                  <a:srgbClr val="FF0000"/>
                </a:solidFill>
              </a:rPr>
              <a:t>özel sektörün içerisinde yer aldığı,</a:t>
            </a:r>
            <a:endParaRPr lang="tr-TR" sz="2000" dirty="0" smtClean="0"/>
          </a:p>
          <a:p>
            <a:pPr lvl="1" algn="just"/>
            <a:r>
              <a:rPr lang="tr-TR" sz="2000" dirty="0" smtClean="0"/>
              <a:t>Proje kapsamında kullanılması öngörülen fiziksel mekânın sıfırdan bir inşaat yerine </a:t>
            </a:r>
            <a:r>
              <a:rPr lang="tr-TR" sz="2000" b="1" dirty="0" smtClean="0">
                <a:solidFill>
                  <a:srgbClr val="FF0000"/>
                </a:solidFill>
              </a:rPr>
              <a:t>atıl kamu binalarının değerlendirilerek</a:t>
            </a:r>
            <a:r>
              <a:rPr lang="tr-TR" sz="2000" dirty="0" smtClean="0"/>
              <a:t> karşılanmasını öngören projeler.</a:t>
            </a:r>
          </a:p>
          <a:p>
            <a:pPr lvl="1" algn="just"/>
            <a:r>
              <a:rPr lang="tr-TR" sz="2000" dirty="0" err="1"/>
              <a:t>Covid</a:t>
            </a:r>
            <a:r>
              <a:rPr lang="tr-TR" sz="2000" dirty="0"/>
              <a:t> 19 küresel salgınından etkilenen toplum kesimlerinin desteklenmesi, salgının kent ekonomilerine negatif etkilerinin azaltılması ve </a:t>
            </a:r>
            <a:r>
              <a:rPr lang="tr-TR" sz="2000" dirty="0" err="1"/>
              <a:t>sosyo</a:t>
            </a:r>
            <a:r>
              <a:rPr lang="tr-TR" sz="2000" dirty="0"/>
              <a:t>-ekonomik iyileştirme çalışmalarının desteklenmesine yönelik projeler.</a:t>
            </a:r>
            <a:endParaRPr lang="tr-TR" sz="2000" dirty="0" smtClean="0"/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>
              <a:buNone/>
            </a:pPr>
            <a:endParaRPr lang="tr-TR" sz="24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9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1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2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5736" y="1445893"/>
            <a:ext cx="10531119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DESTEKLENMEYECEK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PROJELER VE PROJE BİLEŞENLERİ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879" y="2541548"/>
            <a:ext cx="9351646" cy="4023360"/>
          </a:xfrm>
        </p:spPr>
        <p:txBody>
          <a:bodyPr>
            <a:normAutofit lnSpcReduction="10000"/>
          </a:bodyPr>
          <a:lstStyle/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sz="2000" dirty="0"/>
              <a:t>Temel sosyal hizmet sunumuna yönelik yenilikçi niteliği olmayan projeler,</a:t>
            </a:r>
          </a:p>
          <a:p>
            <a:pPr lvl="1" algn="just"/>
            <a:r>
              <a:rPr lang="tr-TR" sz="2000" dirty="0"/>
              <a:t>Yurtdışı gezi ile yurtdışı seminer, konferans, eğitim vb. faaliyetleri içeren proje kalemleri,</a:t>
            </a:r>
          </a:p>
          <a:p>
            <a:pPr lvl="1" algn="just"/>
            <a:r>
              <a:rPr lang="tr-TR" sz="2000" dirty="0"/>
              <a:t>Sosyal yardım ve nakdi sosyal transfer mahiyetindeki unsurlar içeren projeler,</a:t>
            </a:r>
          </a:p>
          <a:p>
            <a:pPr lvl="1" algn="just"/>
            <a:r>
              <a:rPr lang="tr-TR" sz="2000" dirty="0"/>
              <a:t>Okul derslerini takviye amaçlı etüt faaliyetleri ve sınavlara hazırlık amacı taşıyan kurs projeleri,</a:t>
            </a:r>
          </a:p>
          <a:p>
            <a:pPr lvl="1" algn="just"/>
            <a:r>
              <a:rPr lang="tr-TR" sz="2000" dirty="0"/>
              <a:t>Proje amaçları ile ilişkilendirmemiş ve sürdürülebilirliği zayıf eğitim faaliyetlerine odaklanan projeler,</a:t>
            </a:r>
          </a:p>
          <a:p>
            <a:pPr lvl="1" algn="just"/>
            <a:r>
              <a:rPr lang="tr-TR" sz="2000" dirty="0"/>
              <a:t>Hâlihazırda başka bir kurum tarafından rutin olarak sunulan hizmetleri içeren projeler,</a:t>
            </a:r>
          </a:p>
          <a:p>
            <a:pPr lvl="1" algn="just"/>
            <a:r>
              <a:rPr lang="tr-TR" sz="2000" dirty="0"/>
              <a:t>Hedef kitle ile faaliyetleri arasında ilişki kurulamayan </a:t>
            </a:r>
            <a:r>
              <a:rPr lang="tr-TR" sz="2000" dirty="0" smtClean="0"/>
              <a:t>projeler.</a:t>
            </a:r>
          </a:p>
          <a:p>
            <a:pPr lvl="1" algn="just"/>
            <a:r>
              <a:rPr lang="tr-TR" sz="2000" dirty="0"/>
              <a:t>Sosyal sorunların tespiti ve bu sorunların çözümüne ilişkin sosyal araştırma, analiz ve raporlama faaliyetleriyle sınırlı projeler.</a:t>
            </a:r>
            <a:endParaRPr lang="en-US" sz="2000" dirty="0"/>
          </a:p>
          <a:p>
            <a:pPr lvl="1" algn="just"/>
            <a:endParaRPr lang="tr-TR" sz="2000" dirty="0"/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>
              <a:buNone/>
            </a:pPr>
            <a:endParaRPr lang="tr-TR" sz="24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6" name="Resim 5" descr="Logo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8" y="178229"/>
            <a:ext cx="862291" cy="78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fs\files\PYB\10.SOGEP\SOGEPLogo\SOGEP Logo 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9" y="178229"/>
            <a:ext cx="2367529" cy="9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2405" y="1563355"/>
            <a:ext cx="10208155" cy="1001525"/>
          </a:xfrm>
        </p:spPr>
        <p:txBody>
          <a:bodyPr>
            <a:normAutofit/>
          </a:bodyPr>
          <a:lstStyle/>
          <a:p>
            <a:r>
              <a:rPr lang="tr-TR" sz="4000" dirty="0" smtClean="0"/>
              <a:t>ÖNEMLİ HUSUSLAR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627" y="2541548"/>
            <a:ext cx="11209070" cy="4023360"/>
          </a:xfrm>
        </p:spPr>
        <p:txBody>
          <a:bodyPr>
            <a:normAutofit/>
          </a:bodyPr>
          <a:lstStyle/>
          <a:p>
            <a:pPr marL="658368" lvl="1" indent="-457200" algn="just"/>
            <a:endParaRPr lang="tr-TR" sz="2000" dirty="0"/>
          </a:p>
          <a:p>
            <a:pPr marL="544068" lvl="1" indent="-342900" algn="just"/>
            <a:r>
              <a:rPr lang="tr-TR" dirty="0"/>
              <a:t>Başvuru sahiplerinde hedeflenen bölgede kayıtlı olmaları veya merkezlerinin ya da yasal şubelerinin bu bölgede bulunması şartı aranmaz. Ancak proje faaliyetleri bölge içerisinde yürütülmelidir.</a:t>
            </a:r>
            <a:r>
              <a:rPr lang="en-US" dirty="0"/>
              <a:t> </a:t>
            </a:r>
            <a:endParaRPr lang="en-US" dirty="0" smtClean="0"/>
          </a:p>
          <a:p>
            <a:pPr marL="544068" lvl="1" indent="-342900" algn="just"/>
            <a:r>
              <a:rPr lang="tr-TR" dirty="0"/>
              <a:t>Kâr amacı güden kuruluşlar, sosyal sorumluluk projeleri için başvuru sahibi, diğer program önceliklerine yönelik projelerde ise ancak iştirakçi olabilirler. </a:t>
            </a:r>
            <a:endParaRPr lang="en-US" dirty="0" smtClean="0"/>
          </a:p>
          <a:p>
            <a:pPr marL="544068" lvl="1" indent="-342900" algn="just"/>
            <a:r>
              <a:rPr lang="tr-TR" sz="2400" dirty="0" smtClean="0"/>
              <a:t>Nakdi olmayan eş finansman mümkün mü?</a:t>
            </a:r>
          </a:p>
          <a:p>
            <a:pPr marL="544068" lvl="1" indent="-342900" algn="just"/>
            <a:r>
              <a:rPr lang="tr-TR" dirty="0" smtClean="0"/>
              <a:t>18 aydan sonra ne olacak?</a:t>
            </a:r>
            <a:endParaRPr lang="tr-TR" sz="24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6" name="Resim 5" descr="Logo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8" y="178229"/>
            <a:ext cx="862291" cy="78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fs\files\PYB\10.SOGEP\SOGEPLogo\SOGEP Logo 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9" y="178229"/>
            <a:ext cx="2367529" cy="9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4493" y="1032999"/>
            <a:ext cx="10208155" cy="64181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UYGUN BAŞVURU SAHİPLERİ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4451" y="1885581"/>
            <a:ext cx="11209070" cy="4311218"/>
          </a:xfrm>
        </p:spPr>
        <p:txBody>
          <a:bodyPr>
            <a:normAutofit fontScale="47500" lnSpcReduction="20000"/>
          </a:bodyPr>
          <a:lstStyle/>
          <a:p>
            <a:pPr lvl="2" algn="just"/>
            <a:r>
              <a:rPr lang="tr-TR" sz="5800" dirty="0" smtClean="0"/>
              <a:t>Kamu kurum ve kuruluşları </a:t>
            </a:r>
          </a:p>
          <a:p>
            <a:pPr lvl="2" algn="just"/>
            <a:r>
              <a:rPr lang="tr-TR" sz="5800" dirty="0" smtClean="0"/>
              <a:t>Kamu kurumu niteliğinde meslek kuruluşları</a:t>
            </a:r>
          </a:p>
          <a:p>
            <a:pPr lvl="2" algn="just"/>
            <a:r>
              <a:rPr lang="tr-TR" sz="5800" dirty="0" smtClean="0"/>
              <a:t>Birlikler</a:t>
            </a:r>
          </a:p>
          <a:p>
            <a:pPr lvl="2" algn="just"/>
            <a:r>
              <a:rPr lang="tr-TR" sz="5800" dirty="0" smtClean="0"/>
              <a:t>Kooperatifler</a:t>
            </a:r>
          </a:p>
          <a:p>
            <a:pPr lvl="2" algn="just"/>
            <a:r>
              <a:rPr lang="tr-TR" sz="5800" dirty="0" smtClean="0"/>
              <a:t>Sivil Toplum Kuruluşları</a:t>
            </a:r>
          </a:p>
          <a:p>
            <a:pPr lvl="2" algn="just"/>
            <a:r>
              <a:rPr lang="tr-TR" sz="5800" dirty="0" smtClean="0"/>
              <a:t>Organize Sanayi Bölgeleri</a:t>
            </a:r>
          </a:p>
          <a:p>
            <a:pPr lvl="2" algn="just"/>
            <a:r>
              <a:rPr lang="tr-TR" sz="5800" dirty="0" smtClean="0"/>
              <a:t>Sanayi Siteleri</a:t>
            </a:r>
          </a:p>
          <a:p>
            <a:pPr lvl="2" algn="just"/>
            <a:r>
              <a:rPr lang="tr-TR" sz="5800" dirty="0" smtClean="0"/>
              <a:t>Serbest B</a:t>
            </a:r>
            <a:r>
              <a:rPr lang="en-US" sz="5800" dirty="0" err="1" smtClean="0"/>
              <a:t>ö</a:t>
            </a:r>
            <a:r>
              <a:rPr lang="tr-TR" sz="5800" dirty="0" err="1" smtClean="0"/>
              <a:t>lge</a:t>
            </a:r>
            <a:r>
              <a:rPr lang="tr-TR" sz="5800" dirty="0" smtClean="0"/>
              <a:t> İşleticileri</a:t>
            </a:r>
          </a:p>
          <a:p>
            <a:pPr lvl="2" algn="just"/>
            <a:r>
              <a:rPr lang="tr-TR" sz="5800" dirty="0" smtClean="0"/>
              <a:t>Teknoloji Transfer Ofisleri</a:t>
            </a:r>
          </a:p>
          <a:p>
            <a:pPr lvl="2" algn="just"/>
            <a:r>
              <a:rPr lang="tr-TR" sz="5800" dirty="0" smtClean="0"/>
              <a:t>Teknoloji Geliştirme Bölgesi, Endüstri Bölgesi, İş geliştirme Bölgesi gibi kuruluşların  yönetici şirketleri</a:t>
            </a:r>
          </a:p>
          <a:p>
            <a:pPr lvl="2" algn="just"/>
            <a:r>
              <a:rPr lang="tr-TR" sz="5800" dirty="0" smtClean="0">
                <a:solidFill>
                  <a:srgbClr val="FF0000"/>
                </a:solidFill>
              </a:rPr>
              <a:t>Yalnızca sosyal sorumluluk projeleri için kar amacı güden tüzel kişiler</a:t>
            </a:r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6" name="Resim 5" descr="Logo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8" y="178229"/>
            <a:ext cx="862291" cy="78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fs\files\PYB\10.SOGEP\SOGEPLogo\SOGEP Logo 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9" y="178229"/>
            <a:ext cx="2367529" cy="9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9351646" cy="4023360"/>
          </a:xfrm>
        </p:spPr>
        <p:txBody>
          <a:bodyPr>
            <a:normAutofit/>
          </a:bodyPr>
          <a:lstStyle/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8" name="22 Yuvarlatılmış Dikdörtgen"/>
          <p:cNvSpPr/>
          <p:nvPr/>
        </p:nvSpPr>
        <p:spPr>
          <a:xfrm>
            <a:off x="1667794" y="1767981"/>
            <a:ext cx="3024336" cy="1728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Asgari Proje Bütçesi</a:t>
            </a:r>
          </a:p>
          <a:p>
            <a:pPr algn="ctr"/>
            <a:r>
              <a:rPr lang="tr-TR" sz="2400" dirty="0" smtClean="0"/>
              <a:t>1 Milyon TL</a:t>
            </a:r>
            <a:endParaRPr lang="tr-TR" sz="2400" dirty="0"/>
          </a:p>
        </p:txBody>
      </p:sp>
      <p:sp>
        <p:nvSpPr>
          <p:cNvPr id="9" name="22 Yuvarlatılmış Dikdörtgen"/>
          <p:cNvSpPr/>
          <p:nvPr/>
        </p:nvSpPr>
        <p:spPr>
          <a:xfrm>
            <a:off x="7742260" y="2003825"/>
            <a:ext cx="2506030" cy="13217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Uygulama Süresi </a:t>
            </a:r>
            <a:r>
              <a:rPr lang="tr-TR" sz="2400" dirty="0" smtClean="0"/>
              <a:t>18 </a:t>
            </a:r>
            <a:r>
              <a:rPr lang="tr-TR" sz="2400" dirty="0"/>
              <a:t>Ay</a:t>
            </a:r>
          </a:p>
        </p:txBody>
      </p:sp>
      <p:sp>
        <p:nvSpPr>
          <p:cNvPr id="15" name="33 Bulut"/>
          <p:cNvSpPr/>
          <p:nvPr/>
        </p:nvSpPr>
        <p:spPr>
          <a:xfrm>
            <a:off x="4176346" y="3857414"/>
            <a:ext cx="3051906" cy="1866378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Destek Oranı</a:t>
            </a:r>
          </a:p>
          <a:p>
            <a:pPr algn="ctr"/>
            <a:r>
              <a:rPr lang="tr-TR" sz="2400" dirty="0"/>
              <a:t>Azami: </a:t>
            </a:r>
            <a:r>
              <a:rPr lang="tr-TR" sz="2400" dirty="0" smtClean="0"/>
              <a:t>%90</a:t>
            </a:r>
          </a:p>
          <a:p>
            <a:pPr algn="ctr"/>
            <a:r>
              <a:rPr lang="tr-TR" sz="2400" dirty="0" smtClean="0"/>
              <a:t>Ticari </a:t>
            </a:r>
            <a:r>
              <a:rPr lang="tr-TR" sz="2400" dirty="0" smtClean="0"/>
              <a:t>İşletmeler için</a:t>
            </a:r>
            <a:r>
              <a:rPr lang="tr-TR" sz="2400" dirty="0" smtClean="0"/>
              <a:t>; %50</a:t>
            </a:r>
            <a:endParaRPr lang="tr-TR" sz="2400" dirty="0"/>
          </a:p>
        </p:txBody>
      </p:sp>
      <p:sp>
        <p:nvSpPr>
          <p:cNvPr id="18" name="26 Oval"/>
          <p:cNvSpPr/>
          <p:nvPr/>
        </p:nvSpPr>
        <p:spPr>
          <a:xfrm>
            <a:off x="1271275" y="3661233"/>
            <a:ext cx="2592288" cy="18722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Her il için Azami 4 Proje</a:t>
            </a:r>
            <a:endParaRPr lang="tr-TR" sz="3600" dirty="0"/>
          </a:p>
        </p:txBody>
      </p:sp>
      <p:sp>
        <p:nvSpPr>
          <p:cNvPr id="19" name="26 Oval"/>
          <p:cNvSpPr/>
          <p:nvPr/>
        </p:nvSpPr>
        <p:spPr>
          <a:xfrm>
            <a:off x="7742260" y="3720370"/>
            <a:ext cx="2592288" cy="18722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Katkı payı borcu olanlar sözleşme imzalayabilir</a:t>
            </a:r>
            <a:endParaRPr lang="tr-TR" sz="3600" dirty="0"/>
          </a:p>
        </p:txBody>
      </p:sp>
      <p:pic>
        <p:nvPicPr>
          <p:cNvPr id="12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3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4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9185" y="930882"/>
            <a:ext cx="10635349" cy="99799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ÖNGÖRÜLEN TAHMİNİ TAKVİM 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6439" y="2047754"/>
            <a:ext cx="10258095" cy="3776413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pPr marL="201168" lvl="1"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MART 2021 SONU</a:t>
            </a:r>
            <a:r>
              <a:rPr lang="tr-TR" dirty="0" smtClean="0">
                <a:solidFill>
                  <a:srgbClr val="FF0000"/>
                </a:solidFill>
              </a:rPr>
              <a:t>	</a:t>
            </a:r>
            <a:r>
              <a:rPr lang="tr-TR" dirty="0" smtClean="0"/>
              <a:t>16 </a:t>
            </a:r>
            <a:r>
              <a:rPr lang="tr-TR" dirty="0" smtClean="0"/>
              <a:t>PROJENİN BAKANLIĞA SUNULMASI</a:t>
            </a:r>
          </a:p>
          <a:p>
            <a:pPr marL="201168" lvl="1"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NİSAN </a:t>
            </a:r>
            <a:r>
              <a:rPr lang="tr-TR" dirty="0" smtClean="0">
                <a:solidFill>
                  <a:srgbClr val="FF0000"/>
                </a:solidFill>
              </a:rPr>
              <a:t>2021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 </a:t>
            </a:r>
            <a:r>
              <a:rPr lang="tr-TR" dirty="0" smtClean="0"/>
              <a:t>BAKANLIK </a:t>
            </a:r>
            <a:r>
              <a:rPr lang="tr-TR" dirty="0" smtClean="0"/>
              <a:t>TARAFINDAN PROJELERİN DEĞERLENDİRİLMESİ VE </a:t>
            </a:r>
            <a:r>
              <a:rPr lang="tr-TR" dirty="0" smtClean="0"/>
              <a:t>KAZANAN PROJELERİN </a:t>
            </a:r>
            <a:r>
              <a:rPr lang="tr-TR" dirty="0" smtClean="0"/>
              <a:t>DUYURULMASI</a:t>
            </a:r>
          </a:p>
          <a:p>
            <a:pPr marL="201168" lvl="1"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MAYIS HAZİRAN </a:t>
            </a:r>
            <a:r>
              <a:rPr lang="tr-TR" dirty="0" smtClean="0">
                <a:solidFill>
                  <a:srgbClr val="FF0000"/>
                </a:solidFill>
              </a:rPr>
              <a:t>2021     </a:t>
            </a:r>
            <a:r>
              <a:rPr lang="tr-TR" dirty="0" smtClean="0"/>
              <a:t>SÖZLEŞMELERİN İMZALANMASI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9351646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tr-TR" sz="2400" dirty="0" smtClean="0"/>
          </a:p>
          <a:p>
            <a:pPr lvl="1"/>
            <a:endParaRPr lang="tr-TR" sz="2800" dirty="0" smtClean="0"/>
          </a:p>
          <a:p>
            <a:pPr marL="457200" lvl="1" indent="0">
              <a:buNone/>
            </a:pPr>
            <a:r>
              <a:rPr lang="tr-TR" sz="2800" dirty="0" smtClean="0"/>
              <a:t>En geç </a:t>
            </a:r>
            <a:r>
              <a:rPr lang="tr-TR" sz="2800" dirty="0" smtClean="0"/>
              <a:t>26 MART 2021’de proje bilgi formunu, proje bütçesi ve iş planını resmi </a:t>
            </a:r>
            <a:r>
              <a:rPr lang="tr-TR" sz="2800" dirty="0" smtClean="0"/>
              <a:t>üst yazı ile birlikte </a:t>
            </a:r>
            <a:r>
              <a:rPr lang="tr-TR" sz="2800" dirty="0" smtClean="0">
                <a:hlinkClick r:id="rId2"/>
              </a:rPr>
              <a:t>proje@oka.org.tr</a:t>
            </a:r>
            <a:r>
              <a:rPr lang="tr-TR" sz="2800" dirty="0" smtClean="0"/>
              <a:t>  ‘ye e-posta ile iletiniz. </a:t>
            </a:r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9" name="Sol Ayraç 8"/>
          <p:cNvSpPr/>
          <p:nvPr/>
        </p:nvSpPr>
        <p:spPr>
          <a:xfrm rot="16200000">
            <a:off x="5948957" y="-458205"/>
            <a:ext cx="374797" cy="97256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854099" y="4700389"/>
            <a:ext cx="854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hlinkClick r:id="rId3"/>
              </a:rPr>
              <a:t>https://</a:t>
            </a:r>
            <a:r>
              <a:rPr lang="tr-TR" sz="2400" dirty="0" smtClean="0">
                <a:hlinkClick r:id="rId3"/>
              </a:rPr>
              <a:t>www.oka.org.tr/destekler/uygulanmakta-olanlar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1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3957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14702" y="1219200"/>
            <a:ext cx="10635349" cy="1681162"/>
          </a:xfrm>
        </p:spPr>
        <p:txBody>
          <a:bodyPr>
            <a:normAutofit/>
          </a:bodyPr>
          <a:lstStyle/>
          <a:p>
            <a:r>
              <a:rPr lang="tr-TR" sz="4400" b="1" dirty="0"/>
              <a:t>2</a:t>
            </a:r>
            <a:r>
              <a:rPr lang="tr-TR" sz="4400" b="1" dirty="0" smtClean="0"/>
              <a:t>021 YILI SOGEP PROJELERİ İÇİN VİZYONUMUZ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1545" y="3307561"/>
            <a:ext cx="9795641" cy="3135279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sz="2800" i="1" dirty="0" smtClean="0">
                <a:solidFill>
                  <a:srgbClr val="FF0000"/>
                </a:solidFill>
              </a:rPr>
              <a:t>Ajans güdümünde hazırlanmış, ildeki sosyal sorunu ve </a:t>
            </a:r>
          </a:p>
          <a:p>
            <a:r>
              <a:rPr lang="tr-TR" sz="2800" i="1" dirty="0" smtClean="0">
                <a:solidFill>
                  <a:srgbClr val="FF0000"/>
                </a:solidFill>
              </a:rPr>
              <a:t>müdahale yöntemini net bir şekilde tanımlayan model </a:t>
            </a:r>
          </a:p>
          <a:p>
            <a:r>
              <a:rPr lang="tr-TR" sz="2800" i="1" dirty="0" smtClean="0">
                <a:solidFill>
                  <a:srgbClr val="FF0000"/>
                </a:solidFill>
              </a:rPr>
              <a:t>nitelikli, yenilikçi projeler</a:t>
            </a:r>
            <a:endParaRPr lang="tr-TR" sz="2800" i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A SOGEP Webinar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69916" y="1270127"/>
            <a:ext cx="10635349" cy="829501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SOGEP NEDİR?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1545" y="2291753"/>
            <a:ext cx="9795641" cy="4151088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tr-TR" sz="3200" b="1" dirty="0" smtClean="0"/>
              <a:t>SOGEP, T.C. Sanayi ve Teknoloji Bakanlığı tarafından M</a:t>
            </a:r>
            <a:r>
              <a:rPr lang="en-US" sz="3200" b="1" dirty="0" smtClean="0"/>
              <a:t>e</a:t>
            </a:r>
            <a:r>
              <a:rPr lang="tr-TR" sz="3200" b="1" dirty="0" err="1" smtClean="0"/>
              <a:t>rkezi</a:t>
            </a:r>
            <a:r>
              <a:rPr lang="tr-TR" sz="3200" b="1" dirty="0" smtClean="0"/>
              <a:t> Y</a:t>
            </a:r>
            <a:r>
              <a:rPr lang="en-US" sz="3200" b="1" dirty="0" err="1" smtClean="0"/>
              <a:t>ö</a:t>
            </a:r>
            <a:r>
              <a:rPr lang="tr-TR" sz="3200" b="1" dirty="0" smtClean="0"/>
              <a:t>netim Bütçe Kanunu çerçevesinde uygulanan bir destek programıdır. </a:t>
            </a:r>
          </a:p>
          <a:p>
            <a:pPr algn="just"/>
            <a:endParaRPr lang="tr-TR" sz="3200" b="1" dirty="0"/>
          </a:p>
          <a:p>
            <a:pPr marL="342900" indent="-342900" algn="just">
              <a:buFont typeface="Arial"/>
              <a:buChar char="•"/>
            </a:pPr>
            <a:r>
              <a:rPr lang="tr-TR" sz="3200" b="1" dirty="0" smtClean="0"/>
              <a:t>81 ilde uygulanmaktadır.</a:t>
            </a:r>
          </a:p>
          <a:p>
            <a:pPr algn="just"/>
            <a:endParaRPr lang="tr-TR" sz="3200" b="1" dirty="0"/>
          </a:p>
          <a:p>
            <a:pPr marL="342900" indent="-342900" algn="just">
              <a:buFont typeface="Arial"/>
              <a:buChar char="•"/>
            </a:pPr>
            <a:r>
              <a:rPr lang="tr-TR" sz="3200" b="1" dirty="0" smtClean="0"/>
              <a:t>2021 yılı için toplam bütçesi; 166 MİLYON TL</a:t>
            </a:r>
          </a:p>
          <a:p>
            <a:pPr algn="just"/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9185" y="930882"/>
            <a:ext cx="10635349" cy="99799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PROGRAMIN HEDEFİ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6439" y="2047754"/>
            <a:ext cx="10258095" cy="3776413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pPr marL="201168" lvl="1" algn="just">
              <a:lnSpc>
                <a:spcPct val="150000"/>
              </a:lnSpc>
            </a:pPr>
            <a:r>
              <a:rPr lang="tr-TR" dirty="0" smtClean="0"/>
              <a:t>Öncelikle </a:t>
            </a:r>
            <a:r>
              <a:rPr lang="tr-TR" dirty="0" err="1" smtClean="0"/>
              <a:t>sosyo</a:t>
            </a:r>
            <a:r>
              <a:rPr lang="tr-TR" dirty="0" smtClean="0"/>
              <a:t>-ekonomik gelişmişlik düzeyi düşük olan il ve ilçelerde olmak üzere; uygulandığı illerde, yerel dinamikleri harekete geçirerek </a:t>
            </a:r>
            <a:r>
              <a:rPr lang="tr-TR" b="1" dirty="0" smtClean="0">
                <a:solidFill>
                  <a:srgbClr val="FF0000"/>
                </a:solidFill>
              </a:rPr>
              <a:t>yoksulluk, göç ve kentleşmeden kaynaklanan sosyal sorunları gidermek</a:t>
            </a:r>
            <a:r>
              <a:rPr lang="tr-TR" dirty="0" smtClean="0"/>
              <a:t>, değişen sosyal yapının ortaya çıkardığı ihtiyaçlara karşılık vermek, </a:t>
            </a:r>
            <a:r>
              <a:rPr lang="tr-TR" b="1" dirty="0" smtClean="0">
                <a:solidFill>
                  <a:srgbClr val="FF0000"/>
                </a:solidFill>
              </a:rPr>
              <a:t>toplumun dezavantajlı kesimlerinin </a:t>
            </a:r>
            <a:r>
              <a:rPr lang="tr-TR" b="1" dirty="0" smtClean="0"/>
              <a:t>ekonomik ve sosyal hayata daha aktif katılmalarını sağlamak</a:t>
            </a:r>
            <a:r>
              <a:rPr lang="tr-TR" dirty="0" smtClean="0"/>
              <a:t>, </a:t>
            </a:r>
            <a:r>
              <a:rPr lang="tr-TR" b="1" u="sng" dirty="0" smtClean="0">
                <a:solidFill>
                  <a:srgbClr val="FF0000"/>
                </a:solidFill>
              </a:rPr>
              <a:t>istihdam edilebilirliği artırmak</a:t>
            </a:r>
            <a:r>
              <a:rPr lang="tr-TR" dirty="0" smtClean="0"/>
              <a:t>, sosyal içermeyi, sosyal girişimciliği ve yenilikçiliği desteklemek ve sosyal sorumluluk uygulamalarını yaygınlaştırmaktır.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0752" y="1573814"/>
            <a:ext cx="10515600" cy="1325563"/>
          </a:xfrm>
        </p:spPr>
        <p:txBody>
          <a:bodyPr/>
          <a:lstStyle/>
          <a:p>
            <a:r>
              <a:rPr lang="tr-TR" dirty="0" smtClean="0"/>
              <a:t>Programın öncelikleri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62" y="2770130"/>
            <a:ext cx="5181233" cy="4087870"/>
          </a:xfrm>
          <a:prstGeom prst="rect">
            <a:avLst/>
          </a:prstGeom>
        </p:spPr>
      </p:pic>
      <p:pic>
        <p:nvPicPr>
          <p:cNvPr id="8" name="Picture 2" descr="\\fs\files\PYB\10.SOGEP\SOGEPLogo\SOGEP Logo 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9" y="178229"/>
            <a:ext cx="2367529" cy="9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8" y="263311"/>
            <a:ext cx="1761897" cy="548688"/>
          </a:xfrm>
          <a:prstGeom prst="rect">
            <a:avLst/>
          </a:prstGeom>
        </p:spPr>
      </p:pic>
      <p:pic>
        <p:nvPicPr>
          <p:cNvPr id="10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0177" y="1483453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Programın Öncelikleri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0177" y="3201568"/>
            <a:ext cx="9351646" cy="4023360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tr-TR" sz="1800" b="1" dirty="0" smtClean="0"/>
          </a:p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dirty="0"/>
              <a:t>Toplumun dezavantajlı kesimlerinin </a:t>
            </a:r>
            <a:r>
              <a:rPr lang="tr-TR" b="1" dirty="0">
                <a:solidFill>
                  <a:srgbClr val="FF0000"/>
                </a:solidFill>
              </a:rPr>
              <a:t>istihdama katılımının kolaylaştırılmasına </a:t>
            </a:r>
            <a:r>
              <a:rPr lang="tr-TR" dirty="0"/>
              <a:t>ve mesleki bilgi ve becerilerinin geliştirilmesine yönelik projeler,</a:t>
            </a:r>
          </a:p>
          <a:p>
            <a:pPr lvl="1" algn="just"/>
            <a:r>
              <a:rPr lang="tr-TR" b="1" dirty="0">
                <a:solidFill>
                  <a:srgbClr val="FF0000"/>
                </a:solidFill>
              </a:rPr>
              <a:t>Genç istihdamını artırılmasına </a:t>
            </a:r>
            <a:r>
              <a:rPr lang="tr-TR" dirty="0"/>
              <a:t>yönelik projeler,</a:t>
            </a:r>
          </a:p>
          <a:p>
            <a:pPr lvl="1" algn="just"/>
            <a:r>
              <a:rPr lang="tr-TR" dirty="0"/>
              <a:t>İldeki ve bölgedeki ihtiyaçlara uygun alanlarda nitelikli ve üretken beşerî sermayenin geliştirilmesine yönelik projeler.</a:t>
            </a:r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 algn="just">
              <a:buNone/>
            </a:pPr>
            <a:endParaRPr lang="tr-TR" sz="24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3" algn="just"/>
            <a:endParaRPr lang="tr-TR" sz="2800" dirty="0" smtClean="0"/>
          </a:p>
          <a:p>
            <a:pPr lvl="2" algn="just"/>
            <a:endParaRPr lang="tr-TR" sz="2800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2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667979" y="2939867"/>
            <a:ext cx="8593156" cy="3635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İstihdam Edilebilirliği Artırmak Önceliği Kapsamında Desteklenecek Projeler:</a:t>
            </a:r>
          </a:p>
        </p:txBody>
      </p:sp>
      <p:pic>
        <p:nvPicPr>
          <p:cNvPr id="10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1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2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3117" y="1520332"/>
            <a:ext cx="10256521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Programın Öncelikleri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1389" y="2991361"/>
            <a:ext cx="9351646" cy="4023360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tr-TR" sz="1800" b="1" dirty="0" smtClean="0"/>
          </a:p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b="1" dirty="0">
                <a:solidFill>
                  <a:srgbClr val="FF0000"/>
                </a:solidFill>
              </a:rPr>
              <a:t>Sosyal girişimlerin kurulmasına </a:t>
            </a:r>
            <a:r>
              <a:rPr lang="tr-TR" dirty="0"/>
              <a:t>ve kapasitelerinin artırılmasına yönelik projeler</a:t>
            </a:r>
          </a:p>
          <a:p>
            <a:pPr lvl="1" algn="just"/>
            <a:r>
              <a:rPr lang="tr-TR" dirty="0"/>
              <a:t>İstihdam edilebilirliğe ve sosyal içermeye ilişkin yenilikçi modeller geliştirilmesine yönelik projeler</a:t>
            </a:r>
          </a:p>
          <a:p>
            <a:pPr lvl="1" algn="just"/>
            <a:r>
              <a:rPr lang="tr-TR" dirty="0"/>
              <a:t>Sosyal girişimcilik ve sosyal yenilikçilik alanlarında hizmet veren/verecek olan aracı kurumların işleteceği, </a:t>
            </a:r>
            <a:r>
              <a:rPr lang="tr-TR" b="1" dirty="0">
                <a:solidFill>
                  <a:srgbClr val="FF0000"/>
                </a:solidFill>
              </a:rPr>
              <a:t>ekosistem güçlendirmeye yönelik merkezler</a:t>
            </a:r>
            <a:r>
              <a:rPr lang="tr-TR" dirty="0"/>
              <a:t>, sosyal laboratuvarlar ile kuluçka ve hızlandırıcı programların uygulanmasına yönelik projeler.</a:t>
            </a:r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 algn="just">
              <a:buNone/>
            </a:pPr>
            <a:endParaRPr lang="tr-TR" sz="24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1" algn="just"/>
            <a:endParaRPr lang="tr-TR" sz="2800" dirty="0" smtClean="0"/>
          </a:p>
          <a:p>
            <a:pPr lvl="3" algn="just"/>
            <a:endParaRPr lang="tr-TR" sz="2800" dirty="0" smtClean="0"/>
          </a:p>
          <a:p>
            <a:pPr lvl="2" algn="just"/>
            <a:endParaRPr lang="tr-TR" sz="2800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2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706906" y="2894384"/>
            <a:ext cx="8593156" cy="3635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Sosyal Girişimcilik ve Yenilikçilik Önceliği Kapsamında Desteklenecek Projeler:</a:t>
            </a:r>
          </a:p>
        </p:txBody>
      </p:sp>
      <p:pic>
        <p:nvPicPr>
          <p:cNvPr id="9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1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2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3179" y="1414527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Programın Öncelikleri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3934" y="3288285"/>
            <a:ext cx="9351646" cy="4023360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sz="2000" b="1" dirty="0">
                <a:solidFill>
                  <a:srgbClr val="FF0000"/>
                </a:solidFill>
              </a:rPr>
              <a:t>Sosyal yardım alan kesimin </a:t>
            </a:r>
            <a:r>
              <a:rPr lang="tr-TR" sz="2000" dirty="0"/>
              <a:t>gelir düzeyinin artırılmasına yönelik yenilikçi ve model nitelikli projeler</a:t>
            </a:r>
          </a:p>
          <a:p>
            <a:pPr lvl="1" algn="just"/>
            <a:r>
              <a:rPr lang="tr-TR" sz="2000" dirty="0"/>
              <a:t>Toplumun dezavantajlı kesimlerinin </a:t>
            </a:r>
            <a:r>
              <a:rPr lang="tr-TR" sz="2000" b="1" dirty="0">
                <a:solidFill>
                  <a:srgbClr val="FF0000"/>
                </a:solidFill>
              </a:rPr>
              <a:t>yaşam kalitelerinin yükseltilmesine </a:t>
            </a:r>
            <a:r>
              <a:rPr lang="tr-TR" sz="2000" dirty="0"/>
              <a:t>yönelik yenilikçi ve model nitelikli projeler</a:t>
            </a:r>
          </a:p>
          <a:p>
            <a:pPr lvl="1" algn="just"/>
            <a:r>
              <a:rPr lang="tr-TR" sz="2000" dirty="0"/>
              <a:t>Dezavantajlı kesimlere sunulan hizmetlerin kalitesinin artırılmasına yönelik yenilikçi ve model nitelikli projeler</a:t>
            </a:r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>
              <a:buNone/>
            </a:pPr>
            <a:endParaRPr lang="tr-TR" sz="24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8" name="Picture 2" descr="\\fs\files\PYB\10.SOGEP\SOGEPLogo\SOGEP Logo 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9" y="178229"/>
            <a:ext cx="2367529" cy="9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253179" y="2832409"/>
            <a:ext cx="8593156" cy="36355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Sosyal İçerme Önceliği </a:t>
            </a:r>
            <a:r>
              <a:rPr lang="tr-TR" sz="2000" b="1" dirty="0" smtClean="0"/>
              <a:t>Kapsamında </a:t>
            </a:r>
            <a:r>
              <a:rPr lang="tr-TR" sz="2000" b="1" dirty="0"/>
              <a:t>Desteklenecek Projeler:</a:t>
            </a:r>
          </a:p>
        </p:txBody>
      </p:sp>
      <p:pic>
        <p:nvPicPr>
          <p:cNvPr id="10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1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1302772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Programın Öncelikleri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893" y="3422286"/>
            <a:ext cx="9351646" cy="4023360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tr-TR" sz="1800" b="1" dirty="0"/>
          </a:p>
          <a:p>
            <a:pPr lvl="1" algn="just"/>
            <a:r>
              <a:rPr lang="tr-TR" sz="2000" dirty="0"/>
              <a:t>Bölge öncelikleriyle </a:t>
            </a:r>
            <a:r>
              <a:rPr lang="tr-TR" sz="2000" b="1" dirty="0">
                <a:solidFill>
                  <a:srgbClr val="FF0000"/>
                </a:solidFill>
              </a:rPr>
              <a:t>kâr amacı güden kesimin </a:t>
            </a:r>
            <a:r>
              <a:rPr lang="tr-TR" sz="2000" dirty="0"/>
              <a:t>sosyal sorumluluk faaliyetlerini uyumlaştırmaya yönelik yenilikçi ve model nitelikli projeler,</a:t>
            </a:r>
          </a:p>
          <a:p>
            <a:pPr lvl="1" algn="just"/>
            <a:r>
              <a:rPr lang="tr-TR" sz="2000" dirty="0"/>
              <a:t>Program öncelik alanlarına ve/veya tespit edilen farklı sosyal bir sorunun çözümüne yönelik yenilikçi ve model nitelikli projeler.</a:t>
            </a:r>
          </a:p>
          <a:p>
            <a:pPr marL="201168" lvl="1" indent="0" algn="just">
              <a:buNone/>
            </a:pPr>
            <a:endParaRPr lang="tr-TR" sz="2000" b="1" dirty="0" smtClean="0"/>
          </a:p>
          <a:p>
            <a:pPr marL="658368" lvl="1" indent="-457200" algn="just">
              <a:buAutoNum type="arabicPeriod"/>
            </a:pPr>
            <a:endParaRPr lang="tr-TR" sz="2000" dirty="0"/>
          </a:p>
          <a:p>
            <a:pPr marL="201168" lvl="1" indent="0">
              <a:buNone/>
            </a:pPr>
            <a:endParaRPr lang="tr-TR" sz="24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3"/>
            <a:endParaRPr lang="tr-TR" sz="2800" dirty="0" smtClean="0"/>
          </a:p>
          <a:p>
            <a:pPr lvl="2"/>
            <a:endParaRPr lang="tr-TR" sz="2800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211138" y="2681624"/>
            <a:ext cx="8593156" cy="36355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Sosyal Sorumluluk Önceliği Kapsamında Desteklenecek Projeler:</a:t>
            </a:r>
          </a:p>
        </p:txBody>
      </p:sp>
      <p:pic>
        <p:nvPicPr>
          <p:cNvPr id="9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263312"/>
            <a:ext cx="1761897" cy="548688"/>
          </a:xfrm>
          <a:prstGeom prst="rect">
            <a:avLst/>
          </a:prstGeom>
        </p:spPr>
      </p:pic>
      <p:pic>
        <p:nvPicPr>
          <p:cNvPr id="11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4" y="263312"/>
            <a:ext cx="1438781" cy="579170"/>
          </a:xfrm>
          <a:prstGeom prst="rect">
            <a:avLst/>
          </a:prstGeom>
        </p:spPr>
      </p:pic>
      <p:pic>
        <p:nvPicPr>
          <p:cNvPr id="12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014" y="144430"/>
            <a:ext cx="85961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</TotalTime>
  <Words>706</Words>
  <Application>Microsoft Office PowerPoint</Application>
  <PresentationFormat>Custom</PresentationFormat>
  <Paragraphs>260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Teması</vt:lpstr>
      <vt:lpstr>2021 YILI  SOSYAL GELİŞMEYİ DESTEKLEME PROGRAMI (SOGEP)</vt:lpstr>
      <vt:lpstr>2021 YILI SOGEP PROJELERİ İÇİN VİZYONUMUZ</vt:lpstr>
      <vt:lpstr>SOGEP NEDİR?</vt:lpstr>
      <vt:lpstr>PROGRAMIN HEDEFİ</vt:lpstr>
      <vt:lpstr>Programın öncelikleri</vt:lpstr>
      <vt:lpstr>Programın Öncelikleri</vt:lpstr>
      <vt:lpstr>Programın Öncelikleri</vt:lpstr>
      <vt:lpstr>Programın Öncelikleri</vt:lpstr>
      <vt:lpstr>Programın Öncelikleri</vt:lpstr>
      <vt:lpstr>ÖNCELİKLENDİRİLECEK PROJELER</vt:lpstr>
      <vt:lpstr>DESTEKLENMEYECEK  PROJELER VE PROJE BİLEŞENLERİ</vt:lpstr>
      <vt:lpstr>ÖNEMLİ HUSUSLAR</vt:lpstr>
      <vt:lpstr>UYGUN BAŞVURU SAHİPLERİ</vt:lpstr>
      <vt:lpstr>PowerPoint Presentation</vt:lpstr>
      <vt:lpstr>ÖNGÖRÜLEN TAHMİNİ TAKVİM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ve Araştırma</dc:title>
  <dc:creator>Dursun DEMİR</dc:creator>
  <cp:lastModifiedBy>Barış Şahin</cp:lastModifiedBy>
  <cp:revision>475</cp:revision>
  <dcterms:created xsi:type="dcterms:W3CDTF">2018-10-30T08:50:40Z</dcterms:created>
  <dcterms:modified xsi:type="dcterms:W3CDTF">2021-02-16T12:06:33Z</dcterms:modified>
</cp:coreProperties>
</file>