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6"/>
  </p:notesMasterIdLst>
  <p:sldIdLst>
    <p:sldId id="352" r:id="rId2"/>
    <p:sldId id="377" r:id="rId3"/>
    <p:sldId id="376" r:id="rId4"/>
    <p:sldId id="339" r:id="rId5"/>
    <p:sldId id="340" r:id="rId6"/>
    <p:sldId id="341" r:id="rId7"/>
    <p:sldId id="342" r:id="rId8"/>
    <p:sldId id="343" r:id="rId9"/>
    <p:sldId id="344" r:id="rId10"/>
    <p:sldId id="383" r:id="rId11"/>
    <p:sldId id="345" r:id="rId12"/>
    <p:sldId id="356" r:id="rId13"/>
    <p:sldId id="359" r:id="rId14"/>
    <p:sldId id="327" r:id="rId15"/>
    <p:sldId id="370" r:id="rId16"/>
    <p:sldId id="367" r:id="rId17"/>
    <p:sldId id="372" r:id="rId18"/>
    <p:sldId id="368" r:id="rId19"/>
    <p:sldId id="373" r:id="rId20"/>
    <p:sldId id="371" r:id="rId21"/>
    <p:sldId id="380" r:id="rId22"/>
    <p:sldId id="381" r:id="rId23"/>
    <p:sldId id="378" r:id="rId24"/>
    <p:sldId id="379" r:id="rId2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99"/>
    <a:srgbClr val="00FFFF"/>
    <a:srgbClr val="EF9977"/>
    <a:srgbClr val="6600FF"/>
    <a:srgbClr val="A50021"/>
    <a:srgbClr val="FF66FF"/>
    <a:srgbClr val="80008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Orta Stil 4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778" autoAdjust="0"/>
    <p:restoredTop sz="59140" autoAdjust="0"/>
  </p:normalViewPr>
  <p:slideViewPr>
    <p:cSldViewPr snapToGrid="0">
      <p:cViewPr varScale="1">
        <p:scale>
          <a:sx n="104" d="100"/>
          <a:sy n="104" d="100"/>
        </p:scale>
        <p:origin x="138" y="3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8F2587-C438-4F81-B8AB-F3D2650D302C}" type="datetimeFigureOut">
              <a:rPr lang="tr-TR" smtClean="0"/>
              <a:pPr/>
              <a:t>12.01.2023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12EBA6-B2FB-4C02-AB95-979F8C33BC0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3537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E9084-4E33-441F-8B43-EA6D76897DAE}" type="datetimeFigureOut">
              <a:rPr lang="tr-TR" smtClean="0"/>
              <a:pPr/>
              <a:t>12.01.2023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E9B32-FD19-44FA-BFE3-8EBEDBB01FD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4140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E9084-4E33-441F-8B43-EA6D76897DAE}" type="datetimeFigureOut">
              <a:rPr lang="tr-TR" smtClean="0"/>
              <a:pPr/>
              <a:t>12.01.2023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E9B32-FD19-44FA-BFE3-8EBEDBB01FD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351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E9084-4E33-441F-8B43-EA6D76897DAE}" type="datetimeFigureOut">
              <a:rPr lang="tr-TR" smtClean="0"/>
              <a:pPr/>
              <a:t>12.01.2023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E9B32-FD19-44FA-BFE3-8EBEDBB01FD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4440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E9084-4E33-441F-8B43-EA6D76897DAE}" type="datetimeFigureOut">
              <a:rPr lang="tr-TR" smtClean="0"/>
              <a:pPr/>
              <a:t>12.01.2023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E9B32-FD19-44FA-BFE3-8EBEDBB01FD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5159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E9084-4E33-441F-8B43-EA6D76897DAE}" type="datetimeFigureOut">
              <a:rPr lang="tr-TR" smtClean="0"/>
              <a:pPr/>
              <a:t>12.01.2023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E9B32-FD19-44FA-BFE3-8EBEDBB01FD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026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E9084-4E33-441F-8B43-EA6D76897DAE}" type="datetimeFigureOut">
              <a:rPr lang="tr-TR" smtClean="0"/>
              <a:pPr/>
              <a:t>12.01.2023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E9B32-FD19-44FA-BFE3-8EBEDBB01FD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3897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E9084-4E33-441F-8B43-EA6D76897DAE}" type="datetimeFigureOut">
              <a:rPr lang="tr-TR" smtClean="0"/>
              <a:pPr/>
              <a:t>12.01.2023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E9B32-FD19-44FA-BFE3-8EBEDBB01FD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9704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E9084-4E33-441F-8B43-EA6D76897DAE}" type="datetimeFigureOut">
              <a:rPr lang="tr-TR" smtClean="0"/>
              <a:pPr/>
              <a:t>12.01.2023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E9B32-FD19-44FA-BFE3-8EBEDBB01FD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3455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E9084-4E33-441F-8B43-EA6D76897DAE}" type="datetimeFigureOut">
              <a:rPr lang="tr-TR" smtClean="0"/>
              <a:pPr/>
              <a:t>12.01.2023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E9B32-FD19-44FA-BFE3-8EBEDBB01FD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9387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E9084-4E33-441F-8B43-EA6D76897DAE}" type="datetimeFigureOut">
              <a:rPr lang="tr-TR" smtClean="0"/>
              <a:pPr/>
              <a:t>12.01.2023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E9B32-FD19-44FA-BFE3-8EBEDBB01FD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9870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E9084-4E33-441F-8B43-EA6D76897DAE}" type="datetimeFigureOut">
              <a:rPr lang="tr-TR" smtClean="0"/>
              <a:pPr/>
              <a:t>12.01.2023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E9B32-FD19-44FA-BFE3-8EBEDBB01FD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3715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E9084-4E33-441F-8B43-EA6D76897DAE}" type="datetimeFigureOut">
              <a:rPr lang="tr-TR" smtClean="0"/>
              <a:pPr/>
              <a:t>12.01.2023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E9B32-FD19-44FA-BFE3-8EBEDBB01FD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8352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marka@oka.org.tr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s://www.oka.org.tr/destekler/basvurabileceklerim" TargetMode="External"/><Relationship Id="rId4" Type="http://schemas.openxmlformats.org/officeDocument/2006/relationships/hyperlink" Target="mailto:marka@oka.org.tr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714702" y="2511972"/>
            <a:ext cx="10635349" cy="1681162"/>
          </a:xfrm>
        </p:spPr>
        <p:txBody>
          <a:bodyPr>
            <a:normAutofit fontScale="90000"/>
          </a:bodyPr>
          <a:lstStyle/>
          <a:p>
            <a:r>
              <a:rPr lang="tr-TR" sz="4400" b="1" dirty="0" smtClean="0">
                <a:solidFill>
                  <a:srgbClr val="800080"/>
                </a:solidFill>
              </a:rPr>
              <a:t>2023 YILI </a:t>
            </a:r>
            <a:br>
              <a:rPr lang="tr-TR" sz="4400" b="1" dirty="0" smtClean="0">
                <a:solidFill>
                  <a:srgbClr val="800080"/>
                </a:solidFill>
              </a:rPr>
            </a:br>
            <a:r>
              <a:rPr lang="tr-TR" sz="4400" b="1" dirty="0" smtClean="0">
                <a:solidFill>
                  <a:srgbClr val="800080"/>
                </a:solidFill>
              </a:rPr>
              <a:t>SOSYAL GELİŞMEYİ DESTEKLEME PROGRAMI (SOGEP)</a:t>
            </a:r>
            <a:endParaRPr lang="tr-TR" sz="4400" b="1" dirty="0">
              <a:solidFill>
                <a:srgbClr val="80008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660634" y="5010424"/>
            <a:ext cx="9144000" cy="1655762"/>
          </a:xfrm>
        </p:spPr>
        <p:txBody>
          <a:bodyPr/>
          <a:lstStyle/>
          <a:p>
            <a:r>
              <a:rPr lang="tr-TR" b="1" dirty="0" smtClean="0">
                <a:hlinkClick r:id="rId2"/>
              </a:rPr>
              <a:t>marka@oka.org.tr</a:t>
            </a:r>
            <a:endParaRPr lang="tr-TR" b="1" dirty="0" smtClean="0"/>
          </a:p>
          <a:p>
            <a:r>
              <a:rPr lang="tr-TR" b="1" dirty="0" smtClean="0"/>
              <a:t>0 362 431 24 00</a:t>
            </a: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8444" y="263312"/>
            <a:ext cx="1438781" cy="579170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64014" y="144430"/>
            <a:ext cx="859611" cy="786452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3751762" y="4297279"/>
            <a:ext cx="50771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Ön </a:t>
            </a:r>
            <a:r>
              <a:rPr lang="tr-TR" dirty="0"/>
              <a:t>başvuruların teslimi için son </a:t>
            </a:r>
            <a:r>
              <a:rPr lang="tr-TR" dirty="0" smtClean="0"/>
              <a:t>gün: </a:t>
            </a:r>
            <a:r>
              <a:rPr lang="tr-TR" dirty="0"/>
              <a:t>30 Ocak 2023 </a:t>
            </a:r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3564" y="230765"/>
            <a:ext cx="2514140" cy="644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29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51035" y="1053268"/>
            <a:ext cx="10515600" cy="1325563"/>
          </a:xfrm>
        </p:spPr>
        <p:txBody>
          <a:bodyPr>
            <a:normAutofit/>
          </a:bodyPr>
          <a:lstStyle/>
          <a:p>
            <a:r>
              <a:rPr lang="tr-TR" dirty="0" smtClean="0"/>
              <a:t>PROJE DEĞERLENDİRME ESASLARI </a:t>
            </a:r>
            <a:r>
              <a:rPr lang="tr-TR" dirty="0"/>
              <a:t>(Md.10)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07117" y="2581998"/>
            <a:ext cx="10099563" cy="3929081"/>
          </a:xfrm>
        </p:spPr>
        <p:txBody>
          <a:bodyPr>
            <a:normAutofit/>
          </a:bodyPr>
          <a:lstStyle/>
          <a:p>
            <a:pPr marL="457200" lvl="1" indent="0" algn="just">
              <a:buNone/>
            </a:pPr>
            <a:endParaRPr lang="tr-TR" sz="1800" b="1" dirty="0"/>
          </a:p>
          <a:p>
            <a:pPr marL="457200" lvl="1" indent="0" algn="just">
              <a:buNone/>
            </a:pPr>
            <a:r>
              <a:rPr lang="tr-TR" sz="2000" dirty="0" smtClean="0"/>
              <a:t>Program </a:t>
            </a:r>
            <a:r>
              <a:rPr lang="tr-TR" sz="2000" dirty="0"/>
              <a:t>kapsamında aşağıdaki nitelikteki projelere öncelik verilir</a:t>
            </a:r>
            <a:r>
              <a:rPr lang="tr-TR" sz="2000" dirty="0" smtClean="0"/>
              <a:t>:</a:t>
            </a:r>
          </a:p>
          <a:p>
            <a:pPr marL="457200" lvl="1" indent="0" algn="just">
              <a:buNone/>
            </a:pPr>
            <a:endParaRPr lang="tr-TR" sz="2000" dirty="0"/>
          </a:p>
          <a:p>
            <a:pPr marL="457200" lvl="1" indent="0" algn="just">
              <a:buNone/>
            </a:pPr>
            <a:r>
              <a:rPr lang="tr-TR" sz="2000" dirty="0"/>
              <a:t>a)	Genç, kadın ve engellilerin istihdamını hedefleyen, yenilikçilik, ortaklık ve iş birliği boyutu güçlü projeler,</a:t>
            </a:r>
          </a:p>
          <a:p>
            <a:pPr marL="457200" lvl="1" indent="0" algn="just">
              <a:buNone/>
            </a:pPr>
            <a:r>
              <a:rPr lang="tr-TR" sz="2000" dirty="0"/>
              <a:t>b)	Doğrudan sosyal sorumluluk projesi olmasa da özel sektörün içerisinde yer aldığı ve nakdi eş finansman katkısı sunmayı taahhüt ettiği projeler,</a:t>
            </a:r>
          </a:p>
          <a:p>
            <a:pPr marL="457200" lvl="1" indent="0" algn="just">
              <a:buNone/>
            </a:pPr>
            <a:r>
              <a:rPr lang="tr-TR" sz="2000" dirty="0"/>
              <a:t>c)	Proje kapsamında kullanılması öngörülen fiziksel mekânın sıfırdan bir inşaat yerine atıl kamu binalarının değerlendirilerek karşılanmasını öngören projeler,</a:t>
            </a:r>
          </a:p>
          <a:p>
            <a:pPr marL="201168" lvl="1" indent="0" algn="just">
              <a:buNone/>
            </a:pPr>
            <a:endParaRPr lang="tr-TR" sz="2000" b="1" dirty="0" smtClean="0"/>
          </a:p>
          <a:p>
            <a:pPr marL="658368" lvl="1" indent="-457200" algn="just">
              <a:buAutoNum type="arabicPeriod"/>
            </a:pPr>
            <a:endParaRPr lang="tr-TR" sz="2000" dirty="0"/>
          </a:p>
          <a:p>
            <a:pPr marL="201168" lvl="1" indent="0">
              <a:buNone/>
            </a:pPr>
            <a:endParaRPr lang="tr-TR" sz="2400" dirty="0" smtClean="0"/>
          </a:p>
          <a:p>
            <a:pPr lvl="1"/>
            <a:endParaRPr lang="tr-TR" sz="2800" dirty="0" smtClean="0"/>
          </a:p>
          <a:p>
            <a:pPr lvl="1"/>
            <a:endParaRPr lang="tr-TR" sz="2800" dirty="0" smtClean="0"/>
          </a:p>
          <a:p>
            <a:pPr lvl="1"/>
            <a:endParaRPr lang="tr-TR" sz="2800" dirty="0" smtClean="0"/>
          </a:p>
          <a:p>
            <a:pPr lvl="1"/>
            <a:endParaRPr lang="tr-TR" sz="2800" dirty="0" smtClean="0"/>
          </a:p>
          <a:p>
            <a:pPr lvl="1"/>
            <a:endParaRPr lang="tr-TR" sz="2800" dirty="0" smtClean="0"/>
          </a:p>
          <a:p>
            <a:pPr lvl="1"/>
            <a:endParaRPr lang="tr-TR" sz="2800" dirty="0" smtClean="0"/>
          </a:p>
          <a:p>
            <a:pPr lvl="3"/>
            <a:endParaRPr lang="tr-TR" sz="2800" dirty="0" smtClean="0"/>
          </a:p>
          <a:p>
            <a:pPr lvl="2"/>
            <a:endParaRPr lang="tr-TR" sz="2800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2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endParaRPr lang="tr-TR" dirty="0"/>
          </a:p>
        </p:txBody>
      </p:sp>
      <p:pic>
        <p:nvPicPr>
          <p:cNvPr id="11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8444" y="263312"/>
            <a:ext cx="1438781" cy="579170"/>
          </a:xfrm>
          <a:prstGeom prst="rect">
            <a:avLst/>
          </a:prstGeom>
        </p:spPr>
      </p:pic>
      <p:pic>
        <p:nvPicPr>
          <p:cNvPr id="12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4014" y="144430"/>
            <a:ext cx="859611" cy="786452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1545" y="286618"/>
            <a:ext cx="2514140" cy="644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35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95736" y="1131806"/>
            <a:ext cx="10531119" cy="1121868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PROJE DEĞERLENDİRME ESASLARI </a:t>
            </a:r>
            <a:r>
              <a:rPr lang="tr-TR" dirty="0"/>
              <a:t>(Md.10)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49745" y="2253674"/>
            <a:ext cx="9896762" cy="4248726"/>
          </a:xfrm>
        </p:spPr>
        <p:txBody>
          <a:bodyPr>
            <a:normAutofit lnSpcReduction="10000"/>
          </a:bodyPr>
          <a:lstStyle/>
          <a:p>
            <a:pPr marL="201168" lvl="1" indent="0" algn="just">
              <a:buNone/>
            </a:pPr>
            <a:endParaRPr lang="tr-TR" sz="1800" b="1" dirty="0"/>
          </a:p>
          <a:p>
            <a:pPr lvl="1" algn="just"/>
            <a:r>
              <a:rPr lang="tr-TR" sz="2000" dirty="0"/>
              <a:t>Temel sosyal hizmet sunumuna yönelik yenilikçi niteliği olmayan projeler,</a:t>
            </a:r>
          </a:p>
          <a:p>
            <a:pPr lvl="1" algn="just"/>
            <a:r>
              <a:rPr lang="tr-TR" sz="2000" dirty="0"/>
              <a:t>Yurtdışı gezi ile yurtdışı seminer, konferans, eğitim vb. faaliyetleri içeren proje kalemleri,</a:t>
            </a:r>
          </a:p>
          <a:p>
            <a:pPr lvl="1" algn="just"/>
            <a:r>
              <a:rPr lang="tr-TR" sz="2000" dirty="0"/>
              <a:t>Sosyal yardım ve nakdi sosyal transfer mahiyetindeki unsurlar içeren projeler,</a:t>
            </a:r>
          </a:p>
          <a:p>
            <a:pPr lvl="1" algn="just"/>
            <a:r>
              <a:rPr lang="tr-TR" sz="2000" dirty="0"/>
              <a:t>Okul derslerini takviye amaçlı etüt faaliyetleri ve sınavlara hazırlık amacı taşıyan kurs projeleri,</a:t>
            </a:r>
          </a:p>
          <a:p>
            <a:pPr lvl="1" algn="just"/>
            <a:r>
              <a:rPr lang="tr-TR" sz="2000" dirty="0"/>
              <a:t>Proje amaçları ile ilişkilendirmemiş ve sürdürülebilirliği zayıf eğitim faaliyetlerine odaklanan projeler,</a:t>
            </a:r>
          </a:p>
          <a:p>
            <a:pPr lvl="1" algn="just"/>
            <a:r>
              <a:rPr lang="tr-TR" sz="2000" dirty="0"/>
              <a:t>Hâlihazırda başka bir kurum tarafından rutin olarak sunulan hizmetleri içeren projeler,</a:t>
            </a:r>
          </a:p>
          <a:p>
            <a:pPr lvl="1" algn="just"/>
            <a:r>
              <a:rPr lang="tr-TR" sz="2000" dirty="0"/>
              <a:t>Hedef kitle ile faaliyetleri arasında ilişki kurulamayan </a:t>
            </a:r>
            <a:r>
              <a:rPr lang="tr-TR" sz="2000" dirty="0" smtClean="0"/>
              <a:t>projeler,</a:t>
            </a:r>
          </a:p>
          <a:p>
            <a:pPr lvl="1" algn="just"/>
            <a:r>
              <a:rPr lang="tr-TR" sz="2000" dirty="0"/>
              <a:t>Sosyal sorunların tespiti ve bu sorunların çözümüne ilişkin sosyal araştırma, analiz ve raporlama faaliyetleriyle sınırlı </a:t>
            </a:r>
            <a:r>
              <a:rPr lang="tr-TR" sz="2000" dirty="0" smtClean="0"/>
              <a:t>projeler</a:t>
            </a:r>
            <a:r>
              <a:rPr lang="tr-TR" sz="2000" dirty="0"/>
              <a:t>,</a:t>
            </a:r>
            <a:endParaRPr lang="tr-TR" sz="2000" dirty="0" smtClean="0"/>
          </a:p>
          <a:p>
            <a:pPr lvl="1" algn="just"/>
            <a:r>
              <a:rPr lang="tr-TR" sz="2000" dirty="0" smtClean="0"/>
              <a:t>Araç alımı ve kiralanması,</a:t>
            </a:r>
          </a:p>
          <a:p>
            <a:pPr lvl="1" algn="just"/>
            <a:r>
              <a:rPr lang="tr-TR" sz="2100" dirty="0"/>
              <a:t>Arazi veya bina </a:t>
            </a:r>
            <a:r>
              <a:rPr lang="tr-TR" sz="2100" dirty="0" smtClean="0"/>
              <a:t>alımları.</a:t>
            </a:r>
            <a:endParaRPr lang="tr-TR" sz="2100" dirty="0"/>
          </a:p>
          <a:p>
            <a:pPr lvl="1" algn="just"/>
            <a:endParaRPr lang="en-US" sz="2000" dirty="0"/>
          </a:p>
          <a:p>
            <a:pPr lvl="1" algn="just"/>
            <a:endParaRPr lang="tr-TR" sz="2000" dirty="0"/>
          </a:p>
          <a:p>
            <a:pPr marL="201168" lvl="1" indent="0" algn="just">
              <a:buNone/>
            </a:pPr>
            <a:endParaRPr lang="tr-TR" sz="2000" b="1" dirty="0" smtClean="0"/>
          </a:p>
          <a:p>
            <a:pPr marL="658368" lvl="1" indent="-457200" algn="just">
              <a:buAutoNum type="arabicPeriod"/>
            </a:pPr>
            <a:endParaRPr lang="tr-TR" sz="2000" dirty="0"/>
          </a:p>
          <a:p>
            <a:pPr marL="201168" lvl="1" indent="0">
              <a:buNone/>
            </a:pPr>
            <a:endParaRPr lang="tr-TR" sz="2400" dirty="0" smtClean="0"/>
          </a:p>
          <a:p>
            <a:pPr lvl="1"/>
            <a:endParaRPr lang="tr-TR" sz="2800" dirty="0" smtClean="0"/>
          </a:p>
          <a:p>
            <a:pPr lvl="1"/>
            <a:endParaRPr lang="tr-TR" sz="2800" dirty="0" smtClean="0"/>
          </a:p>
          <a:p>
            <a:pPr lvl="1"/>
            <a:endParaRPr lang="tr-TR" sz="2800" dirty="0" smtClean="0"/>
          </a:p>
          <a:p>
            <a:pPr lvl="1"/>
            <a:endParaRPr lang="tr-TR" sz="2800" dirty="0" smtClean="0"/>
          </a:p>
          <a:p>
            <a:pPr lvl="1"/>
            <a:endParaRPr lang="tr-TR" sz="2800" dirty="0" smtClean="0"/>
          </a:p>
          <a:p>
            <a:pPr lvl="1"/>
            <a:endParaRPr lang="tr-TR" sz="2800" dirty="0" smtClean="0"/>
          </a:p>
          <a:p>
            <a:pPr lvl="3"/>
            <a:endParaRPr lang="tr-TR" sz="2800" dirty="0" smtClean="0"/>
          </a:p>
          <a:p>
            <a:pPr lvl="2"/>
            <a:endParaRPr lang="tr-TR" sz="2800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2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endParaRPr lang="tr-TR" dirty="0"/>
          </a:p>
        </p:txBody>
      </p:sp>
      <p:pic>
        <p:nvPicPr>
          <p:cNvPr id="8" name="Picture 2" descr="\\fs\files\PYB\10.SOGEP\SOGEPLogo\SOGEP Logo v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849" y="178229"/>
            <a:ext cx="2367529" cy="95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4014" y="144430"/>
            <a:ext cx="859611" cy="786452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1545" y="286618"/>
            <a:ext cx="2514140" cy="644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60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52405" y="1563355"/>
            <a:ext cx="10208155" cy="1001525"/>
          </a:xfrm>
        </p:spPr>
        <p:txBody>
          <a:bodyPr>
            <a:normAutofit/>
          </a:bodyPr>
          <a:lstStyle/>
          <a:p>
            <a:r>
              <a:rPr lang="tr-TR" sz="4000" dirty="0" smtClean="0"/>
              <a:t>PROJE DEĞERLENDİRME ESASLARI (Md.10)</a:t>
            </a:r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68627" y="2541548"/>
            <a:ext cx="11209070" cy="4023360"/>
          </a:xfrm>
        </p:spPr>
        <p:txBody>
          <a:bodyPr>
            <a:normAutofit/>
          </a:bodyPr>
          <a:lstStyle/>
          <a:p>
            <a:pPr marL="658368" lvl="1" indent="-457200" algn="just"/>
            <a:endParaRPr lang="tr-TR" sz="2000" dirty="0"/>
          </a:p>
          <a:p>
            <a:pPr marL="544068" lvl="1" indent="-342900" algn="just"/>
            <a:r>
              <a:rPr lang="tr-TR" dirty="0"/>
              <a:t>Başvuru sahiplerinde hedeflenen bölgede kayıtlı olmaları veya merkezlerinin ya da yasal şubelerinin bu bölgede bulunması şartı aranmaz. Ancak proje faaliyetleri bölge içerisinde yürütülmelidir.</a:t>
            </a:r>
            <a:r>
              <a:rPr lang="en-US" dirty="0"/>
              <a:t> </a:t>
            </a:r>
            <a:endParaRPr lang="en-US" dirty="0" smtClean="0"/>
          </a:p>
          <a:p>
            <a:pPr marL="544068" lvl="1" indent="-342900" algn="just"/>
            <a:r>
              <a:rPr lang="tr-TR" dirty="0"/>
              <a:t>Kâr amacı güden kuruluşlar, sosyal sorumluluk projeleri için başvuru sahibi, diğer program önceliklerine yönelik projelerde ise ancak iştirakçi olabilirler. </a:t>
            </a:r>
            <a:endParaRPr lang="en-US" dirty="0" smtClean="0"/>
          </a:p>
          <a:p>
            <a:pPr marL="457200" lvl="1" indent="0">
              <a:buNone/>
            </a:pPr>
            <a:endParaRPr lang="tr-TR" sz="2800" dirty="0" smtClean="0"/>
          </a:p>
          <a:p>
            <a:pPr lvl="1"/>
            <a:endParaRPr lang="tr-TR" sz="2800" dirty="0" smtClean="0"/>
          </a:p>
          <a:p>
            <a:pPr lvl="1"/>
            <a:endParaRPr lang="tr-TR" sz="2800" dirty="0" smtClean="0"/>
          </a:p>
          <a:p>
            <a:pPr lvl="1"/>
            <a:endParaRPr lang="tr-TR" sz="2800" dirty="0" smtClean="0"/>
          </a:p>
          <a:p>
            <a:pPr lvl="1"/>
            <a:endParaRPr lang="tr-TR" sz="2800" dirty="0" smtClean="0"/>
          </a:p>
          <a:p>
            <a:pPr lvl="1"/>
            <a:endParaRPr lang="tr-TR" sz="2800" dirty="0" smtClean="0"/>
          </a:p>
          <a:p>
            <a:pPr lvl="3"/>
            <a:endParaRPr lang="tr-TR" sz="2800" dirty="0" smtClean="0"/>
          </a:p>
          <a:p>
            <a:pPr lvl="2"/>
            <a:endParaRPr lang="tr-TR" sz="2800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2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endParaRPr lang="tr-TR" dirty="0"/>
          </a:p>
        </p:txBody>
      </p:sp>
      <p:pic>
        <p:nvPicPr>
          <p:cNvPr id="8" name="Picture 2" descr="\\fs\files\PYB\10.SOGEP\SOGEPLogo\SOGEP Logo v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849" y="178229"/>
            <a:ext cx="2367529" cy="95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4014" y="144430"/>
            <a:ext cx="859611" cy="786452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1545" y="286618"/>
            <a:ext cx="2514140" cy="644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07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24493" y="1032998"/>
            <a:ext cx="10208155" cy="686124"/>
          </a:xfrm>
        </p:spPr>
        <p:txBody>
          <a:bodyPr>
            <a:normAutofit/>
          </a:bodyPr>
          <a:lstStyle/>
          <a:p>
            <a:r>
              <a:rPr lang="tr-TR" sz="4000" dirty="0" smtClean="0"/>
              <a:t>UYGUN BAŞVURU SAHİPLERİ</a:t>
            </a:r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4451" y="1885581"/>
            <a:ext cx="11209070" cy="4311218"/>
          </a:xfrm>
        </p:spPr>
        <p:txBody>
          <a:bodyPr>
            <a:normAutofit fontScale="47500" lnSpcReduction="20000"/>
          </a:bodyPr>
          <a:lstStyle/>
          <a:p>
            <a:pPr lvl="2" algn="just"/>
            <a:r>
              <a:rPr lang="tr-TR" sz="5800" dirty="0" smtClean="0"/>
              <a:t>Kamu kurum ve kuruluşları </a:t>
            </a:r>
          </a:p>
          <a:p>
            <a:pPr lvl="2" algn="just"/>
            <a:r>
              <a:rPr lang="tr-TR" sz="5800" dirty="0" smtClean="0"/>
              <a:t>Kamu kurumu niteliğinde meslek kuruluşları</a:t>
            </a:r>
          </a:p>
          <a:p>
            <a:pPr lvl="2" algn="just"/>
            <a:r>
              <a:rPr lang="tr-TR" sz="5800" dirty="0" smtClean="0"/>
              <a:t>Birlikler</a:t>
            </a:r>
          </a:p>
          <a:p>
            <a:pPr lvl="2" algn="just"/>
            <a:r>
              <a:rPr lang="tr-TR" sz="5800" dirty="0" smtClean="0"/>
              <a:t>Kooperatifler</a:t>
            </a:r>
          </a:p>
          <a:p>
            <a:pPr lvl="2" algn="just"/>
            <a:r>
              <a:rPr lang="tr-TR" sz="5800" dirty="0" smtClean="0"/>
              <a:t>Sivil Toplum Kuruluşları</a:t>
            </a:r>
          </a:p>
          <a:p>
            <a:pPr lvl="2" algn="just"/>
            <a:r>
              <a:rPr lang="tr-TR" sz="5800" dirty="0" smtClean="0"/>
              <a:t>Organize Sanayi Bölgeleri</a:t>
            </a:r>
          </a:p>
          <a:p>
            <a:pPr lvl="2" algn="just"/>
            <a:r>
              <a:rPr lang="tr-TR" sz="5800" dirty="0" smtClean="0"/>
              <a:t>Sanayi Siteleri</a:t>
            </a:r>
          </a:p>
          <a:p>
            <a:pPr lvl="2" algn="just"/>
            <a:r>
              <a:rPr lang="tr-TR" sz="5800" dirty="0" smtClean="0"/>
              <a:t>Serbest B</a:t>
            </a:r>
            <a:r>
              <a:rPr lang="en-US" sz="5800" dirty="0" err="1" smtClean="0"/>
              <a:t>ö</a:t>
            </a:r>
            <a:r>
              <a:rPr lang="tr-TR" sz="5800" dirty="0" err="1" smtClean="0"/>
              <a:t>lge</a:t>
            </a:r>
            <a:r>
              <a:rPr lang="tr-TR" sz="5800" dirty="0" smtClean="0"/>
              <a:t> İşleticileri</a:t>
            </a:r>
          </a:p>
          <a:p>
            <a:pPr lvl="2" algn="just"/>
            <a:r>
              <a:rPr lang="tr-TR" sz="5800" dirty="0" smtClean="0"/>
              <a:t>Teknoloji Transfer Ofisleri</a:t>
            </a:r>
          </a:p>
          <a:p>
            <a:pPr lvl="2" algn="just"/>
            <a:r>
              <a:rPr lang="tr-TR" sz="5800" dirty="0" smtClean="0"/>
              <a:t>Teknoloji Geliştirme Bölgesi, Endüstri Bölgesi, İş geliştirme bölgesi gibi kuruluşların  yönetici şirketleri</a:t>
            </a:r>
          </a:p>
          <a:p>
            <a:pPr lvl="2" algn="just"/>
            <a:r>
              <a:rPr lang="tr-TR" sz="5800" dirty="0" smtClean="0">
                <a:solidFill>
                  <a:srgbClr val="FF0000"/>
                </a:solidFill>
              </a:rPr>
              <a:t>Yalnızca sosyal sorumluluk projeleri için kar amacı güden tüzel kişiler</a:t>
            </a:r>
          </a:p>
          <a:p>
            <a:pPr lvl="2"/>
            <a:endParaRPr lang="tr-TR" sz="2800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2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endParaRPr lang="tr-TR" dirty="0"/>
          </a:p>
        </p:txBody>
      </p:sp>
      <p:pic>
        <p:nvPicPr>
          <p:cNvPr id="8" name="Picture 2" descr="\\fs\files\PYB\10.SOGEP\SOGEPLogo\SOGEP Logo v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849" y="178229"/>
            <a:ext cx="2367529" cy="95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4014" y="144430"/>
            <a:ext cx="859611" cy="786452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1545" y="286618"/>
            <a:ext cx="2514140" cy="644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14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79" y="1845734"/>
            <a:ext cx="9351646" cy="4023360"/>
          </a:xfrm>
        </p:spPr>
        <p:txBody>
          <a:bodyPr>
            <a:normAutofit/>
          </a:bodyPr>
          <a:lstStyle/>
          <a:p>
            <a:pPr lvl="1"/>
            <a:endParaRPr lang="tr-TR" sz="2800" dirty="0" smtClean="0"/>
          </a:p>
          <a:p>
            <a:pPr lvl="3"/>
            <a:endParaRPr lang="tr-TR" sz="2800" dirty="0" smtClean="0"/>
          </a:p>
          <a:p>
            <a:pPr lvl="2"/>
            <a:endParaRPr lang="tr-TR" sz="2800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2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endParaRPr lang="tr-TR" dirty="0"/>
          </a:p>
        </p:txBody>
      </p:sp>
      <p:sp>
        <p:nvSpPr>
          <p:cNvPr id="8" name="22 Yuvarlatılmış Dikdörtgen"/>
          <p:cNvSpPr/>
          <p:nvPr/>
        </p:nvSpPr>
        <p:spPr>
          <a:xfrm>
            <a:off x="2098718" y="1629103"/>
            <a:ext cx="3024336" cy="163961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 smtClean="0"/>
              <a:t>Asgari Proje Bütçesi</a:t>
            </a:r>
          </a:p>
          <a:p>
            <a:pPr algn="ctr"/>
            <a:r>
              <a:rPr lang="tr-TR" sz="2400" dirty="0" smtClean="0"/>
              <a:t>1 Milyon TL</a:t>
            </a:r>
            <a:endParaRPr lang="tr-TR" sz="2400" dirty="0"/>
          </a:p>
        </p:txBody>
      </p:sp>
      <p:sp>
        <p:nvSpPr>
          <p:cNvPr id="9" name="22 Yuvarlatılmış Dikdörtgen"/>
          <p:cNvSpPr/>
          <p:nvPr/>
        </p:nvSpPr>
        <p:spPr>
          <a:xfrm>
            <a:off x="6537434" y="1629103"/>
            <a:ext cx="3142594" cy="163961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/>
              <a:t>Uygulama Süresi </a:t>
            </a:r>
            <a:endParaRPr lang="tr-TR" sz="2400" dirty="0" smtClean="0"/>
          </a:p>
          <a:p>
            <a:pPr algn="ctr"/>
            <a:r>
              <a:rPr lang="tr-TR" sz="2400" dirty="0" smtClean="0"/>
              <a:t>18 </a:t>
            </a:r>
            <a:r>
              <a:rPr lang="tr-TR" sz="2400" dirty="0"/>
              <a:t>Ay</a:t>
            </a:r>
          </a:p>
        </p:txBody>
      </p:sp>
      <p:sp>
        <p:nvSpPr>
          <p:cNvPr id="18" name="26 Oval"/>
          <p:cNvSpPr/>
          <p:nvPr/>
        </p:nvSpPr>
        <p:spPr>
          <a:xfrm>
            <a:off x="1340669" y="3706081"/>
            <a:ext cx="2592288" cy="187220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dirty="0" smtClean="0"/>
              <a:t>Her il için Azami </a:t>
            </a:r>
            <a:r>
              <a:rPr lang="tr-TR" sz="2000" dirty="0" smtClean="0"/>
              <a:t>2 Proje; Büyükşehirler için 3 proje</a:t>
            </a:r>
            <a:endParaRPr lang="tr-TR" sz="3200" dirty="0"/>
          </a:p>
        </p:txBody>
      </p:sp>
      <p:sp>
        <p:nvSpPr>
          <p:cNvPr id="19" name="26 Oval"/>
          <p:cNvSpPr/>
          <p:nvPr/>
        </p:nvSpPr>
        <p:spPr>
          <a:xfrm>
            <a:off x="8100026" y="3706081"/>
            <a:ext cx="2592288" cy="187220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dirty="0" smtClean="0"/>
              <a:t>Ajansa katkı payı borcu olanlar sözleşme </a:t>
            </a:r>
            <a:r>
              <a:rPr lang="tr-TR" sz="2000" dirty="0" smtClean="0">
                <a:solidFill>
                  <a:srgbClr val="FF0000"/>
                </a:solidFill>
              </a:rPr>
              <a:t>imzalayabilir</a:t>
            </a:r>
            <a:endParaRPr lang="tr-TR" sz="2000" dirty="0">
              <a:solidFill>
                <a:srgbClr val="FF0000"/>
              </a:solidFill>
            </a:endParaRPr>
          </a:p>
        </p:txBody>
      </p:sp>
      <p:pic>
        <p:nvPicPr>
          <p:cNvPr id="13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8444" y="263312"/>
            <a:ext cx="1438781" cy="579170"/>
          </a:xfrm>
          <a:prstGeom prst="rect">
            <a:avLst/>
          </a:prstGeom>
        </p:spPr>
      </p:pic>
      <p:pic>
        <p:nvPicPr>
          <p:cNvPr id="14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4014" y="144430"/>
            <a:ext cx="859611" cy="786452"/>
          </a:xfrm>
          <a:prstGeom prst="rect">
            <a:avLst/>
          </a:prstGeom>
        </p:spPr>
      </p:pic>
      <p:sp>
        <p:nvSpPr>
          <p:cNvPr id="2" name="Dalga 1"/>
          <p:cNvSpPr/>
          <p:nvPr/>
        </p:nvSpPr>
        <p:spPr>
          <a:xfrm>
            <a:off x="4176347" y="3468596"/>
            <a:ext cx="3422631" cy="2400498"/>
          </a:xfrm>
          <a:prstGeom prst="wav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/>
              <a:t>Destek Oranı</a:t>
            </a:r>
          </a:p>
          <a:p>
            <a:pPr algn="ctr"/>
            <a:r>
              <a:rPr lang="tr-TR" sz="2400" dirty="0"/>
              <a:t>Azami: %90</a:t>
            </a:r>
          </a:p>
          <a:p>
            <a:pPr algn="ctr"/>
            <a:r>
              <a:rPr lang="tr-TR" sz="2400" dirty="0"/>
              <a:t>Ticari İşletmeler için; %50</a:t>
            </a:r>
          </a:p>
        </p:txBody>
      </p:sp>
      <p:pic>
        <p:nvPicPr>
          <p:cNvPr id="11" name="Resim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1545" y="286618"/>
            <a:ext cx="2514140" cy="644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44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79" y="1845734"/>
            <a:ext cx="9351646" cy="4023360"/>
          </a:xfrm>
        </p:spPr>
        <p:txBody>
          <a:bodyPr>
            <a:normAutofit/>
          </a:bodyPr>
          <a:lstStyle/>
          <a:p>
            <a:pPr marL="201168" lvl="1" indent="0">
              <a:buNone/>
            </a:pPr>
            <a:endParaRPr lang="tr-TR" sz="2400" dirty="0" smtClean="0"/>
          </a:p>
          <a:p>
            <a:pPr marL="457200" lvl="1" indent="0" algn="ctr">
              <a:buNone/>
            </a:pPr>
            <a:r>
              <a:rPr lang="tr-TR" sz="1800" b="1" dirty="0">
                <a:solidFill>
                  <a:srgbClr val="FF0000"/>
                </a:solidFill>
              </a:rPr>
              <a:t>DEZAVANTAJLI ÇOCUK VE GENÇLER İÇİN MESLEK EDİNDİRME EĞİTİMLERİ VE İŞGÜCÜ PİYASASI İÇİN DESTEK PROJESİ</a:t>
            </a:r>
          </a:p>
          <a:p>
            <a:pPr lvl="1"/>
            <a:endParaRPr lang="tr-TR" sz="2800" b="1" dirty="0" smtClean="0"/>
          </a:p>
          <a:p>
            <a:pPr lvl="1"/>
            <a:endParaRPr lang="tr-TR" sz="2800" dirty="0" smtClean="0"/>
          </a:p>
          <a:p>
            <a:pPr lvl="1"/>
            <a:endParaRPr lang="tr-TR" sz="2800" dirty="0" smtClean="0"/>
          </a:p>
          <a:p>
            <a:pPr lvl="3"/>
            <a:endParaRPr lang="tr-TR" sz="2800" dirty="0" smtClean="0"/>
          </a:p>
          <a:p>
            <a:pPr lvl="2"/>
            <a:endParaRPr lang="tr-TR" sz="2800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2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endParaRPr lang="tr-TR" dirty="0"/>
          </a:p>
        </p:txBody>
      </p:sp>
      <p:pic>
        <p:nvPicPr>
          <p:cNvPr id="1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8444" y="263312"/>
            <a:ext cx="1438781" cy="579170"/>
          </a:xfrm>
          <a:prstGeom prst="rect">
            <a:avLst/>
          </a:prstGeom>
        </p:spPr>
      </p:pic>
      <p:pic>
        <p:nvPicPr>
          <p:cNvPr id="1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4014" y="144430"/>
            <a:ext cx="859611" cy="786452"/>
          </a:xfrm>
          <a:prstGeom prst="rect">
            <a:avLst/>
          </a:prstGeom>
        </p:spPr>
      </p:pic>
      <p:sp>
        <p:nvSpPr>
          <p:cNvPr id="2" name="Metin kutusu 1"/>
          <p:cNvSpPr txBox="1"/>
          <p:nvPr/>
        </p:nvSpPr>
        <p:spPr>
          <a:xfrm>
            <a:off x="2049311" y="1256730"/>
            <a:ext cx="85147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 smtClean="0">
                <a:latin typeface="+mj-lt"/>
              </a:rPr>
              <a:t>DESTEKLENEN PROJELERDEN ÖRNEKLER </a:t>
            </a:r>
            <a:endParaRPr lang="tr-TR" sz="4000" b="1" dirty="0">
              <a:latin typeface="+mj-lt"/>
            </a:endParaRPr>
          </a:p>
        </p:txBody>
      </p:sp>
      <p:sp>
        <p:nvSpPr>
          <p:cNvPr id="11" name="22 Yuvarlatılmış Dikdörtgen"/>
          <p:cNvSpPr/>
          <p:nvPr/>
        </p:nvSpPr>
        <p:spPr>
          <a:xfrm>
            <a:off x="2049311" y="2876542"/>
            <a:ext cx="3024336" cy="163961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tr-TR" sz="2400" b="1" dirty="0">
                <a:solidFill>
                  <a:schemeClr val="tx1"/>
                </a:solidFill>
              </a:rPr>
              <a:t>Başvuru </a:t>
            </a:r>
            <a:r>
              <a:rPr lang="tr-TR" sz="2400" b="1" dirty="0" smtClean="0">
                <a:solidFill>
                  <a:schemeClr val="tx1"/>
                </a:solidFill>
              </a:rPr>
              <a:t>Sahibi: Amasya Valiliği 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12" name="22 Yuvarlatılmış Dikdörtgen"/>
          <p:cNvSpPr/>
          <p:nvPr/>
        </p:nvSpPr>
        <p:spPr>
          <a:xfrm>
            <a:off x="2049311" y="4605393"/>
            <a:ext cx="3024337" cy="164537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chemeClr val="tx1"/>
                </a:solidFill>
              </a:rPr>
              <a:t>Proje bütçesi: </a:t>
            </a:r>
          </a:p>
          <a:p>
            <a:pPr algn="ctr"/>
            <a:r>
              <a:rPr lang="tr-TR" sz="2400" b="1" dirty="0" smtClean="0">
                <a:solidFill>
                  <a:schemeClr val="tx1"/>
                </a:solidFill>
              </a:rPr>
              <a:t>1,1 </a:t>
            </a:r>
            <a:r>
              <a:rPr lang="tr-TR" sz="2400" b="1" dirty="0">
                <a:solidFill>
                  <a:schemeClr val="tx1"/>
                </a:solidFill>
              </a:rPr>
              <a:t>milyon TL </a:t>
            </a:r>
          </a:p>
        </p:txBody>
      </p:sp>
      <p:sp>
        <p:nvSpPr>
          <p:cNvPr id="13" name="Dalga 12"/>
          <p:cNvSpPr/>
          <p:nvPr/>
        </p:nvSpPr>
        <p:spPr>
          <a:xfrm>
            <a:off x="5364538" y="2876542"/>
            <a:ext cx="5199476" cy="3582688"/>
          </a:xfrm>
          <a:prstGeom prst="wave">
            <a:avLst/>
          </a:prstGeom>
          <a:solidFill>
            <a:srgbClr val="66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 smtClean="0"/>
              <a:t>Projenin Amacı: </a:t>
            </a:r>
          </a:p>
          <a:p>
            <a:pPr algn="ctr"/>
            <a:r>
              <a:rPr lang="tr-TR" dirty="0"/>
              <a:t>Amasya Küçük Sanayi Sitesi’nde bulunan Şehit Yılmaz Zengin Mesleki Eğitim Merkezi bünyesinde tekstil, mobilya tasarım ve kaynak atölyesi kurulacak olup yaklaşık 800 gence eğitim ve istihdam fırsatı </a:t>
            </a:r>
            <a:r>
              <a:rPr lang="tr-TR" dirty="0" smtClean="0"/>
              <a:t>sunulacaktır.</a:t>
            </a:r>
            <a:endParaRPr lang="tr-TR" sz="2800" dirty="0" smtClean="0"/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1545" y="286618"/>
            <a:ext cx="2514140" cy="644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21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79" y="1845734"/>
            <a:ext cx="9351646" cy="4023360"/>
          </a:xfrm>
        </p:spPr>
        <p:txBody>
          <a:bodyPr>
            <a:normAutofit/>
          </a:bodyPr>
          <a:lstStyle/>
          <a:p>
            <a:pPr marL="201168" lvl="1" indent="0">
              <a:buNone/>
            </a:pPr>
            <a:endParaRPr lang="tr-TR" sz="2400" dirty="0" smtClean="0"/>
          </a:p>
          <a:p>
            <a:pPr marL="457200" lvl="1" indent="0" algn="ctr">
              <a:buNone/>
            </a:pPr>
            <a:r>
              <a:rPr lang="tr-TR" sz="2800" b="1" dirty="0" smtClean="0">
                <a:solidFill>
                  <a:srgbClr val="FF0000"/>
                </a:solidFill>
              </a:rPr>
              <a:t>ÜRETEN, GELİŞEN VE BÜYÜYEN ALACA </a:t>
            </a:r>
          </a:p>
          <a:p>
            <a:pPr lvl="1"/>
            <a:endParaRPr lang="tr-TR" sz="2800" b="1" dirty="0" smtClean="0"/>
          </a:p>
          <a:p>
            <a:pPr lvl="1"/>
            <a:endParaRPr lang="tr-TR" sz="2800" dirty="0" smtClean="0"/>
          </a:p>
          <a:p>
            <a:pPr lvl="1"/>
            <a:endParaRPr lang="tr-TR" sz="2800" dirty="0" smtClean="0"/>
          </a:p>
          <a:p>
            <a:pPr lvl="3"/>
            <a:endParaRPr lang="tr-TR" sz="2800" dirty="0" smtClean="0"/>
          </a:p>
          <a:p>
            <a:pPr lvl="2"/>
            <a:endParaRPr lang="tr-TR" sz="2800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2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endParaRPr lang="tr-TR" dirty="0"/>
          </a:p>
        </p:txBody>
      </p:sp>
      <p:pic>
        <p:nvPicPr>
          <p:cNvPr id="1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8444" y="263312"/>
            <a:ext cx="1438781" cy="579170"/>
          </a:xfrm>
          <a:prstGeom prst="rect">
            <a:avLst/>
          </a:prstGeom>
        </p:spPr>
      </p:pic>
      <p:pic>
        <p:nvPicPr>
          <p:cNvPr id="1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4014" y="144430"/>
            <a:ext cx="859611" cy="786452"/>
          </a:xfrm>
          <a:prstGeom prst="rect">
            <a:avLst/>
          </a:prstGeom>
        </p:spPr>
      </p:pic>
      <p:sp>
        <p:nvSpPr>
          <p:cNvPr id="2" name="Metin kutusu 1"/>
          <p:cNvSpPr txBox="1"/>
          <p:nvPr/>
        </p:nvSpPr>
        <p:spPr>
          <a:xfrm>
            <a:off x="2049311" y="1256730"/>
            <a:ext cx="85147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 smtClean="0">
                <a:latin typeface="+mj-lt"/>
              </a:rPr>
              <a:t>DESTEKLENEN PROJELERDEN ÖRNEKLER </a:t>
            </a:r>
            <a:endParaRPr lang="tr-TR" sz="4000" b="1" dirty="0">
              <a:latin typeface="+mj-lt"/>
            </a:endParaRPr>
          </a:p>
        </p:txBody>
      </p:sp>
      <p:sp>
        <p:nvSpPr>
          <p:cNvPr id="11" name="22 Yuvarlatılmış Dikdörtgen"/>
          <p:cNvSpPr/>
          <p:nvPr/>
        </p:nvSpPr>
        <p:spPr>
          <a:xfrm>
            <a:off x="2049311" y="2876542"/>
            <a:ext cx="3024336" cy="163961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tr-TR" sz="2400" b="1" dirty="0">
                <a:solidFill>
                  <a:schemeClr val="tx1"/>
                </a:solidFill>
              </a:rPr>
              <a:t>Başvuru </a:t>
            </a:r>
            <a:r>
              <a:rPr lang="tr-TR" sz="2400" b="1" dirty="0" smtClean="0">
                <a:solidFill>
                  <a:schemeClr val="tx1"/>
                </a:solidFill>
              </a:rPr>
              <a:t>Sahibi: </a:t>
            </a:r>
            <a:r>
              <a:rPr lang="tr-TR" sz="2400" b="1" dirty="0">
                <a:solidFill>
                  <a:schemeClr val="tx1"/>
                </a:solidFill>
              </a:rPr>
              <a:t>Alaca Belediyesi </a:t>
            </a:r>
          </a:p>
        </p:txBody>
      </p:sp>
      <p:sp>
        <p:nvSpPr>
          <p:cNvPr id="12" name="22 Yuvarlatılmış Dikdörtgen"/>
          <p:cNvSpPr/>
          <p:nvPr/>
        </p:nvSpPr>
        <p:spPr>
          <a:xfrm>
            <a:off x="2049311" y="4605393"/>
            <a:ext cx="3024337" cy="164537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chemeClr val="tx1"/>
                </a:solidFill>
              </a:rPr>
              <a:t>Proje bütçesi: </a:t>
            </a:r>
          </a:p>
          <a:p>
            <a:pPr algn="ctr"/>
            <a:r>
              <a:rPr lang="tr-TR" sz="2400" b="1" dirty="0" smtClean="0">
                <a:solidFill>
                  <a:schemeClr val="tx1"/>
                </a:solidFill>
              </a:rPr>
              <a:t>2,5 </a:t>
            </a:r>
            <a:r>
              <a:rPr lang="tr-TR" sz="2400" b="1" dirty="0">
                <a:solidFill>
                  <a:schemeClr val="tx1"/>
                </a:solidFill>
              </a:rPr>
              <a:t>milyon TL </a:t>
            </a:r>
          </a:p>
        </p:txBody>
      </p:sp>
      <p:sp>
        <p:nvSpPr>
          <p:cNvPr id="13" name="Dalga 12"/>
          <p:cNvSpPr/>
          <p:nvPr/>
        </p:nvSpPr>
        <p:spPr>
          <a:xfrm>
            <a:off x="5364538" y="2876542"/>
            <a:ext cx="5199476" cy="3582688"/>
          </a:xfrm>
          <a:prstGeom prst="wave">
            <a:avLst/>
          </a:prstGeom>
          <a:solidFill>
            <a:srgbClr val="800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 smtClean="0"/>
              <a:t>Projenin Amacı: </a:t>
            </a:r>
          </a:p>
          <a:p>
            <a:pPr algn="ctr"/>
            <a:r>
              <a:rPr lang="tr-TR" sz="2000" dirty="0"/>
              <a:t>K</a:t>
            </a:r>
            <a:r>
              <a:rPr lang="tr-TR" sz="2000" dirty="0" smtClean="0"/>
              <a:t>uru </a:t>
            </a:r>
            <a:r>
              <a:rPr lang="tr-TR" sz="2000" dirty="0"/>
              <a:t>soğan </a:t>
            </a:r>
            <a:r>
              <a:rPr lang="tr-TR" sz="2000" dirty="0" smtClean="0"/>
              <a:t>üretiminde</a:t>
            </a:r>
            <a:r>
              <a:rPr lang="tr-TR" sz="2000" dirty="0"/>
              <a:t>, ülkemizdeki en fazla üretimin yapıldığı merkezlerden olan Alaca’da, bu ürünün katma değerinin artırılarak; istihdama ve ilçe ekonomisine katkı </a:t>
            </a:r>
            <a:r>
              <a:rPr lang="tr-TR" sz="2000" dirty="0" smtClean="0"/>
              <a:t>sunulması</a:t>
            </a:r>
            <a:endParaRPr lang="tr-TR" sz="2000" dirty="0"/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1545" y="286618"/>
            <a:ext cx="2514140" cy="644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20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79" y="1845734"/>
            <a:ext cx="9351646" cy="4023360"/>
          </a:xfrm>
        </p:spPr>
        <p:txBody>
          <a:bodyPr>
            <a:normAutofit/>
          </a:bodyPr>
          <a:lstStyle/>
          <a:p>
            <a:pPr marL="201168" lvl="1" indent="0">
              <a:buNone/>
            </a:pPr>
            <a:endParaRPr lang="tr-TR" sz="2400" dirty="0" smtClean="0"/>
          </a:p>
          <a:p>
            <a:pPr marL="457200" lvl="1" indent="0" algn="ctr">
              <a:buNone/>
            </a:pPr>
            <a:r>
              <a:rPr lang="tr-TR" sz="2800" b="1" dirty="0" smtClean="0">
                <a:solidFill>
                  <a:srgbClr val="FF0000"/>
                </a:solidFill>
              </a:rPr>
              <a:t>ÇORUM BELEDİYESİ İSTİHDAM ATÖLYELERİ PROJESİ </a:t>
            </a:r>
          </a:p>
          <a:p>
            <a:pPr lvl="1"/>
            <a:endParaRPr lang="tr-TR" sz="2800" b="1" dirty="0" smtClean="0"/>
          </a:p>
          <a:p>
            <a:pPr lvl="1"/>
            <a:endParaRPr lang="tr-TR" sz="2800" dirty="0" smtClean="0"/>
          </a:p>
          <a:p>
            <a:pPr lvl="1"/>
            <a:endParaRPr lang="tr-TR" sz="2800" dirty="0" smtClean="0"/>
          </a:p>
          <a:p>
            <a:pPr lvl="3"/>
            <a:endParaRPr lang="tr-TR" sz="2800" dirty="0" smtClean="0"/>
          </a:p>
          <a:p>
            <a:pPr lvl="2"/>
            <a:endParaRPr lang="tr-TR" sz="2800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2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endParaRPr lang="tr-TR" dirty="0"/>
          </a:p>
        </p:txBody>
      </p:sp>
      <p:pic>
        <p:nvPicPr>
          <p:cNvPr id="1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8444" y="263312"/>
            <a:ext cx="1438781" cy="579170"/>
          </a:xfrm>
          <a:prstGeom prst="rect">
            <a:avLst/>
          </a:prstGeom>
        </p:spPr>
      </p:pic>
      <p:pic>
        <p:nvPicPr>
          <p:cNvPr id="1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4014" y="144430"/>
            <a:ext cx="859611" cy="786452"/>
          </a:xfrm>
          <a:prstGeom prst="rect">
            <a:avLst/>
          </a:prstGeom>
        </p:spPr>
      </p:pic>
      <p:sp>
        <p:nvSpPr>
          <p:cNvPr id="2" name="Metin kutusu 1"/>
          <p:cNvSpPr txBox="1"/>
          <p:nvPr/>
        </p:nvSpPr>
        <p:spPr>
          <a:xfrm>
            <a:off x="2049311" y="1256730"/>
            <a:ext cx="85147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 smtClean="0">
                <a:latin typeface="+mj-lt"/>
              </a:rPr>
              <a:t>DESTEKLENEN PROJELERDEN ÖRNEKLER </a:t>
            </a:r>
            <a:endParaRPr lang="tr-TR" sz="4000" b="1" dirty="0">
              <a:latin typeface="+mj-lt"/>
            </a:endParaRPr>
          </a:p>
        </p:txBody>
      </p:sp>
      <p:sp>
        <p:nvSpPr>
          <p:cNvPr id="11" name="22 Yuvarlatılmış Dikdörtgen"/>
          <p:cNvSpPr/>
          <p:nvPr/>
        </p:nvSpPr>
        <p:spPr>
          <a:xfrm>
            <a:off x="2049311" y="2876542"/>
            <a:ext cx="3024336" cy="163961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tr-TR" sz="2400" b="1" dirty="0">
                <a:solidFill>
                  <a:schemeClr val="tx1"/>
                </a:solidFill>
              </a:rPr>
              <a:t>Başvuru </a:t>
            </a:r>
            <a:r>
              <a:rPr lang="tr-TR" sz="2400" b="1" dirty="0" smtClean="0">
                <a:solidFill>
                  <a:schemeClr val="tx1"/>
                </a:solidFill>
              </a:rPr>
              <a:t>Sahibi: Çorum </a:t>
            </a:r>
            <a:r>
              <a:rPr lang="tr-TR" sz="2400" b="1" dirty="0">
                <a:solidFill>
                  <a:schemeClr val="tx1"/>
                </a:solidFill>
              </a:rPr>
              <a:t>Belediyesi </a:t>
            </a:r>
          </a:p>
        </p:txBody>
      </p:sp>
      <p:sp>
        <p:nvSpPr>
          <p:cNvPr id="12" name="22 Yuvarlatılmış Dikdörtgen"/>
          <p:cNvSpPr/>
          <p:nvPr/>
        </p:nvSpPr>
        <p:spPr>
          <a:xfrm>
            <a:off x="2049311" y="4605393"/>
            <a:ext cx="3024337" cy="164537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chemeClr val="tx1"/>
                </a:solidFill>
              </a:rPr>
              <a:t>Proje bütçesi: </a:t>
            </a:r>
          </a:p>
          <a:p>
            <a:pPr algn="ctr"/>
            <a:r>
              <a:rPr lang="tr-TR" sz="2400" b="1" dirty="0">
                <a:solidFill>
                  <a:schemeClr val="tx1"/>
                </a:solidFill>
              </a:rPr>
              <a:t>1</a:t>
            </a:r>
            <a:r>
              <a:rPr lang="tr-TR" sz="2400" b="1" dirty="0" smtClean="0">
                <a:solidFill>
                  <a:schemeClr val="tx1"/>
                </a:solidFill>
              </a:rPr>
              <a:t> </a:t>
            </a:r>
            <a:r>
              <a:rPr lang="tr-TR" sz="2400" b="1" dirty="0">
                <a:solidFill>
                  <a:schemeClr val="tx1"/>
                </a:solidFill>
              </a:rPr>
              <a:t>milyon TL </a:t>
            </a:r>
          </a:p>
        </p:txBody>
      </p:sp>
      <p:sp>
        <p:nvSpPr>
          <p:cNvPr id="13" name="Dalga 12"/>
          <p:cNvSpPr/>
          <p:nvPr/>
        </p:nvSpPr>
        <p:spPr>
          <a:xfrm>
            <a:off x="5364538" y="2876542"/>
            <a:ext cx="5199476" cy="3582688"/>
          </a:xfrm>
          <a:prstGeom prst="wave">
            <a:avLst/>
          </a:prstGeom>
          <a:solidFill>
            <a:srgbClr val="800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 smtClean="0"/>
              <a:t>Projenin Amacı: </a:t>
            </a:r>
          </a:p>
          <a:p>
            <a:pPr algn="ctr"/>
            <a:r>
              <a:rPr lang="tr-TR" dirty="0" smtClean="0"/>
              <a:t>CNC </a:t>
            </a:r>
            <a:r>
              <a:rPr lang="tr-TR" dirty="0"/>
              <a:t>Operatörlüğü, Makine Bakım Onarım Personeli, Elektrikçi, Ön Muhasebe ve Bilgisayarlı Muhasebe Personeli, Kaynakçı ve Dikiş Elemanı meslek alanlarında </a:t>
            </a:r>
            <a:r>
              <a:rPr lang="tr-TR" dirty="0" smtClean="0"/>
              <a:t>270 gence eğitim verilmesi hedeflenmektedir. </a:t>
            </a:r>
            <a:endParaRPr lang="tr-TR" sz="2000" dirty="0"/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1545" y="286618"/>
            <a:ext cx="2514140" cy="644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82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79" y="1845734"/>
            <a:ext cx="9351646" cy="4023360"/>
          </a:xfrm>
        </p:spPr>
        <p:txBody>
          <a:bodyPr>
            <a:normAutofit/>
          </a:bodyPr>
          <a:lstStyle/>
          <a:p>
            <a:pPr marL="201168" lvl="1" indent="0">
              <a:buNone/>
            </a:pPr>
            <a:endParaRPr lang="tr-TR" sz="2400" dirty="0" smtClean="0"/>
          </a:p>
          <a:p>
            <a:pPr marL="457200" lvl="1" indent="0" algn="ctr">
              <a:buNone/>
            </a:pPr>
            <a:r>
              <a:rPr lang="tr-TR" sz="2800" b="1" dirty="0" smtClean="0">
                <a:solidFill>
                  <a:srgbClr val="FF0000"/>
                </a:solidFill>
              </a:rPr>
              <a:t>ALTERNATİF TARIM İLE İSTİHDAMIN ARTIRILMASI PROJESİ </a:t>
            </a:r>
          </a:p>
          <a:p>
            <a:pPr lvl="1"/>
            <a:endParaRPr lang="tr-TR" sz="2800" b="1" dirty="0" smtClean="0"/>
          </a:p>
          <a:p>
            <a:pPr lvl="1"/>
            <a:endParaRPr lang="tr-TR" sz="2800" dirty="0" smtClean="0"/>
          </a:p>
          <a:p>
            <a:pPr lvl="1"/>
            <a:endParaRPr lang="tr-TR" sz="2800" dirty="0" smtClean="0"/>
          </a:p>
          <a:p>
            <a:pPr lvl="3"/>
            <a:endParaRPr lang="tr-TR" sz="2800" dirty="0" smtClean="0"/>
          </a:p>
          <a:p>
            <a:pPr lvl="2"/>
            <a:endParaRPr lang="tr-TR" sz="2800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2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endParaRPr lang="tr-TR" dirty="0"/>
          </a:p>
        </p:txBody>
      </p:sp>
      <p:pic>
        <p:nvPicPr>
          <p:cNvPr id="1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8444" y="263312"/>
            <a:ext cx="1438781" cy="579170"/>
          </a:xfrm>
          <a:prstGeom prst="rect">
            <a:avLst/>
          </a:prstGeom>
        </p:spPr>
      </p:pic>
      <p:pic>
        <p:nvPicPr>
          <p:cNvPr id="1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4014" y="144430"/>
            <a:ext cx="859611" cy="786452"/>
          </a:xfrm>
          <a:prstGeom prst="rect">
            <a:avLst/>
          </a:prstGeom>
        </p:spPr>
      </p:pic>
      <p:sp>
        <p:nvSpPr>
          <p:cNvPr id="2" name="Metin kutusu 1"/>
          <p:cNvSpPr txBox="1"/>
          <p:nvPr/>
        </p:nvSpPr>
        <p:spPr>
          <a:xfrm>
            <a:off x="2049311" y="1256730"/>
            <a:ext cx="85147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 smtClean="0">
                <a:latin typeface="+mj-lt"/>
              </a:rPr>
              <a:t>DESTEKLENEN PROJELERDEN ÖRNEKLER </a:t>
            </a:r>
            <a:endParaRPr lang="tr-TR" sz="4000" b="1" dirty="0">
              <a:latin typeface="+mj-lt"/>
            </a:endParaRPr>
          </a:p>
        </p:txBody>
      </p:sp>
      <p:sp>
        <p:nvSpPr>
          <p:cNvPr id="11" name="22 Yuvarlatılmış Dikdörtgen"/>
          <p:cNvSpPr/>
          <p:nvPr/>
        </p:nvSpPr>
        <p:spPr>
          <a:xfrm>
            <a:off x="2049311" y="2876542"/>
            <a:ext cx="3024336" cy="163961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tr-TR" sz="2400" b="1" dirty="0">
                <a:solidFill>
                  <a:schemeClr val="tx1"/>
                </a:solidFill>
              </a:rPr>
              <a:t>Başvuru </a:t>
            </a:r>
            <a:r>
              <a:rPr lang="tr-TR" sz="2400" b="1" dirty="0" smtClean="0">
                <a:solidFill>
                  <a:schemeClr val="tx1"/>
                </a:solidFill>
              </a:rPr>
              <a:t>Sahibi: Terme Belediyesi 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12" name="22 Yuvarlatılmış Dikdörtgen"/>
          <p:cNvSpPr/>
          <p:nvPr/>
        </p:nvSpPr>
        <p:spPr>
          <a:xfrm>
            <a:off x="2049311" y="4605393"/>
            <a:ext cx="3024337" cy="1645378"/>
          </a:xfrm>
          <a:prstGeom prst="roundRect">
            <a:avLst/>
          </a:prstGeom>
          <a:solidFill>
            <a:srgbClr val="FF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chemeClr val="tx1"/>
                </a:solidFill>
              </a:rPr>
              <a:t>Proje bütçesi: </a:t>
            </a:r>
          </a:p>
          <a:p>
            <a:pPr algn="ctr"/>
            <a:r>
              <a:rPr lang="tr-TR" sz="2400" b="1" dirty="0" smtClean="0">
                <a:solidFill>
                  <a:schemeClr val="tx1"/>
                </a:solidFill>
              </a:rPr>
              <a:t>2,2 </a:t>
            </a:r>
            <a:r>
              <a:rPr lang="tr-TR" sz="2400" b="1" dirty="0">
                <a:solidFill>
                  <a:schemeClr val="tx1"/>
                </a:solidFill>
              </a:rPr>
              <a:t>milyon TL </a:t>
            </a:r>
          </a:p>
        </p:txBody>
      </p:sp>
      <p:sp>
        <p:nvSpPr>
          <p:cNvPr id="13" name="Dalga 12"/>
          <p:cNvSpPr/>
          <p:nvPr/>
        </p:nvSpPr>
        <p:spPr>
          <a:xfrm>
            <a:off x="5364538" y="2876542"/>
            <a:ext cx="5199476" cy="3582688"/>
          </a:xfrm>
          <a:prstGeom prst="wave">
            <a:avLst/>
          </a:prstGeom>
          <a:solidFill>
            <a:srgbClr val="A500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 smtClean="0"/>
              <a:t>Projenin Amacı: </a:t>
            </a:r>
          </a:p>
          <a:p>
            <a:pPr algn="ctr"/>
            <a:r>
              <a:rPr lang="tr-TR" sz="2400" dirty="0" smtClean="0"/>
              <a:t>Terme’de </a:t>
            </a:r>
            <a:r>
              <a:rPr lang="tr-TR" sz="2400" dirty="0"/>
              <a:t>istiridye mantarı üretim çadırları tesis ederek çiftçilere iyi üretim </a:t>
            </a:r>
            <a:r>
              <a:rPr lang="tr-TR" sz="2400" dirty="0" smtClean="0"/>
              <a:t>tekniklerinin öğretilmesi, </a:t>
            </a:r>
            <a:r>
              <a:rPr lang="tr-TR" sz="2400" dirty="0"/>
              <a:t>yüksek kalitede ürün elde </a:t>
            </a:r>
            <a:r>
              <a:rPr lang="tr-TR" sz="2400" dirty="0" smtClean="0"/>
              <a:t>etmelerinin sağlanması</a:t>
            </a:r>
            <a:endParaRPr lang="tr-TR" sz="2400" dirty="0"/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1545" y="286618"/>
            <a:ext cx="2514140" cy="644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58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79" y="1845734"/>
            <a:ext cx="9351646" cy="4023360"/>
          </a:xfrm>
        </p:spPr>
        <p:txBody>
          <a:bodyPr>
            <a:normAutofit/>
          </a:bodyPr>
          <a:lstStyle/>
          <a:p>
            <a:pPr marL="201168" lvl="1" indent="0">
              <a:buNone/>
            </a:pPr>
            <a:endParaRPr lang="tr-TR" sz="2400" dirty="0" smtClean="0"/>
          </a:p>
          <a:p>
            <a:pPr marL="457200" lvl="1" indent="0" algn="ctr">
              <a:buNone/>
            </a:pPr>
            <a:r>
              <a:rPr lang="tr-TR" sz="2800" b="1" dirty="0" smtClean="0">
                <a:solidFill>
                  <a:srgbClr val="FF0000"/>
                </a:solidFill>
              </a:rPr>
              <a:t>EKMEĞİNİ TAŞTAN ÇIKARANLAR </a:t>
            </a:r>
          </a:p>
          <a:p>
            <a:pPr lvl="1"/>
            <a:endParaRPr lang="tr-TR" sz="2800" b="1" dirty="0" smtClean="0"/>
          </a:p>
          <a:p>
            <a:pPr lvl="1"/>
            <a:endParaRPr lang="tr-TR" sz="2800" dirty="0" smtClean="0"/>
          </a:p>
          <a:p>
            <a:pPr lvl="1"/>
            <a:endParaRPr lang="tr-TR" sz="2800" dirty="0" smtClean="0"/>
          </a:p>
          <a:p>
            <a:pPr lvl="3"/>
            <a:endParaRPr lang="tr-TR" sz="2800" dirty="0" smtClean="0"/>
          </a:p>
          <a:p>
            <a:pPr lvl="2"/>
            <a:endParaRPr lang="tr-TR" sz="2800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2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endParaRPr lang="tr-TR" dirty="0"/>
          </a:p>
        </p:txBody>
      </p:sp>
      <p:pic>
        <p:nvPicPr>
          <p:cNvPr id="1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8444" y="263312"/>
            <a:ext cx="1438781" cy="579170"/>
          </a:xfrm>
          <a:prstGeom prst="rect">
            <a:avLst/>
          </a:prstGeom>
        </p:spPr>
      </p:pic>
      <p:pic>
        <p:nvPicPr>
          <p:cNvPr id="1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4014" y="144430"/>
            <a:ext cx="859611" cy="786452"/>
          </a:xfrm>
          <a:prstGeom prst="rect">
            <a:avLst/>
          </a:prstGeom>
        </p:spPr>
      </p:pic>
      <p:sp>
        <p:nvSpPr>
          <p:cNvPr id="2" name="Metin kutusu 1"/>
          <p:cNvSpPr txBox="1"/>
          <p:nvPr/>
        </p:nvSpPr>
        <p:spPr>
          <a:xfrm>
            <a:off x="2049311" y="1256730"/>
            <a:ext cx="85147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 smtClean="0">
                <a:latin typeface="+mj-lt"/>
              </a:rPr>
              <a:t>DESTEKLENEN PROJELERDEN ÖRNEKLER </a:t>
            </a:r>
            <a:endParaRPr lang="tr-TR" sz="4000" b="1" dirty="0">
              <a:latin typeface="+mj-lt"/>
            </a:endParaRPr>
          </a:p>
        </p:txBody>
      </p:sp>
      <p:sp>
        <p:nvSpPr>
          <p:cNvPr id="11" name="22 Yuvarlatılmış Dikdörtgen"/>
          <p:cNvSpPr/>
          <p:nvPr/>
        </p:nvSpPr>
        <p:spPr>
          <a:xfrm>
            <a:off x="2049311" y="2876542"/>
            <a:ext cx="3024336" cy="163961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tr-TR" sz="2400" b="1" dirty="0">
                <a:solidFill>
                  <a:schemeClr val="tx1"/>
                </a:solidFill>
              </a:rPr>
              <a:t>Başvuru </a:t>
            </a:r>
            <a:r>
              <a:rPr lang="tr-TR" sz="2400" b="1" dirty="0" smtClean="0">
                <a:solidFill>
                  <a:schemeClr val="tx1"/>
                </a:solidFill>
              </a:rPr>
              <a:t>Sahibi: Artova Belediyesi 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12" name="22 Yuvarlatılmış Dikdörtgen"/>
          <p:cNvSpPr/>
          <p:nvPr/>
        </p:nvSpPr>
        <p:spPr>
          <a:xfrm>
            <a:off x="2049311" y="4605393"/>
            <a:ext cx="3024337" cy="1645378"/>
          </a:xfrm>
          <a:prstGeom prst="roundRect">
            <a:avLst/>
          </a:prstGeom>
          <a:solidFill>
            <a:srgbClr val="00FF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chemeClr val="tx1"/>
                </a:solidFill>
              </a:rPr>
              <a:t>Proje bütçesi: </a:t>
            </a:r>
          </a:p>
          <a:p>
            <a:pPr algn="ctr"/>
            <a:r>
              <a:rPr lang="tr-TR" sz="2400" b="1" dirty="0" smtClean="0">
                <a:solidFill>
                  <a:schemeClr val="tx1"/>
                </a:solidFill>
              </a:rPr>
              <a:t>2 </a:t>
            </a:r>
            <a:r>
              <a:rPr lang="tr-TR" sz="2400" b="1" dirty="0">
                <a:solidFill>
                  <a:schemeClr val="tx1"/>
                </a:solidFill>
              </a:rPr>
              <a:t>milyon TL </a:t>
            </a:r>
          </a:p>
        </p:txBody>
      </p:sp>
      <p:sp>
        <p:nvSpPr>
          <p:cNvPr id="13" name="Dalga 12"/>
          <p:cNvSpPr/>
          <p:nvPr/>
        </p:nvSpPr>
        <p:spPr>
          <a:xfrm>
            <a:off x="5364538" y="2876542"/>
            <a:ext cx="5199476" cy="3582688"/>
          </a:xfrm>
          <a:prstGeom prst="wave">
            <a:avLst/>
          </a:prstGeom>
          <a:solidFill>
            <a:srgbClr val="66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 smtClean="0"/>
              <a:t>Projenin Amacı: </a:t>
            </a:r>
          </a:p>
          <a:p>
            <a:pPr algn="ctr"/>
            <a:r>
              <a:rPr lang="tr-TR" sz="2000" dirty="0" smtClean="0"/>
              <a:t>Artova’da bulunan doğal </a:t>
            </a:r>
            <a:r>
              <a:rPr lang="tr-TR" sz="2000" dirty="0"/>
              <a:t>taşların (</a:t>
            </a:r>
            <a:r>
              <a:rPr lang="tr-TR" sz="2000" dirty="0" err="1"/>
              <a:t>krizopras</a:t>
            </a:r>
            <a:r>
              <a:rPr lang="tr-TR" sz="2000" dirty="0"/>
              <a:t>, opal, vb.) </a:t>
            </a:r>
            <a:r>
              <a:rPr lang="tr-TR" sz="2000" dirty="0" smtClean="0"/>
              <a:t>işlenmesi, tasarım </a:t>
            </a:r>
            <a:r>
              <a:rPr lang="tr-TR" sz="2000" dirty="0"/>
              <a:t>ve üretim süreçlerinin yürütüleceği kuyumculuk teknolojisi atölyesi </a:t>
            </a:r>
            <a:r>
              <a:rPr lang="tr-TR" sz="2000" dirty="0" smtClean="0"/>
              <a:t>kurulumu ve el sanatları satış </a:t>
            </a:r>
            <a:r>
              <a:rPr lang="tr-TR" sz="2000" dirty="0"/>
              <a:t>merkezi </a:t>
            </a:r>
            <a:r>
              <a:rPr lang="tr-TR" sz="2000" dirty="0" smtClean="0"/>
              <a:t>oluşturulması </a:t>
            </a:r>
            <a:endParaRPr lang="tr-TR" sz="2800" dirty="0" smtClean="0"/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1545" y="286618"/>
            <a:ext cx="2514140" cy="644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72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769916" y="1270127"/>
            <a:ext cx="10635349" cy="829501"/>
          </a:xfrm>
        </p:spPr>
        <p:txBody>
          <a:bodyPr>
            <a:normAutofit/>
          </a:bodyPr>
          <a:lstStyle/>
          <a:p>
            <a:r>
              <a:rPr lang="tr-TR" sz="4400" b="1" dirty="0" smtClean="0"/>
              <a:t>SOGEP NEDİR?</a:t>
            </a:r>
            <a:endParaRPr lang="tr-TR" sz="44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61545" y="2291753"/>
            <a:ext cx="9795641" cy="4151088"/>
          </a:xfrm>
        </p:spPr>
        <p:txBody>
          <a:bodyPr>
            <a:norm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tr-TR" sz="3200" b="1" dirty="0" smtClean="0"/>
              <a:t>SOGEP, T.C. Sanayi ve Teknoloji Bakanlığı tarafından M</a:t>
            </a:r>
            <a:r>
              <a:rPr lang="en-US" sz="3200" b="1" dirty="0" smtClean="0"/>
              <a:t>e</a:t>
            </a:r>
            <a:r>
              <a:rPr lang="tr-TR" sz="3200" b="1" dirty="0" err="1" smtClean="0"/>
              <a:t>rkezi</a:t>
            </a:r>
            <a:r>
              <a:rPr lang="tr-TR" sz="3200" b="1" dirty="0" smtClean="0"/>
              <a:t> Y</a:t>
            </a:r>
            <a:r>
              <a:rPr lang="en-US" sz="3200" b="1" dirty="0" err="1" smtClean="0"/>
              <a:t>ö</a:t>
            </a:r>
            <a:r>
              <a:rPr lang="tr-TR" sz="3200" b="1" dirty="0" smtClean="0"/>
              <a:t>netim Bütçe Kanunu çerçevesinde uygulanan bir destek programıdır. </a:t>
            </a:r>
          </a:p>
          <a:p>
            <a:pPr algn="just"/>
            <a:endParaRPr lang="tr-TR" sz="3200" b="1" dirty="0"/>
          </a:p>
          <a:p>
            <a:pPr marL="342900" indent="-342900" algn="just">
              <a:buFont typeface="Arial"/>
              <a:buChar char="•"/>
            </a:pPr>
            <a:r>
              <a:rPr lang="tr-TR" sz="3200" b="1" dirty="0" smtClean="0"/>
              <a:t>81 ilde uygulanmaktadır.</a:t>
            </a:r>
          </a:p>
          <a:p>
            <a:pPr algn="just"/>
            <a:endParaRPr lang="tr-TR" sz="3200" b="1" dirty="0"/>
          </a:p>
          <a:p>
            <a:pPr algn="just"/>
            <a:endParaRPr lang="tr-TR" b="1" dirty="0" smtClean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8444" y="263312"/>
            <a:ext cx="1438781" cy="579170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4014" y="144430"/>
            <a:ext cx="859611" cy="786452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4245" y="286618"/>
            <a:ext cx="2514140" cy="644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13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79" y="1845734"/>
            <a:ext cx="9351646" cy="4023360"/>
          </a:xfrm>
        </p:spPr>
        <p:txBody>
          <a:bodyPr>
            <a:normAutofit/>
          </a:bodyPr>
          <a:lstStyle/>
          <a:p>
            <a:pPr marL="201168" lvl="1" indent="0">
              <a:buNone/>
            </a:pPr>
            <a:endParaRPr lang="tr-TR" sz="2400" dirty="0" smtClean="0"/>
          </a:p>
          <a:p>
            <a:pPr marL="457200" lvl="1" indent="0" algn="ctr">
              <a:buNone/>
            </a:pPr>
            <a:r>
              <a:rPr lang="tr-TR" sz="2800" b="1" dirty="0" smtClean="0">
                <a:solidFill>
                  <a:srgbClr val="FF0000"/>
                </a:solidFill>
              </a:rPr>
              <a:t>SULUSARAY İLÇESİ KAZ YETİŞTİRİCİLİĞİ TESİSİ</a:t>
            </a:r>
          </a:p>
          <a:p>
            <a:pPr lvl="1"/>
            <a:endParaRPr lang="tr-TR" sz="2800" b="1" dirty="0" smtClean="0"/>
          </a:p>
          <a:p>
            <a:pPr lvl="1"/>
            <a:endParaRPr lang="tr-TR" sz="2800" dirty="0" smtClean="0"/>
          </a:p>
          <a:p>
            <a:pPr lvl="1"/>
            <a:endParaRPr lang="tr-TR" sz="2800" dirty="0" smtClean="0"/>
          </a:p>
          <a:p>
            <a:pPr lvl="3"/>
            <a:endParaRPr lang="tr-TR" sz="2800" dirty="0" smtClean="0"/>
          </a:p>
          <a:p>
            <a:pPr lvl="2"/>
            <a:endParaRPr lang="tr-TR" sz="2800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2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endParaRPr lang="tr-TR" dirty="0"/>
          </a:p>
        </p:txBody>
      </p:sp>
      <p:pic>
        <p:nvPicPr>
          <p:cNvPr id="1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8444" y="263312"/>
            <a:ext cx="1438781" cy="579170"/>
          </a:xfrm>
          <a:prstGeom prst="rect">
            <a:avLst/>
          </a:prstGeom>
        </p:spPr>
      </p:pic>
      <p:pic>
        <p:nvPicPr>
          <p:cNvPr id="1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4014" y="144430"/>
            <a:ext cx="859611" cy="786452"/>
          </a:xfrm>
          <a:prstGeom prst="rect">
            <a:avLst/>
          </a:prstGeom>
        </p:spPr>
      </p:pic>
      <p:sp>
        <p:nvSpPr>
          <p:cNvPr id="2" name="Metin kutusu 1"/>
          <p:cNvSpPr txBox="1"/>
          <p:nvPr/>
        </p:nvSpPr>
        <p:spPr>
          <a:xfrm>
            <a:off x="2049311" y="1256730"/>
            <a:ext cx="85147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 smtClean="0">
                <a:latin typeface="+mj-lt"/>
              </a:rPr>
              <a:t>DESTEKLENEN PROJELERDEN ÖRNEKLER </a:t>
            </a:r>
            <a:endParaRPr lang="tr-TR" sz="4000" b="1" dirty="0">
              <a:latin typeface="+mj-lt"/>
            </a:endParaRPr>
          </a:p>
        </p:txBody>
      </p:sp>
      <p:sp>
        <p:nvSpPr>
          <p:cNvPr id="11" name="22 Yuvarlatılmış Dikdörtgen"/>
          <p:cNvSpPr/>
          <p:nvPr/>
        </p:nvSpPr>
        <p:spPr>
          <a:xfrm>
            <a:off x="2049311" y="2876542"/>
            <a:ext cx="3024336" cy="1639614"/>
          </a:xfrm>
          <a:prstGeom prst="roundRect">
            <a:avLst/>
          </a:prstGeom>
          <a:solidFill>
            <a:srgbClr val="00FFFF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tr-TR" sz="2400" b="1" dirty="0">
                <a:solidFill>
                  <a:schemeClr val="tx1"/>
                </a:solidFill>
              </a:rPr>
              <a:t>Başvuru </a:t>
            </a:r>
            <a:r>
              <a:rPr lang="tr-TR" sz="2400" b="1" dirty="0" smtClean="0">
                <a:solidFill>
                  <a:schemeClr val="tx1"/>
                </a:solidFill>
              </a:rPr>
              <a:t>Sahibi: Sulusaray Belediyesi 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12" name="22 Yuvarlatılmış Dikdörtgen"/>
          <p:cNvSpPr/>
          <p:nvPr/>
        </p:nvSpPr>
        <p:spPr>
          <a:xfrm>
            <a:off x="2049311" y="4605393"/>
            <a:ext cx="3024337" cy="164537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chemeClr val="tx1"/>
                </a:solidFill>
              </a:rPr>
              <a:t>Proje bütçesi: </a:t>
            </a:r>
          </a:p>
          <a:p>
            <a:pPr algn="ctr"/>
            <a:r>
              <a:rPr lang="tr-TR" sz="2400" b="1" dirty="0" smtClean="0">
                <a:solidFill>
                  <a:schemeClr val="tx1"/>
                </a:solidFill>
              </a:rPr>
              <a:t>1,7 </a:t>
            </a:r>
            <a:r>
              <a:rPr lang="tr-TR" sz="2400" b="1" dirty="0">
                <a:solidFill>
                  <a:schemeClr val="tx1"/>
                </a:solidFill>
              </a:rPr>
              <a:t>milyon TL </a:t>
            </a:r>
          </a:p>
        </p:txBody>
      </p:sp>
      <p:sp>
        <p:nvSpPr>
          <p:cNvPr id="13" name="Dalga 12"/>
          <p:cNvSpPr/>
          <p:nvPr/>
        </p:nvSpPr>
        <p:spPr>
          <a:xfrm>
            <a:off x="5364538" y="2876542"/>
            <a:ext cx="5199476" cy="3582688"/>
          </a:xfrm>
          <a:prstGeom prst="wav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 smtClean="0"/>
              <a:t>Projenin Amacı: </a:t>
            </a:r>
          </a:p>
          <a:p>
            <a:pPr algn="ctr"/>
            <a:r>
              <a:rPr lang="tr-TR" dirty="0" smtClean="0"/>
              <a:t>Sulusaray’da </a:t>
            </a:r>
            <a:r>
              <a:rPr lang="tr-TR" dirty="0"/>
              <a:t>damızlık kaz yetiştiriciliği tesisi </a:t>
            </a:r>
            <a:r>
              <a:rPr lang="tr-TR" dirty="0" smtClean="0"/>
              <a:t>kurulması, kaz </a:t>
            </a:r>
            <a:r>
              <a:rPr lang="tr-TR" dirty="0"/>
              <a:t>yetiştiriciliği ve katma değerli kaz </a:t>
            </a:r>
            <a:r>
              <a:rPr lang="tr-TR" dirty="0" smtClean="0"/>
              <a:t>ürünleri üretimine </a:t>
            </a:r>
            <a:r>
              <a:rPr lang="tr-TR" dirty="0"/>
              <a:t>yönelik eğitimler </a:t>
            </a:r>
            <a:r>
              <a:rPr lang="tr-TR" dirty="0" smtClean="0"/>
              <a:t>verilmesi, kaz </a:t>
            </a:r>
            <a:r>
              <a:rPr lang="tr-TR" dirty="0"/>
              <a:t>etli </a:t>
            </a:r>
            <a:r>
              <a:rPr lang="tr-TR" dirty="0" smtClean="0"/>
              <a:t>yemeklerin </a:t>
            </a:r>
            <a:r>
              <a:rPr lang="tr-TR" dirty="0"/>
              <a:t>turizm sektörüne entegrasyonunun sağlanması için yerel işletmelerle işbirliği </a:t>
            </a:r>
            <a:r>
              <a:rPr lang="tr-TR" dirty="0" smtClean="0"/>
              <a:t>mekanizmalarının geliştirilmesi</a:t>
            </a:r>
            <a:endParaRPr lang="tr-TR" sz="2400" dirty="0" smtClean="0"/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1545" y="286618"/>
            <a:ext cx="2514140" cy="644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59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79" y="1845734"/>
            <a:ext cx="9351646" cy="4023360"/>
          </a:xfrm>
        </p:spPr>
        <p:txBody>
          <a:bodyPr>
            <a:normAutofit/>
          </a:bodyPr>
          <a:lstStyle/>
          <a:p>
            <a:pPr marL="201168" lvl="1" indent="0">
              <a:buNone/>
            </a:pPr>
            <a:endParaRPr lang="tr-TR" sz="2400" dirty="0" smtClean="0"/>
          </a:p>
          <a:p>
            <a:pPr marL="457200" lvl="1" indent="0" algn="ctr">
              <a:buNone/>
            </a:pPr>
            <a:r>
              <a:rPr lang="tr-TR" sz="2800" b="1" dirty="0" smtClean="0">
                <a:solidFill>
                  <a:srgbClr val="FF0000"/>
                </a:solidFill>
              </a:rPr>
              <a:t>KARDELENLERİ DESTEKLEME PROJESİ</a:t>
            </a:r>
          </a:p>
          <a:p>
            <a:pPr lvl="1"/>
            <a:endParaRPr lang="tr-TR" sz="2800" b="1" dirty="0" smtClean="0"/>
          </a:p>
          <a:p>
            <a:pPr lvl="1"/>
            <a:endParaRPr lang="tr-TR" sz="2800" dirty="0" smtClean="0"/>
          </a:p>
          <a:p>
            <a:pPr lvl="1"/>
            <a:endParaRPr lang="tr-TR" sz="2800" dirty="0" smtClean="0"/>
          </a:p>
          <a:p>
            <a:pPr lvl="3"/>
            <a:endParaRPr lang="tr-TR" sz="2800" dirty="0" smtClean="0"/>
          </a:p>
          <a:p>
            <a:pPr lvl="2"/>
            <a:endParaRPr lang="tr-TR" sz="2800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2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endParaRPr lang="tr-TR" dirty="0"/>
          </a:p>
        </p:txBody>
      </p:sp>
      <p:pic>
        <p:nvPicPr>
          <p:cNvPr id="1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355" y="263312"/>
            <a:ext cx="1761897" cy="548688"/>
          </a:xfrm>
          <a:prstGeom prst="rect">
            <a:avLst/>
          </a:prstGeom>
        </p:spPr>
      </p:pic>
      <p:pic>
        <p:nvPicPr>
          <p:cNvPr id="1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8444" y="263312"/>
            <a:ext cx="1438781" cy="579170"/>
          </a:xfrm>
          <a:prstGeom prst="rect">
            <a:avLst/>
          </a:prstGeom>
        </p:spPr>
      </p:pic>
      <p:pic>
        <p:nvPicPr>
          <p:cNvPr id="16" name="Resi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64014" y="144430"/>
            <a:ext cx="859611" cy="786452"/>
          </a:xfrm>
          <a:prstGeom prst="rect">
            <a:avLst/>
          </a:prstGeom>
        </p:spPr>
      </p:pic>
      <p:sp>
        <p:nvSpPr>
          <p:cNvPr id="2" name="Metin kutusu 1"/>
          <p:cNvSpPr txBox="1"/>
          <p:nvPr/>
        </p:nvSpPr>
        <p:spPr>
          <a:xfrm>
            <a:off x="2049311" y="1256730"/>
            <a:ext cx="85147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 smtClean="0">
                <a:latin typeface="+mj-lt"/>
              </a:rPr>
              <a:t>DESTEKLENEN PROJELERDEN ÖRNEKLER </a:t>
            </a:r>
            <a:endParaRPr lang="tr-TR" sz="4000" b="1" dirty="0">
              <a:latin typeface="+mj-lt"/>
            </a:endParaRPr>
          </a:p>
        </p:txBody>
      </p:sp>
      <p:sp>
        <p:nvSpPr>
          <p:cNvPr id="11" name="22 Yuvarlatılmış Dikdörtgen"/>
          <p:cNvSpPr/>
          <p:nvPr/>
        </p:nvSpPr>
        <p:spPr>
          <a:xfrm>
            <a:off x="2049311" y="2876542"/>
            <a:ext cx="3024336" cy="1639614"/>
          </a:xfrm>
          <a:prstGeom prst="roundRect">
            <a:avLst/>
          </a:prstGeom>
          <a:solidFill>
            <a:srgbClr val="00FFFF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tr-TR" sz="2400" b="1" dirty="0">
                <a:solidFill>
                  <a:schemeClr val="tx1"/>
                </a:solidFill>
              </a:rPr>
              <a:t>Başvuru </a:t>
            </a:r>
            <a:r>
              <a:rPr lang="tr-TR" sz="2400" b="1" dirty="0" smtClean="0">
                <a:solidFill>
                  <a:schemeClr val="tx1"/>
                </a:solidFill>
              </a:rPr>
              <a:t>Sahibi: Tokat Çocuk Destek Merkezi Müdürlüğü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12" name="22 Yuvarlatılmış Dikdörtgen"/>
          <p:cNvSpPr/>
          <p:nvPr/>
        </p:nvSpPr>
        <p:spPr>
          <a:xfrm>
            <a:off x="2049311" y="4605393"/>
            <a:ext cx="3024337" cy="164537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chemeClr val="tx1"/>
                </a:solidFill>
              </a:rPr>
              <a:t>Proje bütçesi: </a:t>
            </a:r>
          </a:p>
          <a:p>
            <a:pPr algn="ctr"/>
            <a:r>
              <a:rPr lang="tr-TR" sz="2400" b="1" dirty="0" smtClean="0">
                <a:solidFill>
                  <a:schemeClr val="tx1"/>
                </a:solidFill>
              </a:rPr>
              <a:t>1,9 </a:t>
            </a:r>
            <a:r>
              <a:rPr lang="tr-TR" sz="2400" b="1" dirty="0">
                <a:solidFill>
                  <a:schemeClr val="tx1"/>
                </a:solidFill>
              </a:rPr>
              <a:t>milyon TL </a:t>
            </a:r>
          </a:p>
        </p:txBody>
      </p:sp>
      <p:sp>
        <p:nvSpPr>
          <p:cNvPr id="13" name="Dalga 12"/>
          <p:cNvSpPr/>
          <p:nvPr/>
        </p:nvSpPr>
        <p:spPr>
          <a:xfrm>
            <a:off x="5364538" y="2876542"/>
            <a:ext cx="5199476" cy="3582688"/>
          </a:xfrm>
          <a:prstGeom prst="wav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 smtClean="0"/>
              <a:t>Projenin Amacı: </a:t>
            </a:r>
          </a:p>
          <a:p>
            <a:pPr algn="ctr"/>
            <a:r>
              <a:rPr lang="tr-TR" sz="1400" dirty="0"/>
              <a:t>Kurumun hizmet verdiği dezavantajlı çocukların olumsuz yaşam deneyimlerinden kaynaklanan örselenmenin ve davranış bozukluklarının </a:t>
            </a:r>
            <a:r>
              <a:rPr lang="tr-TR" sz="1400" dirty="0" smtClean="0"/>
              <a:t>azaltılması ve belirli </a:t>
            </a:r>
            <a:r>
              <a:rPr lang="tr-TR" sz="1400" dirty="0"/>
              <a:t>alanlarda mesleki becerilerinin </a:t>
            </a:r>
            <a:r>
              <a:rPr lang="tr-TR" sz="1400" dirty="0" smtClean="0"/>
              <a:t>artırılarak istihdam edilebilirliklerinin artırılması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70782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79" y="1845734"/>
            <a:ext cx="9351646" cy="4023360"/>
          </a:xfrm>
        </p:spPr>
        <p:txBody>
          <a:bodyPr>
            <a:normAutofit/>
          </a:bodyPr>
          <a:lstStyle/>
          <a:p>
            <a:pPr marL="457200" lvl="1" indent="0" algn="ctr">
              <a:buNone/>
            </a:pPr>
            <a:r>
              <a:rPr lang="tr-TR" sz="2800" b="1" dirty="0" smtClean="0">
                <a:solidFill>
                  <a:srgbClr val="FF0000"/>
                </a:solidFill>
              </a:rPr>
              <a:t>UNUTULMAYA </a:t>
            </a:r>
            <a:r>
              <a:rPr lang="tr-TR" sz="2800" b="1" dirty="0">
                <a:solidFill>
                  <a:srgbClr val="FF0000"/>
                </a:solidFill>
              </a:rPr>
              <a:t>YÜZ TUTMUŞ KENEVİR YETİŞTİRİCİLİĞİNİN VE SANAYİSİNİN CANLANDIRILMASI</a:t>
            </a:r>
            <a:endParaRPr lang="tr-TR" sz="2800" b="1" dirty="0" smtClean="0"/>
          </a:p>
          <a:p>
            <a:pPr lvl="1"/>
            <a:endParaRPr lang="tr-TR" sz="2800" dirty="0" smtClean="0"/>
          </a:p>
          <a:p>
            <a:pPr lvl="1"/>
            <a:endParaRPr lang="tr-TR" sz="2800" dirty="0" smtClean="0"/>
          </a:p>
          <a:p>
            <a:pPr lvl="3"/>
            <a:endParaRPr lang="tr-TR" sz="2800" dirty="0" smtClean="0"/>
          </a:p>
          <a:p>
            <a:pPr lvl="2"/>
            <a:endParaRPr lang="tr-TR" sz="2800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2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endParaRPr lang="tr-TR" dirty="0"/>
          </a:p>
        </p:txBody>
      </p:sp>
      <p:pic>
        <p:nvPicPr>
          <p:cNvPr id="1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8444" y="263312"/>
            <a:ext cx="1438781" cy="579170"/>
          </a:xfrm>
          <a:prstGeom prst="rect">
            <a:avLst/>
          </a:prstGeom>
        </p:spPr>
      </p:pic>
      <p:pic>
        <p:nvPicPr>
          <p:cNvPr id="1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4014" y="144430"/>
            <a:ext cx="859611" cy="786452"/>
          </a:xfrm>
          <a:prstGeom prst="rect">
            <a:avLst/>
          </a:prstGeom>
        </p:spPr>
      </p:pic>
      <p:sp>
        <p:nvSpPr>
          <p:cNvPr id="2" name="Metin kutusu 1"/>
          <p:cNvSpPr txBox="1"/>
          <p:nvPr/>
        </p:nvSpPr>
        <p:spPr>
          <a:xfrm>
            <a:off x="2049311" y="1256730"/>
            <a:ext cx="85147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 smtClean="0">
                <a:latin typeface="+mj-lt"/>
              </a:rPr>
              <a:t>DESTEKLENEN PROJELERDEN ÖRNEKLER </a:t>
            </a:r>
            <a:endParaRPr lang="tr-TR" sz="4000" b="1" dirty="0">
              <a:latin typeface="+mj-lt"/>
            </a:endParaRPr>
          </a:p>
        </p:txBody>
      </p:sp>
      <p:sp>
        <p:nvSpPr>
          <p:cNvPr id="11" name="22 Yuvarlatılmış Dikdörtgen"/>
          <p:cNvSpPr/>
          <p:nvPr/>
        </p:nvSpPr>
        <p:spPr>
          <a:xfrm>
            <a:off x="2049311" y="2876542"/>
            <a:ext cx="3024336" cy="1639614"/>
          </a:xfrm>
          <a:prstGeom prst="roundRect">
            <a:avLst/>
          </a:prstGeom>
          <a:solidFill>
            <a:srgbClr val="00FFFF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tr-TR" sz="2400" b="1" dirty="0">
                <a:solidFill>
                  <a:schemeClr val="tx1"/>
                </a:solidFill>
              </a:rPr>
              <a:t>Başvuru </a:t>
            </a:r>
            <a:r>
              <a:rPr lang="tr-TR" sz="2400" b="1" dirty="0" smtClean="0">
                <a:solidFill>
                  <a:schemeClr val="tx1"/>
                </a:solidFill>
              </a:rPr>
              <a:t>Sahibi: </a:t>
            </a:r>
            <a:r>
              <a:rPr lang="tr-TR" sz="2000" b="1" dirty="0" smtClean="0">
                <a:solidFill>
                  <a:schemeClr val="tx1"/>
                </a:solidFill>
              </a:rPr>
              <a:t>Gümüşhacıköy İp Sicim Urgan Küçük Sanat Kooperatifi</a:t>
            </a:r>
            <a:endParaRPr lang="tr-TR" sz="2000" b="1" dirty="0">
              <a:solidFill>
                <a:schemeClr val="tx1"/>
              </a:solidFill>
            </a:endParaRPr>
          </a:p>
        </p:txBody>
      </p:sp>
      <p:sp>
        <p:nvSpPr>
          <p:cNvPr id="12" name="22 Yuvarlatılmış Dikdörtgen"/>
          <p:cNvSpPr/>
          <p:nvPr/>
        </p:nvSpPr>
        <p:spPr>
          <a:xfrm>
            <a:off x="2049311" y="4605393"/>
            <a:ext cx="3024337" cy="164537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chemeClr val="tx1"/>
                </a:solidFill>
              </a:rPr>
              <a:t>Proje bütçesi: </a:t>
            </a:r>
          </a:p>
          <a:p>
            <a:pPr algn="ctr"/>
            <a:r>
              <a:rPr lang="tr-TR" sz="2400" b="1" dirty="0" smtClean="0">
                <a:solidFill>
                  <a:schemeClr val="tx1"/>
                </a:solidFill>
              </a:rPr>
              <a:t>2,7 </a:t>
            </a:r>
            <a:r>
              <a:rPr lang="tr-TR" sz="2400" b="1" dirty="0">
                <a:solidFill>
                  <a:schemeClr val="tx1"/>
                </a:solidFill>
              </a:rPr>
              <a:t>milyon TL </a:t>
            </a:r>
          </a:p>
        </p:txBody>
      </p:sp>
      <p:sp>
        <p:nvSpPr>
          <p:cNvPr id="13" name="Dalga 12"/>
          <p:cNvSpPr/>
          <p:nvPr/>
        </p:nvSpPr>
        <p:spPr>
          <a:xfrm>
            <a:off x="5364538" y="2876542"/>
            <a:ext cx="5199476" cy="3582688"/>
          </a:xfrm>
          <a:prstGeom prst="wav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 smtClean="0"/>
              <a:t>Projenin Amacı: </a:t>
            </a:r>
          </a:p>
          <a:p>
            <a:pPr algn="ctr"/>
            <a:r>
              <a:rPr lang="tr-TR" sz="1400" dirty="0" smtClean="0"/>
              <a:t>Alternatif </a:t>
            </a:r>
            <a:r>
              <a:rPr lang="tr-TR" sz="1400" dirty="0"/>
              <a:t>bir ürün olan </a:t>
            </a:r>
            <a:r>
              <a:rPr lang="tr-TR" sz="1400" dirty="0" smtClean="0"/>
              <a:t>kenevirin </a:t>
            </a:r>
            <a:r>
              <a:rPr lang="tr-TR" sz="1400" dirty="0"/>
              <a:t>işleme sürecinden geçirilerek katma değerinin artırılması hedeflenmektedir. Söz konusu hammadde </a:t>
            </a:r>
            <a:r>
              <a:rPr lang="tr-TR" sz="1400" dirty="0" smtClean="0"/>
              <a:t>işlenerek tekstil </a:t>
            </a:r>
            <a:r>
              <a:rPr lang="tr-TR" sz="1400" dirty="0"/>
              <a:t>sektörüne yönelik yarı mamul lif elde edilmesi planlanmaktadır. </a:t>
            </a:r>
            <a:r>
              <a:rPr lang="tr-TR" sz="1400" dirty="0" smtClean="0"/>
              <a:t>Gümüşhacıköy’de </a:t>
            </a:r>
            <a:r>
              <a:rPr lang="tr-TR" sz="1400" dirty="0"/>
              <a:t>onarımı yapılacak tesiste asgari 5 i kadın olmak üzere toplam 21 gencin istihdam edilmesi amaçlanmaktadır. </a:t>
            </a:r>
            <a:endParaRPr lang="tr-TR" dirty="0" smtClean="0"/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1545" y="286618"/>
            <a:ext cx="2514140" cy="644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58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79" y="1845734"/>
            <a:ext cx="9351646" cy="4023360"/>
          </a:xfrm>
        </p:spPr>
        <p:txBody>
          <a:bodyPr>
            <a:normAutofit/>
          </a:bodyPr>
          <a:lstStyle/>
          <a:p>
            <a:pPr marL="201168" lvl="1" indent="0">
              <a:buNone/>
            </a:pPr>
            <a:endParaRPr lang="tr-TR" sz="2400" dirty="0" smtClean="0"/>
          </a:p>
          <a:p>
            <a:pPr marL="457200" lvl="1" indent="0">
              <a:buNone/>
            </a:pPr>
            <a:endParaRPr lang="tr-TR" sz="2800" dirty="0" smtClean="0"/>
          </a:p>
          <a:p>
            <a:pPr lvl="1"/>
            <a:endParaRPr lang="tr-TR" sz="2800" dirty="0" smtClean="0"/>
          </a:p>
          <a:p>
            <a:pPr lvl="3"/>
            <a:endParaRPr lang="tr-TR" sz="2800" dirty="0" smtClean="0"/>
          </a:p>
          <a:p>
            <a:pPr lvl="2"/>
            <a:endParaRPr lang="tr-TR" sz="2800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2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endParaRPr lang="tr-TR" dirty="0"/>
          </a:p>
        </p:txBody>
      </p:sp>
      <p:pic>
        <p:nvPicPr>
          <p:cNvPr id="1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8444" y="263312"/>
            <a:ext cx="1438781" cy="579170"/>
          </a:xfrm>
          <a:prstGeom prst="rect">
            <a:avLst/>
          </a:prstGeom>
        </p:spPr>
      </p:pic>
      <p:pic>
        <p:nvPicPr>
          <p:cNvPr id="1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4014" y="144430"/>
            <a:ext cx="859611" cy="786452"/>
          </a:xfrm>
          <a:prstGeom prst="rect">
            <a:avLst/>
          </a:prstGeom>
        </p:spPr>
      </p:pic>
      <p:sp>
        <p:nvSpPr>
          <p:cNvPr id="17" name="Alt Başlık 2"/>
          <p:cNvSpPr txBox="1">
            <a:spLocks/>
          </p:cNvSpPr>
          <p:nvPr/>
        </p:nvSpPr>
        <p:spPr>
          <a:xfrm>
            <a:off x="566439" y="2047754"/>
            <a:ext cx="10258095" cy="442693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b="1" dirty="0" smtClean="0"/>
          </a:p>
          <a:p>
            <a:pPr marL="201168" lvl="1" algn="just">
              <a:lnSpc>
                <a:spcPct val="150000"/>
              </a:lnSpc>
            </a:pPr>
            <a:r>
              <a:rPr lang="tr-TR" dirty="0" smtClean="0">
                <a:solidFill>
                  <a:srgbClr val="FF0000"/>
                </a:solidFill>
              </a:rPr>
              <a:t>30 Ocak 2023 : </a:t>
            </a:r>
            <a:r>
              <a:rPr lang="tr-TR" dirty="0" smtClean="0"/>
              <a:t>Ön başvuruların teslimi için son gün</a:t>
            </a:r>
          </a:p>
          <a:p>
            <a:pPr marL="201168" lvl="1" algn="just">
              <a:lnSpc>
                <a:spcPct val="150000"/>
              </a:lnSpc>
            </a:pPr>
            <a:r>
              <a:rPr lang="tr-TR" dirty="0" smtClean="0">
                <a:solidFill>
                  <a:srgbClr val="FF0000"/>
                </a:solidFill>
              </a:rPr>
              <a:t>16 Şubat 2023 : </a:t>
            </a:r>
            <a:r>
              <a:rPr lang="tr-TR" dirty="0" smtClean="0"/>
              <a:t>Bakanlığa gönderilmek üzere geliştirilecek projelerin duyurulması</a:t>
            </a:r>
          </a:p>
          <a:p>
            <a:pPr marL="201168" lvl="1" algn="just">
              <a:lnSpc>
                <a:spcPct val="150000"/>
              </a:lnSpc>
            </a:pPr>
            <a:r>
              <a:rPr lang="tr-TR" dirty="0" smtClean="0"/>
              <a:t>(Uygun bulunan proje fikirleri nihai başvuru aşamasına alınacak olup, proje geliştirme çalışmaları projeye atanan bir Ajans uzmanı desteği ile birlikte devam edecektir) </a:t>
            </a:r>
          </a:p>
          <a:p>
            <a:pPr marL="201168" lvl="1" algn="just">
              <a:lnSpc>
                <a:spcPct val="150000"/>
              </a:lnSpc>
            </a:pPr>
            <a:r>
              <a:rPr lang="tr-TR" dirty="0" smtClean="0">
                <a:solidFill>
                  <a:srgbClr val="FF0000"/>
                </a:solidFill>
              </a:rPr>
              <a:t>15 Mart </a:t>
            </a:r>
            <a:r>
              <a:rPr lang="tr-TR" dirty="0" smtClean="0">
                <a:solidFill>
                  <a:srgbClr val="FF0000"/>
                </a:solidFill>
              </a:rPr>
              <a:t>2023 : </a:t>
            </a:r>
            <a:r>
              <a:rPr lang="tr-TR" dirty="0" smtClean="0"/>
              <a:t>Projelerin Bakanlığa Sunulması</a:t>
            </a:r>
          </a:p>
          <a:p>
            <a:pPr marL="201168" lvl="1" algn="just">
              <a:lnSpc>
                <a:spcPct val="150000"/>
              </a:lnSpc>
            </a:pPr>
            <a:r>
              <a:rPr lang="tr-TR" dirty="0" smtClean="0">
                <a:solidFill>
                  <a:srgbClr val="FF0000"/>
                </a:solidFill>
              </a:rPr>
              <a:t>Nisan 2023 : </a:t>
            </a:r>
            <a:r>
              <a:rPr lang="tr-TR" dirty="0" smtClean="0"/>
              <a:t>Bakanlık tarafından projelerin değerlendirilmesi ve kazanan projelerin duyurulması</a:t>
            </a:r>
          </a:p>
          <a:p>
            <a:pPr marL="201168" lvl="1" algn="just">
              <a:lnSpc>
                <a:spcPct val="150000"/>
              </a:lnSpc>
            </a:pPr>
            <a:r>
              <a:rPr lang="tr-TR" dirty="0" smtClean="0">
                <a:solidFill>
                  <a:srgbClr val="FF0000"/>
                </a:solidFill>
              </a:rPr>
              <a:t>Mayıs : </a:t>
            </a:r>
            <a:r>
              <a:rPr lang="tr-TR" dirty="0" smtClean="0"/>
              <a:t>Bütçe revizyonu süreci ve Bakanlık tarafından nihai onayın verilmesi</a:t>
            </a:r>
          </a:p>
          <a:p>
            <a:pPr marL="201168" lvl="1" algn="just">
              <a:lnSpc>
                <a:spcPct val="150000"/>
              </a:lnSpc>
            </a:pPr>
            <a:r>
              <a:rPr lang="tr-TR" dirty="0" smtClean="0">
                <a:solidFill>
                  <a:srgbClr val="FF0000"/>
                </a:solidFill>
              </a:rPr>
              <a:t>Haziran – Temmuz: </a:t>
            </a:r>
            <a:r>
              <a:rPr lang="tr-TR" dirty="0" smtClean="0"/>
              <a:t>Sözleşmelerin imzalanması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18" name="Unvan 1"/>
          <p:cNvSpPr txBox="1">
            <a:spLocks/>
          </p:cNvSpPr>
          <p:nvPr/>
        </p:nvSpPr>
        <p:spPr>
          <a:xfrm>
            <a:off x="358470" y="1240137"/>
            <a:ext cx="10635349" cy="9979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4000" b="1" dirty="0" smtClean="0"/>
              <a:t>ÖNGÖRÜLEN TAKVİM </a:t>
            </a:r>
            <a:endParaRPr lang="tr-TR" sz="4000" b="1" dirty="0"/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1545" y="286618"/>
            <a:ext cx="2514140" cy="644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11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79" y="1845734"/>
            <a:ext cx="9351646" cy="4023360"/>
          </a:xfrm>
        </p:spPr>
        <p:txBody>
          <a:bodyPr>
            <a:normAutofit/>
          </a:bodyPr>
          <a:lstStyle/>
          <a:p>
            <a:pPr marL="201168" lvl="1" indent="0">
              <a:buNone/>
            </a:pPr>
            <a:endParaRPr lang="tr-TR" sz="2400" dirty="0" smtClean="0"/>
          </a:p>
          <a:p>
            <a:pPr lvl="1"/>
            <a:endParaRPr lang="tr-TR" sz="2800" b="1" dirty="0" smtClean="0"/>
          </a:p>
          <a:p>
            <a:pPr lvl="1"/>
            <a:endParaRPr lang="tr-TR" sz="2800" dirty="0" smtClean="0"/>
          </a:p>
          <a:p>
            <a:pPr lvl="1"/>
            <a:endParaRPr lang="tr-TR" sz="2800" dirty="0" smtClean="0"/>
          </a:p>
          <a:p>
            <a:pPr lvl="3"/>
            <a:endParaRPr lang="tr-TR" sz="2800" dirty="0" smtClean="0"/>
          </a:p>
          <a:p>
            <a:pPr lvl="2"/>
            <a:endParaRPr lang="tr-TR" sz="2800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2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endParaRPr lang="tr-TR" dirty="0"/>
          </a:p>
        </p:txBody>
      </p:sp>
      <p:pic>
        <p:nvPicPr>
          <p:cNvPr id="1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8444" y="263312"/>
            <a:ext cx="1438781" cy="579170"/>
          </a:xfrm>
          <a:prstGeom prst="rect">
            <a:avLst/>
          </a:prstGeom>
        </p:spPr>
      </p:pic>
      <p:pic>
        <p:nvPicPr>
          <p:cNvPr id="1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4014" y="144430"/>
            <a:ext cx="859611" cy="786452"/>
          </a:xfrm>
          <a:prstGeom prst="rect">
            <a:avLst/>
          </a:prstGeom>
        </p:spPr>
      </p:pic>
      <p:sp>
        <p:nvSpPr>
          <p:cNvPr id="10" name="İçerik Yer Tutucusu 2"/>
          <p:cNvSpPr txBox="1">
            <a:spLocks/>
          </p:cNvSpPr>
          <p:nvPr/>
        </p:nvSpPr>
        <p:spPr>
          <a:xfrm>
            <a:off x="1249679" y="1998134"/>
            <a:ext cx="9351646" cy="4023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1168" lvl="1" indent="0">
              <a:buFont typeface="Arial" panose="020B0604020202020204" pitchFamily="34" charset="0"/>
              <a:buNone/>
            </a:pPr>
            <a:endParaRPr lang="tr-TR" dirty="0" smtClean="0"/>
          </a:p>
          <a:p>
            <a:pPr lvl="1"/>
            <a:endParaRPr lang="tr-TR" sz="2800" dirty="0" smtClean="0"/>
          </a:p>
          <a:p>
            <a:pPr lvl="1"/>
            <a:r>
              <a:rPr lang="tr-TR" sz="2800" dirty="0" smtClean="0"/>
              <a:t>En geç </a:t>
            </a:r>
            <a:r>
              <a:rPr lang="tr-TR" sz="2800" dirty="0" smtClean="0">
                <a:solidFill>
                  <a:srgbClr val="FF0000"/>
                </a:solidFill>
              </a:rPr>
              <a:t>30 Ocak 2023 Pazartesi saat 17:00’a kadar </a:t>
            </a:r>
            <a:r>
              <a:rPr lang="tr-TR" sz="2800" dirty="0" smtClean="0"/>
              <a:t>ön başvuru formunu resmi üst yazı ile birlikte </a:t>
            </a:r>
            <a:r>
              <a:rPr lang="tr-TR" sz="2800" dirty="0" smtClean="0">
                <a:hlinkClick r:id="rId4"/>
              </a:rPr>
              <a:t>marka@oka.org.tr</a:t>
            </a:r>
            <a:r>
              <a:rPr lang="tr-TR" sz="2800" dirty="0"/>
              <a:t> </a:t>
            </a:r>
            <a:r>
              <a:rPr lang="tr-TR" sz="2800" dirty="0" smtClean="0"/>
              <a:t>adresine iletiniz. </a:t>
            </a:r>
          </a:p>
          <a:p>
            <a:pPr lvl="1"/>
            <a:endParaRPr lang="tr-TR" sz="2800" dirty="0" smtClean="0"/>
          </a:p>
          <a:p>
            <a:pPr lvl="1"/>
            <a:endParaRPr lang="tr-TR" sz="2800" dirty="0" smtClean="0"/>
          </a:p>
          <a:p>
            <a:pPr lvl="1"/>
            <a:endParaRPr lang="tr-TR" sz="2800" dirty="0" smtClean="0"/>
          </a:p>
          <a:p>
            <a:pPr lvl="1"/>
            <a:endParaRPr lang="tr-TR" sz="2800" dirty="0" smtClean="0"/>
          </a:p>
          <a:p>
            <a:pPr lvl="3"/>
            <a:endParaRPr lang="tr-TR" sz="2800" dirty="0" smtClean="0"/>
          </a:p>
          <a:p>
            <a:pPr lvl="2"/>
            <a:endParaRPr lang="tr-TR" sz="2800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2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endParaRPr lang="tr-TR" dirty="0"/>
          </a:p>
        </p:txBody>
      </p:sp>
      <p:sp>
        <p:nvSpPr>
          <p:cNvPr id="17" name="Metin kutusu 16"/>
          <p:cNvSpPr txBox="1"/>
          <p:nvPr/>
        </p:nvSpPr>
        <p:spPr>
          <a:xfrm>
            <a:off x="1500721" y="4768889"/>
            <a:ext cx="85447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>
                <a:hlinkClick r:id="rId5"/>
              </a:rPr>
              <a:t>https://</a:t>
            </a:r>
            <a:r>
              <a:rPr lang="tr-TR" sz="2400" dirty="0" smtClean="0">
                <a:hlinkClick r:id="rId5"/>
              </a:rPr>
              <a:t>www.oka.org.tr/destekler/basvurabileceklerim</a:t>
            </a:r>
            <a:r>
              <a:rPr lang="tr-TR" sz="2400" dirty="0" smtClean="0"/>
              <a:t> </a:t>
            </a:r>
            <a:endParaRPr lang="tr-TR" sz="2400" dirty="0"/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1545" y="286618"/>
            <a:ext cx="2514140" cy="644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20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89185" y="930882"/>
            <a:ext cx="10635349" cy="997990"/>
          </a:xfrm>
        </p:spPr>
        <p:txBody>
          <a:bodyPr>
            <a:normAutofit/>
          </a:bodyPr>
          <a:lstStyle/>
          <a:p>
            <a:r>
              <a:rPr lang="tr-TR" sz="4000" b="1" dirty="0" smtClean="0"/>
              <a:t>PROGRAMIN HEDEFİ</a:t>
            </a:r>
            <a:endParaRPr lang="tr-TR" sz="40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566439" y="2047754"/>
            <a:ext cx="10258095" cy="3776413"/>
          </a:xfrm>
        </p:spPr>
        <p:txBody>
          <a:bodyPr>
            <a:normAutofit/>
          </a:bodyPr>
          <a:lstStyle/>
          <a:p>
            <a:endParaRPr lang="tr-TR" b="1" dirty="0" smtClean="0"/>
          </a:p>
          <a:p>
            <a:pPr marL="201168" lvl="1" algn="just">
              <a:lnSpc>
                <a:spcPct val="150000"/>
              </a:lnSpc>
            </a:pPr>
            <a:r>
              <a:rPr lang="tr-TR" dirty="0" smtClean="0"/>
              <a:t>Öncelikle </a:t>
            </a:r>
            <a:r>
              <a:rPr lang="tr-TR" dirty="0" err="1" smtClean="0"/>
              <a:t>sosyo</a:t>
            </a:r>
            <a:r>
              <a:rPr lang="tr-TR" dirty="0" smtClean="0"/>
              <a:t>-ekonomik gelişmişlik düzeyi düşük olan il ve ilçelerde olmak üzere; uygulandığı illerde, yerel dinamikleri harekete geçirerek </a:t>
            </a:r>
            <a:r>
              <a:rPr lang="tr-TR" b="1" dirty="0" smtClean="0">
                <a:solidFill>
                  <a:srgbClr val="FF0000"/>
                </a:solidFill>
              </a:rPr>
              <a:t>yoksulluk, göç ve kentleşmeden kaynaklanan sosyal sorunları gidermek</a:t>
            </a:r>
            <a:r>
              <a:rPr lang="tr-TR" dirty="0" smtClean="0"/>
              <a:t>, değişen sosyal yapının ortaya çıkardığı ihtiyaçlara karşılık vermek, </a:t>
            </a:r>
            <a:r>
              <a:rPr lang="tr-TR" b="1" dirty="0" smtClean="0">
                <a:solidFill>
                  <a:srgbClr val="FF0000"/>
                </a:solidFill>
              </a:rPr>
              <a:t>toplumun dezavantajlı kesimlerinin </a:t>
            </a:r>
            <a:r>
              <a:rPr lang="tr-TR" b="1" dirty="0" smtClean="0"/>
              <a:t>ekonomik ve sosyal hayata daha aktif katılmalarını sağlamak</a:t>
            </a:r>
            <a:r>
              <a:rPr lang="tr-TR" dirty="0" smtClean="0"/>
              <a:t>, </a:t>
            </a:r>
            <a:r>
              <a:rPr lang="tr-TR" b="1" u="sng" dirty="0" smtClean="0">
                <a:solidFill>
                  <a:srgbClr val="FF0000"/>
                </a:solidFill>
              </a:rPr>
              <a:t>istihdam edilebilirliği artırmak</a:t>
            </a:r>
            <a:r>
              <a:rPr lang="tr-TR" dirty="0" smtClean="0"/>
              <a:t>, sosyal içermeyi, sosyal girişimciliği ve yenilikçiliği desteklemek ve sosyal sorumluluk uygulamalarını yaygınlaştırmaktır. </a:t>
            </a: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8444" y="263312"/>
            <a:ext cx="1438781" cy="579170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4014" y="144430"/>
            <a:ext cx="859611" cy="786452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1545" y="286618"/>
            <a:ext cx="2514140" cy="644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2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90752" y="1573814"/>
            <a:ext cx="10515600" cy="1325563"/>
          </a:xfrm>
        </p:spPr>
        <p:txBody>
          <a:bodyPr/>
          <a:lstStyle/>
          <a:p>
            <a:r>
              <a:rPr lang="tr-TR" dirty="0" smtClean="0"/>
              <a:t>Programın öncelikleri</a:t>
            </a:r>
            <a:endParaRPr lang="tr-TR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4862" y="2770130"/>
            <a:ext cx="5181233" cy="4087870"/>
          </a:xfrm>
          <a:prstGeom prst="rect">
            <a:avLst/>
          </a:prstGeom>
        </p:spPr>
      </p:pic>
      <p:pic>
        <p:nvPicPr>
          <p:cNvPr id="8" name="Picture 2" descr="\\fs\files\PYB\10.SOGEP\SOGEPLogo\SOGEP Logo v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849" y="178229"/>
            <a:ext cx="2367529" cy="95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Resi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64014" y="144430"/>
            <a:ext cx="859611" cy="786452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1545" y="286618"/>
            <a:ext cx="2514140" cy="644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20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20177" y="1483453"/>
            <a:ext cx="10515600" cy="1325563"/>
          </a:xfrm>
        </p:spPr>
        <p:txBody>
          <a:bodyPr>
            <a:normAutofit/>
          </a:bodyPr>
          <a:lstStyle/>
          <a:p>
            <a:r>
              <a:rPr lang="tr-TR" dirty="0" smtClean="0"/>
              <a:t>Programın Öncelikleri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20177" y="3201568"/>
            <a:ext cx="9351646" cy="4023360"/>
          </a:xfrm>
        </p:spPr>
        <p:txBody>
          <a:bodyPr>
            <a:normAutofit/>
          </a:bodyPr>
          <a:lstStyle/>
          <a:p>
            <a:pPr marL="201168" lvl="1" indent="0" algn="just">
              <a:buNone/>
            </a:pPr>
            <a:endParaRPr lang="tr-TR" sz="1800" b="1" dirty="0" smtClean="0"/>
          </a:p>
          <a:p>
            <a:pPr marL="201168" lvl="1" indent="0" algn="just">
              <a:buNone/>
            </a:pPr>
            <a:endParaRPr lang="tr-TR" sz="1800" b="1" dirty="0"/>
          </a:p>
          <a:p>
            <a:pPr lvl="1" algn="just"/>
            <a:r>
              <a:rPr lang="tr-TR" dirty="0"/>
              <a:t>Toplumun dezavantajlı kesimlerinin </a:t>
            </a:r>
            <a:r>
              <a:rPr lang="tr-TR" b="1" dirty="0">
                <a:solidFill>
                  <a:srgbClr val="FF0000"/>
                </a:solidFill>
              </a:rPr>
              <a:t>istihdama katılımının kolaylaştırılmasına </a:t>
            </a:r>
            <a:r>
              <a:rPr lang="tr-TR" dirty="0"/>
              <a:t>ve mesleki bilgi ve becerilerinin geliştirilmesine yönelik projeler,</a:t>
            </a:r>
          </a:p>
          <a:p>
            <a:pPr lvl="1" algn="just"/>
            <a:r>
              <a:rPr lang="tr-TR" b="1" dirty="0">
                <a:solidFill>
                  <a:srgbClr val="FF0000"/>
                </a:solidFill>
              </a:rPr>
              <a:t>Genç </a:t>
            </a:r>
            <a:r>
              <a:rPr lang="tr-TR" b="1" dirty="0" smtClean="0">
                <a:solidFill>
                  <a:srgbClr val="FF0000"/>
                </a:solidFill>
              </a:rPr>
              <a:t>istihdamının artırılmasına </a:t>
            </a:r>
            <a:r>
              <a:rPr lang="tr-TR" dirty="0"/>
              <a:t>yönelik projeler,</a:t>
            </a:r>
          </a:p>
          <a:p>
            <a:pPr lvl="1" algn="just"/>
            <a:r>
              <a:rPr lang="tr-TR" dirty="0"/>
              <a:t>İldeki ve bölgedeki ihtiyaçlara uygun alanlarda nitelikli ve üretken beşerî sermayenin geliştirilmesine yönelik projeler.</a:t>
            </a:r>
          </a:p>
          <a:p>
            <a:pPr marL="201168" lvl="1" indent="0" algn="just">
              <a:buNone/>
            </a:pPr>
            <a:endParaRPr lang="tr-TR" sz="2000" b="1" dirty="0" smtClean="0"/>
          </a:p>
          <a:p>
            <a:pPr marL="658368" lvl="1" indent="-457200" algn="just">
              <a:buAutoNum type="arabicPeriod"/>
            </a:pPr>
            <a:endParaRPr lang="tr-TR" sz="2000" dirty="0"/>
          </a:p>
          <a:p>
            <a:pPr marL="201168" lvl="1" indent="0" algn="just">
              <a:buNone/>
            </a:pPr>
            <a:endParaRPr lang="tr-TR" sz="2400" dirty="0" smtClean="0"/>
          </a:p>
          <a:p>
            <a:pPr lvl="1" algn="just"/>
            <a:endParaRPr lang="tr-TR" sz="2800" dirty="0" smtClean="0"/>
          </a:p>
          <a:p>
            <a:pPr lvl="1" algn="just"/>
            <a:endParaRPr lang="tr-TR" sz="2800" dirty="0" smtClean="0"/>
          </a:p>
          <a:p>
            <a:pPr lvl="1" algn="just"/>
            <a:endParaRPr lang="tr-TR" sz="2800" dirty="0" smtClean="0"/>
          </a:p>
          <a:p>
            <a:pPr lvl="1" algn="just"/>
            <a:endParaRPr lang="tr-TR" sz="2800" dirty="0" smtClean="0"/>
          </a:p>
          <a:p>
            <a:pPr lvl="1" algn="just"/>
            <a:endParaRPr lang="tr-TR" sz="2800" dirty="0" smtClean="0"/>
          </a:p>
          <a:p>
            <a:pPr lvl="1" algn="just"/>
            <a:endParaRPr lang="tr-TR" sz="2800" dirty="0" smtClean="0"/>
          </a:p>
          <a:p>
            <a:pPr lvl="3" algn="just"/>
            <a:endParaRPr lang="tr-TR" sz="2800" dirty="0" smtClean="0"/>
          </a:p>
          <a:p>
            <a:pPr lvl="2" algn="just"/>
            <a:endParaRPr lang="tr-TR" sz="2800" dirty="0" smtClean="0"/>
          </a:p>
          <a:p>
            <a:pPr lvl="1" algn="just"/>
            <a:endParaRPr lang="tr-TR" dirty="0" smtClean="0"/>
          </a:p>
          <a:p>
            <a:pPr lvl="1" algn="just"/>
            <a:endParaRPr lang="tr-TR" dirty="0" smtClean="0"/>
          </a:p>
          <a:p>
            <a:pPr lvl="1" algn="just"/>
            <a:endParaRPr lang="tr-TR" dirty="0" smtClean="0"/>
          </a:p>
          <a:p>
            <a:pPr lvl="1" algn="just"/>
            <a:endParaRPr lang="tr-TR" dirty="0" smtClean="0"/>
          </a:p>
          <a:p>
            <a:pPr lvl="1" algn="just"/>
            <a:endParaRPr lang="tr-TR" dirty="0" smtClean="0"/>
          </a:p>
          <a:p>
            <a:pPr lvl="2" algn="just"/>
            <a:endParaRPr lang="tr-TR" dirty="0" smtClean="0"/>
          </a:p>
          <a:p>
            <a:pPr lvl="1" algn="just"/>
            <a:endParaRPr lang="tr-TR" dirty="0" smtClean="0"/>
          </a:p>
          <a:p>
            <a:pPr lvl="1" algn="just"/>
            <a:endParaRPr lang="tr-TR" dirty="0" smtClean="0"/>
          </a:p>
          <a:p>
            <a:pPr lvl="1" algn="just"/>
            <a:endParaRPr lang="tr-TR" dirty="0" smtClean="0"/>
          </a:p>
          <a:p>
            <a:pPr algn="just"/>
            <a:endParaRPr lang="tr-TR" dirty="0"/>
          </a:p>
        </p:txBody>
      </p:sp>
      <p:sp>
        <p:nvSpPr>
          <p:cNvPr id="9" name="Dikdörtgen 8"/>
          <p:cNvSpPr/>
          <p:nvPr/>
        </p:nvSpPr>
        <p:spPr>
          <a:xfrm>
            <a:off x="1667979" y="2939867"/>
            <a:ext cx="8593156" cy="36355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2000" b="1" dirty="0"/>
              <a:t>İstihdam Edilebilirliği Artırmak Önceliği Kapsamında Desteklenecek Projeler:</a:t>
            </a:r>
          </a:p>
        </p:txBody>
      </p:sp>
      <p:pic>
        <p:nvPicPr>
          <p:cNvPr id="11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8444" y="263312"/>
            <a:ext cx="1438781" cy="579170"/>
          </a:xfrm>
          <a:prstGeom prst="rect">
            <a:avLst/>
          </a:prstGeom>
        </p:spPr>
      </p:pic>
      <p:pic>
        <p:nvPicPr>
          <p:cNvPr id="12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4014" y="144430"/>
            <a:ext cx="859611" cy="786452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1545" y="286618"/>
            <a:ext cx="2514140" cy="644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95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803117" y="1520332"/>
            <a:ext cx="10256521" cy="1325563"/>
          </a:xfrm>
        </p:spPr>
        <p:txBody>
          <a:bodyPr>
            <a:normAutofit/>
          </a:bodyPr>
          <a:lstStyle/>
          <a:p>
            <a:r>
              <a:rPr lang="tr-TR" dirty="0" smtClean="0"/>
              <a:t>Programın Öncelikleri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81389" y="2991361"/>
            <a:ext cx="9351646" cy="4023360"/>
          </a:xfrm>
        </p:spPr>
        <p:txBody>
          <a:bodyPr>
            <a:normAutofit/>
          </a:bodyPr>
          <a:lstStyle/>
          <a:p>
            <a:pPr marL="201168" lvl="1" indent="0" algn="just">
              <a:buNone/>
            </a:pPr>
            <a:endParaRPr lang="tr-TR" sz="1800" b="1" dirty="0" smtClean="0"/>
          </a:p>
          <a:p>
            <a:pPr marL="201168" lvl="1" indent="0" algn="just">
              <a:buNone/>
            </a:pPr>
            <a:endParaRPr lang="tr-TR" sz="1800" b="1" dirty="0"/>
          </a:p>
          <a:p>
            <a:pPr lvl="1" algn="just"/>
            <a:r>
              <a:rPr lang="tr-TR" b="1" dirty="0">
                <a:solidFill>
                  <a:srgbClr val="FF0000"/>
                </a:solidFill>
              </a:rPr>
              <a:t>Sosyal girişimlerin kurulmasına </a:t>
            </a:r>
            <a:r>
              <a:rPr lang="tr-TR" dirty="0"/>
              <a:t>ve kapasitelerinin artırılmasına yönelik projeler</a:t>
            </a:r>
          </a:p>
          <a:p>
            <a:pPr lvl="1" algn="just"/>
            <a:r>
              <a:rPr lang="tr-TR" dirty="0"/>
              <a:t>İstihdam edilebilirliğe ve sosyal içermeye ilişkin yenilikçi modeller geliştirilmesine yönelik projeler</a:t>
            </a:r>
          </a:p>
          <a:p>
            <a:pPr lvl="1" algn="just"/>
            <a:r>
              <a:rPr lang="tr-TR" dirty="0"/>
              <a:t>Sosyal girişimcilik ve sosyal yenilikçilik alanlarında hizmet veren/verecek olan aracı kurumların işleteceği, </a:t>
            </a:r>
            <a:r>
              <a:rPr lang="tr-TR" b="1" dirty="0">
                <a:solidFill>
                  <a:srgbClr val="FF0000"/>
                </a:solidFill>
              </a:rPr>
              <a:t>ekosistem güçlendirmeye yönelik merkezler</a:t>
            </a:r>
            <a:r>
              <a:rPr lang="tr-TR" dirty="0"/>
              <a:t>, sosyal laboratuvarlar ile kuluçka ve hızlandırıcı programların uygulanmasına yönelik projeler.</a:t>
            </a:r>
          </a:p>
          <a:p>
            <a:pPr marL="201168" lvl="1" indent="0" algn="just">
              <a:buNone/>
            </a:pPr>
            <a:endParaRPr lang="tr-TR" sz="2000" b="1" dirty="0" smtClean="0"/>
          </a:p>
          <a:p>
            <a:pPr marL="658368" lvl="1" indent="-457200" algn="just">
              <a:buAutoNum type="arabicPeriod"/>
            </a:pPr>
            <a:endParaRPr lang="tr-TR" sz="2000" dirty="0"/>
          </a:p>
          <a:p>
            <a:pPr marL="201168" lvl="1" indent="0" algn="just">
              <a:buNone/>
            </a:pPr>
            <a:endParaRPr lang="tr-TR" sz="2400" dirty="0" smtClean="0"/>
          </a:p>
          <a:p>
            <a:pPr lvl="1" algn="just"/>
            <a:endParaRPr lang="tr-TR" sz="2800" dirty="0" smtClean="0"/>
          </a:p>
          <a:p>
            <a:pPr lvl="1" algn="just"/>
            <a:endParaRPr lang="tr-TR" sz="2800" dirty="0" smtClean="0"/>
          </a:p>
          <a:p>
            <a:pPr lvl="1" algn="just"/>
            <a:endParaRPr lang="tr-TR" sz="2800" dirty="0" smtClean="0"/>
          </a:p>
          <a:p>
            <a:pPr lvl="1" algn="just"/>
            <a:endParaRPr lang="tr-TR" sz="2800" dirty="0" smtClean="0"/>
          </a:p>
          <a:p>
            <a:pPr lvl="1" algn="just"/>
            <a:endParaRPr lang="tr-TR" sz="2800" dirty="0" smtClean="0"/>
          </a:p>
          <a:p>
            <a:pPr lvl="1" algn="just"/>
            <a:endParaRPr lang="tr-TR" sz="2800" dirty="0" smtClean="0"/>
          </a:p>
          <a:p>
            <a:pPr lvl="3" algn="just"/>
            <a:endParaRPr lang="tr-TR" sz="2800" dirty="0" smtClean="0"/>
          </a:p>
          <a:p>
            <a:pPr lvl="2" algn="just"/>
            <a:endParaRPr lang="tr-TR" sz="2800" dirty="0" smtClean="0"/>
          </a:p>
          <a:p>
            <a:pPr lvl="1" algn="just"/>
            <a:endParaRPr lang="tr-TR" dirty="0" smtClean="0"/>
          </a:p>
          <a:p>
            <a:pPr lvl="1" algn="just"/>
            <a:endParaRPr lang="tr-TR" dirty="0" smtClean="0"/>
          </a:p>
          <a:p>
            <a:pPr lvl="1" algn="just"/>
            <a:endParaRPr lang="tr-TR" dirty="0" smtClean="0"/>
          </a:p>
          <a:p>
            <a:pPr lvl="1" algn="just"/>
            <a:endParaRPr lang="tr-TR" dirty="0" smtClean="0"/>
          </a:p>
          <a:p>
            <a:pPr lvl="1" algn="just"/>
            <a:endParaRPr lang="tr-TR" dirty="0" smtClean="0"/>
          </a:p>
          <a:p>
            <a:pPr lvl="2" algn="just"/>
            <a:endParaRPr lang="tr-TR" dirty="0" smtClean="0"/>
          </a:p>
          <a:p>
            <a:pPr lvl="1" algn="just"/>
            <a:endParaRPr lang="tr-TR" dirty="0" smtClean="0"/>
          </a:p>
          <a:p>
            <a:pPr lvl="1" algn="just"/>
            <a:endParaRPr lang="tr-TR" dirty="0" smtClean="0"/>
          </a:p>
          <a:p>
            <a:pPr lvl="1" algn="just"/>
            <a:endParaRPr lang="tr-TR" dirty="0" smtClean="0"/>
          </a:p>
          <a:p>
            <a:pPr algn="just"/>
            <a:endParaRPr lang="tr-TR" dirty="0"/>
          </a:p>
        </p:txBody>
      </p:sp>
      <p:sp>
        <p:nvSpPr>
          <p:cNvPr id="10" name="Dikdörtgen 9"/>
          <p:cNvSpPr/>
          <p:nvPr/>
        </p:nvSpPr>
        <p:spPr>
          <a:xfrm>
            <a:off x="1706906" y="2894384"/>
            <a:ext cx="8593156" cy="36355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2000" b="1" dirty="0"/>
              <a:t>Sosyal Girişimcilik ve Yenilikçilik Önceliği Kapsamında Desteklenecek Projeler:</a:t>
            </a:r>
          </a:p>
        </p:txBody>
      </p:sp>
      <p:pic>
        <p:nvPicPr>
          <p:cNvPr id="11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8444" y="263312"/>
            <a:ext cx="1438781" cy="579170"/>
          </a:xfrm>
          <a:prstGeom prst="rect">
            <a:avLst/>
          </a:prstGeom>
        </p:spPr>
      </p:pic>
      <p:pic>
        <p:nvPicPr>
          <p:cNvPr id="12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4014" y="144430"/>
            <a:ext cx="859611" cy="786452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1545" y="286618"/>
            <a:ext cx="2514140" cy="644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65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53179" y="1414527"/>
            <a:ext cx="10515600" cy="1325563"/>
          </a:xfrm>
        </p:spPr>
        <p:txBody>
          <a:bodyPr>
            <a:normAutofit/>
          </a:bodyPr>
          <a:lstStyle/>
          <a:p>
            <a:r>
              <a:rPr lang="tr-TR" dirty="0" smtClean="0"/>
              <a:t>Programın Öncelikleri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73934" y="3288285"/>
            <a:ext cx="9351646" cy="4023360"/>
          </a:xfrm>
        </p:spPr>
        <p:txBody>
          <a:bodyPr>
            <a:normAutofit/>
          </a:bodyPr>
          <a:lstStyle/>
          <a:p>
            <a:pPr marL="201168" lvl="1" indent="0" algn="just">
              <a:buNone/>
            </a:pPr>
            <a:endParaRPr lang="tr-TR" sz="1800" b="1" dirty="0"/>
          </a:p>
          <a:p>
            <a:pPr lvl="1" algn="just"/>
            <a:r>
              <a:rPr lang="tr-TR" sz="2000" b="1" dirty="0">
                <a:solidFill>
                  <a:srgbClr val="FF0000"/>
                </a:solidFill>
              </a:rPr>
              <a:t>Sosyal yardım alan kesimin </a:t>
            </a:r>
            <a:r>
              <a:rPr lang="tr-TR" sz="2000" dirty="0"/>
              <a:t>gelir düzeyinin artırılmasına yönelik yenilikçi ve model nitelikli projeler</a:t>
            </a:r>
          </a:p>
          <a:p>
            <a:pPr lvl="1" algn="just"/>
            <a:r>
              <a:rPr lang="tr-TR" sz="2000" dirty="0"/>
              <a:t>Toplumun dezavantajlı kesimlerinin </a:t>
            </a:r>
            <a:r>
              <a:rPr lang="tr-TR" sz="2000" b="1" dirty="0">
                <a:solidFill>
                  <a:srgbClr val="FF0000"/>
                </a:solidFill>
              </a:rPr>
              <a:t>yaşam kalitelerinin yükseltilmesine </a:t>
            </a:r>
            <a:r>
              <a:rPr lang="tr-TR" sz="2000" dirty="0"/>
              <a:t>yönelik yenilikçi ve model nitelikli projeler</a:t>
            </a:r>
          </a:p>
          <a:p>
            <a:pPr lvl="1" algn="just"/>
            <a:r>
              <a:rPr lang="tr-TR" sz="2000" dirty="0"/>
              <a:t>Dezavantajlı kesimlere sunulan hizmetlerin kalitesinin artırılmasına yönelik yenilikçi ve model nitelikli projeler</a:t>
            </a:r>
          </a:p>
          <a:p>
            <a:pPr marL="201168" lvl="1" indent="0" algn="just">
              <a:buNone/>
            </a:pPr>
            <a:endParaRPr lang="tr-TR" sz="2000" b="1" dirty="0" smtClean="0"/>
          </a:p>
          <a:p>
            <a:pPr marL="658368" lvl="1" indent="-457200" algn="just">
              <a:buAutoNum type="arabicPeriod"/>
            </a:pPr>
            <a:endParaRPr lang="tr-TR" sz="2000" dirty="0"/>
          </a:p>
          <a:p>
            <a:pPr marL="201168" lvl="1" indent="0">
              <a:buNone/>
            </a:pPr>
            <a:endParaRPr lang="tr-TR" sz="2400" dirty="0" smtClean="0"/>
          </a:p>
          <a:p>
            <a:pPr lvl="1"/>
            <a:endParaRPr lang="tr-TR" sz="2800" dirty="0" smtClean="0"/>
          </a:p>
          <a:p>
            <a:pPr lvl="1"/>
            <a:endParaRPr lang="tr-TR" sz="2800" dirty="0" smtClean="0"/>
          </a:p>
          <a:p>
            <a:pPr lvl="1"/>
            <a:endParaRPr lang="tr-TR" sz="2800" dirty="0" smtClean="0"/>
          </a:p>
          <a:p>
            <a:pPr lvl="1"/>
            <a:endParaRPr lang="tr-TR" sz="2800" dirty="0" smtClean="0"/>
          </a:p>
          <a:p>
            <a:pPr lvl="1"/>
            <a:endParaRPr lang="tr-TR" sz="2800" dirty="0" smtClean="0"/>
          </a:p>
          <a:p>
            <a:pPr lvl="1"/>
            <a:endParaRPr lang="tr-TR" sz="2800" dirty="0" smtClean="0"/>
          </a:p>
          <a:p>
            <a:pPr lvl="3"/>
            <a:endParaRPr lang="tr-TR" sz="2800" dirty="0" smtClean="0"/>
          </a:p>
          <a:p>
            <a:pPr lvl="2"/>
            <a:endParaRPr lang="tr-TR" sz="2800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2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endParaRPr lang="tr-TR" dirty="0"/>
          </a:p>
        </p:txBody>
      </p:sp>
      <p:pic>
        <p:nvPicPr>
          <p:cNvPr id="8" name="Picture 2" descr="\\fs\files\PYB\10.SOGEP\SOGEPLogo\SOGEP Logo v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849" y="178229"/>
            <a:ext cx="2367529" cy="95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ikdörtgen 8"/>
          <p:cNvSpPr/>
          <p:nvPr/>
        </p:nvSpPr>
        <p:spPr>
          <a:xfrm>
            <a:off x="1253179" y="2832409"/>
            <a:ext cx="8593156" cy="363557"/>
          </a:xfrm>
          <a:prstGeom prst="rect">
            <a:avLst/>
          </a:prstGeom>
          <a:solidFill>
            <a:srgbClr val="ED7D3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2000" b="1" dirty="0"/>
              <a:t>Sosyal İçerme Önceliği </a:t>
            </a:r>
            <a:r>
              <a:rPr lang="tr-TR" sz="2000" b="1" dirty="0" smtClean="0"/>
              <a:t>Kapsamında </a:t>
            </a:r>
            <a:r>
              <a:rPr lang="tr-TR" sz="2000" b="1" dirty="0"/>
              <a:t>Desteklenecek Projeler:</a:t>
            </a:r>
          </a:p>
        </p:txBody>
      </p:sp>
      <p:pic>
        <p:nvPicPr>
          <p:cNvPr id="11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4014" y="144430"/>
            <a:ext cx="859611" cy="786452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1545" y="286618"/>
            <a:ext cx="2514140" cy="644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36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7279" y="1302772"/>
            <a:ext cx="10515600" cy="1325563"/>
          </a:xfrm>
        </p:spPr>
        <p:txBody>
          <a:bodyPr>
            <a:normAutofit/>
          </a:bodyPr>
          <a:lstStyle/>
          <a:p>
            <a:r>
              <a:rPr lang="tr-TR" dirty="0" smtClean="0"/>
              <a:t>Programın Öncelikleri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1893" y="3422286"/>
            <a:ext cx="9351646" cy="4023360"/>
          </a:xfrm>
        </p:spPr>
        <p:txBody>
          <a:bodyPr>
            <a:normAutofit/>
          </a:bodyPr>
          <a:lstStyle/>
          <a:p>
            <a:pPr marL="201168" lvl="1" indent="0" algn="just">
              <a:buNone/>
            </a:pPr>
            <a:endParaRPr lang="tr-TR" sz="1800" b="1" dirty="0"/>
          </a:p>
          <a:p>
            <a:pPr lvl="1" algn="just"/>
            <a:r>
              <a:rPr lang="tr-TR" sz="2000" dirty="0"/>
              <a:t>Bölge öncelikleriyle </a:t>
            </a:r>
            <a:r>
              <a:rPr lang="tr-TR" sz="2000" b="1" dirty="0">
                <a:solidFill>
                  <a:srgbClr val="FF0000"/>
                </a:solidFill>
              </a:rPr>
              <a:t>kâr amacı güden kesimin </a:t>
            </a:r>
            <a:r>
              <a:rPr lang="tr-TR" sz="2000" dirty="0"/>
              <a:t>sosyal sorumluluk faaliyetlerini uyumlaştırmaya yönelik yenilikçi ve model nitelikli projeler,</a:t>
            </a:r>
          </a:p>
          <a:p>
            <a:pPr lvl="1" algn="just"/>
            <a:r>
              <a:rPr lang="tr-TR" sz="2000" dirty="0"/>
              <a:t>Program öncelik alanlarına ve/veya tespit edilen farklı sosyal bir sorunun çözümüne yönelik yenilikçi ve model nitelikli projeler.</a:t>
            </a:r>
          </a:p>
          <a:p>
            <a:pPr marL="201168" lvl="1" indent="0" algn="just">
              <a:buNone/>
            </a:pPr>
            <a:endParaRPr lang="tr-TR" sz="2000" b="1" dirty="0" smtClean="0"/>
          </a:p>
          <a:p>
            <a:pPr marL="658368" lvl="1" indent="-457200" algn="just">
              <a:buAutoNum type="arabicPeriod"/>
            </a:pPr>
            <a:endParaRPr lang="tr-TR" sz="2000" dirty="0"/>
          </a:p>
          <a:p>
            <a:pPr marL="201168" lvl="1" indent="0">
              <a:buNone/>
            </a:pPr>
            <a:endParaRPr lang="tr-TR" sz="2400" dirty="0" smtClean="0"/>
          </a:p>
          <a:p>
            <a:pPr lvl="1"/>
            <a:endParaRPr lang="tr-TR" sz="2800" dirty="0" smtClean="0"/>
          </a:p>
          <a:p>
            <a:pPr lvl="1"/>
            <a:endParaRPr lang="tr-TR" sz="2800" dirty="0" smtClean="0"/>
          </a:p>
          <a:p>
            <a:pPr lvl="1"/>
            <a:endParaRPr lang="tr-TR" sz="2800" dirty="0" smtClean="0"/>
          </a:p>
          <a:p>
            <a:pPr lvl="1"/>
            <a:endParaRPr lang="tr-TR" sz="2800" dirty="0" smtClean="0"/>
          </a:p>
          <a:p>
            <a:pPr lvl="1"/>
            <a:endParaRPr lang="tr-TR" sz="2800" dirty="0" smtClean="0"/>
          </a:p>
          <a:p>
            <a:pPr lvl="1"/>
            <a:endParaRPr lang="tr-TR" sz="2800" dirty="0" smtClean="0"/>
          </a:p>
          <a:p>
            <a:pPr lvl="3"/>
            <a:endParaRPr lang="tr-TR" sz="2800" dirty="0" smtClean="0"/>
          </a:p>
          <a:p>
            <a:pPr lvl="2"/>
            <a:endParaRPr lang="tr-TR" sz="2800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2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endParaRPr lang="tr-TR" dirty="0"/>
          </a:p>
        </p:txBody>
      </p:sp>
      <p:sp>
        <p:nvSpPr>
          <p:cNvPr id="10" name="Dikdörtgen 9"/>
          <p:cNvSpPr/>
          <p:nvPr/>
        </p:nvSpPr>
        <p:spPr>
          <a:xfrm>
            <a:off x="1211138" y="2681624"/>
            <a:ext cx="8593156" cy="363557"/>
          </a:xfrm>
          <a:prstGeom prst="rect">
            <a:avLst/>
          </a:prstGeom>
          <a:solidFill>
            <a:srgbClr val="ED7D3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2000" b="1" dirty="0"/>
              <a:t>Sosyal Sorumluluk Önceliği Kapsamında Desteklenecek Projeler:</a:t>
            </a:r>
          </a:p>
        </p:txBody>
      </p:sp>
      <p:pic>
        <p:nvPicPr>
          <p:cNvPr id="9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355" y="263312"/>
            <a:ext cx="1761897" cy="548688"/>
          </a:xfrm>
          <a:prstGeom prst="rect">
            <a:avLst/>
          </a:prstGeom>
        </p:spPr>
      </p:pic>
      <p:pic>
        <p:nvPicPr>
          <p:cNvPr id="11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8444" y="263312"/>
            <a:ext cx="1438781" cy="579170"/>
          </a:xfrm>
          <a:prstGeom prst="rect">
            <a:avLst/>
          </a:prstGeom>
        </p:spPr>
      </p:pic>
      <p:pic>
        <p:nvPicPr>
          <p:cNvPr id="12" name="Resi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64014" y="144430"/>
            <a:ext cx="859611" cy="78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84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51035" y="1053268"/>
            <a:ext cx="10515600" cy="1325563"/>
          </a:xfrm>
        </p:spPr>
        <p:txBody>
          <a:bodyPr>
            <a:normAutofit/>
          </a:bodyPr>
          <a:lstStyle/>
          <a:p>
            <a:r>
              <a:rPr lang="tr-TR" dirty="0" smtClean="0"/>
              <a:t>PROJE DEĞERLENDİRME ESASLARI </a:t>
            </a:r>
            <a:r>
              <a:rPr lang="tr-TR" dirty="0"/>
              <a:t>(Md.10)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07117" y="2581998"/>
            <a:ext cx="10099563" cy="3929081"/>
          </a:xfrm>
        </p:spPr>
        <p:txBody>
          <a:bodyPr>
            <a:normAutofit/>
          </a:bodyPr>
          <a:lstStyle/>
          <a:p>
            <a:pPr marL="201168" lvl="1" indent="0" algn="just">
              <a:buNone/>
            </a:pPr>
            <a:endParaRPr lang="tr-TR" sz="1800" b="1" dirty="0"/>
          </a:p>
          <a:p>
            <a:pPr lvl="1" algn="just"/>
            <a:r>
              <a:rPr lang="tr-TR" sz="2000" dirty="0"/>
              <a:t>Projeler ilgililik, yöntem, kurumsal kapasite ve sürdürülebilirlik ana kriterleri çerçevesinde değerlendirilir. Program dâhilinde, kapasite geliştirmeye yönelik, sosyal etki düzeyi yüksek, özel nitelikli model projeler desteklenir. </a:t>
            </a:r>
          </a:p>
          <a:p>
            <a:pPr marL="457200" lvl="1" indent="0" algn="just">
              <a:buNone/>
            </a:pPr>
            <a:endParaRPr lang="tr-TR" sz="2000" dirty="0"/>
          </a:p>
          <a:p>
            <a:pPr lvl="1" algn="just"/>
            <a:r>
              <a:rPr lang="tr-TR" sz="2000" dirty="0"/>
              <a:t>Proje değerlendirmesinde </a:t>
            </a:r>
            <a:r>
              <a:rPr lang="tr-TR" sz="2000" dirty="0" err="1"/>
              <a:t>Sosyo</a:t>
            </a:r>
            <a:r>
              <a:rPr lang="tr-TR" sz="2000" dirty="0"/>
              <a:t>-Ekonomik Gelişmişlik Endeksi (SEGE) bakımından daha alt kademede yer alan il ve ilçeler önceliklidir.</a:t>
            </a:r>
          </a:p>
          <a:p>
            <a:pPr marL="201168" lvl="1" indent="0" algn="just">
              <a:buNone/>
            </a:pPr>
            <a:endParaRPr lang="tr-TR" sz="2000" b="1" dirty="0" smtClean="0"/>
          </a:p>
          <a:p>
            <a:pPr marL="658368" lvl="1" indent="-457200" algn="just">
              <a:buAutoNum type="arabicPeriod"/>
            </a:pPr>
            <a:endParaRPr lang="tr-TR" sz="2000" dirty="0"/>
          </a:p>
          <a:p>
            <a:pPr marL="201168" lvl="1" indent="0">
              <a:buNone/>
            </a:pPr>
            <a:endParaRPr lang="tr-TR" sz="2400" dirty="0" smtClean="0"/>
          </a:p>
          <a:p>
            <a:pPr lvl="1"/>
            <a:endParaRPr lang="tr-TR" sz="2800" dirty="0" smtClean="0"/>
          </a:p>
          <a:p>
            <a:pPr lvl="1"/>
            <a:endParaRPr lang="tr-TR" sz="2800" dirty="0" smtClean="0"/>
          </a:p>
          <a:p>
            <a:pPr lvl="1"/>
            <a:endParaRPr lang="tr-TR" sz="2800" dirty="0" smtClean="0"/>
          </a:p>
          <a:p>
            <a:pPr lvl="1"/>
            <a:endParaRPr lang="tr-TR" sz="2800" dirty="0" smtClean="0"/>
          </a:p>
          <a:p>
            <a:pPr lvl="1"/>
            <a:endParaRPr lang="tr-TR" sz="2800" dirty="0" smtClean="0"/>
          </a:p>
          <a:p>
            <a:pPr lvl="1"/>
            <a:endParaRPr lang="tr-TR" sz="2800" dirty="0" smtClean="0"/>
          </a:p>
          <a:p>
            <a:pPr lvl="3"/>
            <a:endParaRPr lang="tr-TR" sz="2800" dirty="0" smtClean="0"/>
          </a:p>
          <a:p>
            <a:pPr lvl="2"/>
            <a:endParaRPr lang="tr-TR" sz="2800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2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endParaRPr lang="tr-TR" dirty="0"/>
          </a:p>
        </p:txBody>
      </p:sp>
      <p:pic>
        <p:nvPicPr>
          <p:cNvPr id="11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8444" y="263312"/>
            <a:ext cx="1438781" cy="579170"/>
          </a:xfrm>
          <a:prstGeom prst="rect">
            <a:avLst/>
          </a:prstGeom>
        </p:spPr>
      </p:pic>
      <p:pic>
        <p:nvPicPr>
          <p:cNvPr id="12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4014" y="144430"/>
            <a:ext cx="859611" cy="786452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1545" y="286618"/>
            <a:ext cx="2514140" cy="644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48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6410</TotalTime>
  <Words>1256</Words>
  <Application>Microsoft Office PowerPoint</Application>
  <PresentationFormat>Geniş ekran</PresentationFormat>
  <Paragraphs>477</Paragraphs>
  <Slides>24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 Teması</vt:lpstr>
      <vt:lpstr>2023 YILI  SOSYAL GELİŞMEYİ DESTEKLEME PROGRAMI (SOGEP)</vt:lpstr>
      <vt:lpstr>SOGEP NEDİR?</vt:lpstr>
      <vt:lpstr>PROGRAMIN HEDEFİ</vt:lpstr>
      <vt:lpstr>Programın öncelikleri</vt:lpstr>
      <vt:lpstr>Programın Öncelikleri</vt:lpstr>
      <vt:lpstr>Programın Öncelikleri</vt:lpstr>
      <vt:lpstr>Programın Öncelikleri</vt:lpstr>
      <vt:lpstr>Programın Öncelikleri</vt:lpstr>
      <vt:lpstr>PROJE DEĞERLENDİRME ESASLARI (Md.10)</vt:lpstr>
      <vt:lpstr>PROJE DEĞERLENDİRME ESASLARI (Md.10)</vt:lpstr>
      <vt:lpstr> PROJE DEĞERLENDİRME ESASLARI (Md.10)</vt:lpstr>
      <vt:lpstr>PROJE DEĞERLENDİRME ESASLARI (Md.10)</vt:lpstr>
      <vt:lpstr>UYGUN BAŞVURU SAHİPLERİ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OKA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 ve Araştırma</dc:title>
  <dc:creator>OKA PYB</dc:creator>
  <cp:lastModifiedBy>Dursun DEMİR</cp:lastModifiedBy>
  <cp:revision>524</cp:revision>
  <dcterms:created xsi:type="dcterms:W3CDTF">2018-10-30T08:50:40Z</dcterms:created>
  <dcterms:modified xsi:type="dcterms:W3CDTF">2023-01-12T10:28:18Z</dcterms:modified>
</cp:coreProperties>
</file>