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352" r:id="rId2"/>
    <p:sldId id="377" r:id="rId3"/>
    <p:sldId id="376" r:id="rId4"/>
    <p:sldId id="339" r:id="rId5"/>
    <p:sldId id="340" r:id="rId6"/>
    <p:sldId id="341" r:id="rId7"/>
    <p:sldId id="342" r:id="rId8"/>
    <p:sldId id="343" r:id="rId9"/>
    <p:sldId id="344" r:id="rId10"/>
    <p:sldId id="383" r:id="rId11"/>
    <p:sldId id="345" r:id="rId12"/>
    <p:sldId id="356" r:id="rId13"/>
    <p:sldId id="359" r:id="rId14"/>
    <p:sldId id="327" r:id="rId15"/>
    <p:sldId id="370" r:id="rId16"/>
    <p:sldId id="367" r:id="rId17"/>
    <p:sldId id="372" r:id="rId18"/>
    <p:sldId id="368" r:id="rId19"/>
    <p:sldId id="373" r:id="rId20"/>
    <p:sldId id="371" r:id="rId21"/>
    <p:sldId id="380" r:id="rId22"/>
    <p:sldId id="381" r:id="rId23"/>
    <p:sldId id="378" r:id="rId24"/>
    <p:sldId id="3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FFFF"/>
    <a:srgbClr val="EF9977"/>
    <a:srgbClr val="6600FF"/>
    <a:srgbClr val="A50021"/>
    <a:srgbClr val="FF66FF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59140" autoAdjust="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F2587-C438-4F81-B8AB-F3D2650D302C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2EBA6-B2FB-4C02-AB95-979F8C33B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53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14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44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1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2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89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70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45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38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87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71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9084-4E33-441F-8B43-EA6D76897DAE}" type="datetimeFigureOut">
              <a:rPr lang="tr-TR" smtClean="0"/>
              <a:pPr/>
              <a:t>25.12.2023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9B32-FD19-44FA-BFE3-8EBEDBB01FD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5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ka@oka.org.t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oka.org.tr/destekler/basvurabileceklerim" TargetMode="External"/><Relationship Id="rId4" Type="http://schemas.openxmlformats.org/officeDocument/2006/relationships/hyperlink" Target="mailto:marka@oka.org.t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14702" y="2511972"/>
            <a:ext cx="10635349" cy="1681162"/>
          </a:xfrm>
        </p:spPr>
        <p:txBody>
          <a:bodyPr>
            <a:normAutofit fontScale="90000"/>
          </a:bodyPr>
          <a:lstStyle/>
          <a:p>
            <a:r>
              <a:rPr lang="tr-TR" sz="4400" b="1" dirty="0" smtClean="0">
                <a:solidFill>
                  <a:srgbClr val="800080"/>
                </a:solidFill>
              </a:rPr>
              <a:t>2024 YILI </a:t>
            </a:r>
            <a:br>
              <a:rPr lang="tr-TR" sz="4400" b="1" dirty="0" smtClean="0">
                <a:solidFill>
                  <a:srgbClr val="800080"/>
                </a:solidFill>
              </a:rPr>
            </a:br>
            <a:r>
              <a:rPr lang="tr-TR" sz="4400" b="1" dirty="0" smtClean="0">
                <a:solidFill>
                  <a:srgbClr val="800080"/>
                </a:solidFill>
              </a:rPr>
              <a:t>SOSYAL GELİŞMEYİ DESTEKLEME PROGRAMI (SOGEP)</a:t>
            </a:r>
            <a:endParaRPr lang="tr-TR" sz="4400" b="1" dirty="0">
              <a:solidFill>
                <a:srgbClr val="80008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60634" y="5010424"/>
            <a:ext cx="9144000" cy="1655762"/>
          </a:xfrm>
        </p:spPr>
        <p:txBody>
          <a:bodyPr/>
          <a:lstStyle/>
          <a:p>
            <a:r>
              <a:rPr lang="tr-TR" b="1" dirty="0" smtClean="0">
                <a:hlinkClick r:id="rId2"/>
              </a:rPr>
              <a:t>marka@oka.org.tr</a:t>
            </a:r>
            <a:endParaRPr lang="tr-TR" b="1" dirty="0" smtClean="0"/>
          </a:p>
          <a:p>
            <a:r>
              <a:rPr lang="tr-TR" b="1" dirty="0" smtClean="0"/>
              <a:t>0 362 431 24 00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751762" y="4297279"/>
            <a:ext cx="5077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Ön </a:t>
            </a:r>
            <a:r>
              <a:rPr lang="tr-TR" dirty="0"/>
              <a:t>başvuruların teslimi için son </a:t>
            </a:r>
            <a:r>
              <a:rPr lang="tr-TR" dirty="0" smtClean="0"/>
              <a:t>gün: </a:t>
            </a:r>
            <a:r>
              <a:rPr lang="tr-TR" dirty="0"/>
              <a:t>30 Ocak 2023 </a:t>
            </a:r>
          </a:p>
        </p:txBody>
      </p:sp>
      <p:pic>
        <p:nvPicPr>
          <p:cNvPr id="9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2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035" y="1053268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7117" y="2581998"/>
            <a:ext cx="10099563" cy="3929081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tr-TR" sz="1800" b="1" dirty="0"/>
          </a:p>
          <a:p>
            <a:pPr marL="457200" lvl="1" indent="0" algn="just">
              <a:buNone/>
            </a:pPr>
            <a:r>
              <a:rPr lang="tr-TR" sz="2000" dirty="0" smtClean="0"/>
              <a:t>Program </a:t>
            </a:r>
            <a:r>
              <a:rPr lang="tr-TR" sz="2000" dirty="0"/>
              <a:t>kapsamında aşağıdaki nitelikteki projelere öncelik verilir</a:t>
            </a:r>
            <a:r>
              <a:rPr lang="tr-TR" sz="2000" dirty="0" smtClean="0"/>
              <a:t>:</a:t>
            </a:r>
          </a:p>
          <a:p>
            <a:pPr marL="457200" lvl="1" indent="0" algn="just">
              <a:buNone/>
            </a:pPr>
            <a:endParaRPr lang="tr-TR" sz="2000" dirty="0"/>
          </a:p>
          <a:p>
            <a:pPr marL="457200" lvl="1" indent="0" algn="just">
              <a:buNone/>
            </a:pPr>
            <a:r>
              <a:rPr lang="tr-TR" sz="2000" dirty="0"/>
              <a:t>a)	Genç, kadın ve engellilerin istihdamını hedefleyen, yenilikçilik, ortaklık ve iş birliği boyutu güçlü projeler,</a:t>
            </a:r>
          </a:p>
          <a:p>
            <a:pPr marL="457200" lvl="1" indent="0" algn="just">
              <a:buNone/>
            </a:pPr>
            <a:r>
              <a:rPr lang="tr-TR" sz="2000" dirty="0"/>
              <a:t>b)	Doğrudan sosyal sorumluluk projesi olmasa da özel sektörün içerisinde yer aldığı ve nakdi eş finansman katkısı sunmayı taahhüt ettiği projeler,</a:t>
            </a:r>
          </a:p>
          <a:p>
            <a:pPr marL="457200" lvl="1" indent="0" algn="just">
              <a:buNone/>
            </a:pPr>
            <a:r>
              <a:rPr lang="tr-TR" sz="2000" dirty="0"/>
              <a:t>c)	Proje kapsamında kullanılması öngörülen fiziksel mekânın sıfırdan bir inşaat yerine atıl kamu binalarının değerlendirilerek karşılanmasını öngören projeler,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8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3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5736" y="1131806"/>
            <a:ext cx="10531119" cy="11218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9745" y="2253674"/>
            <a:ext cx="9896762" cy="4248726"/>
          </a:xfrm>
        </p:spPr>
        <p:txBody>
          <a:bodyPr>
            <a:normAutofit lnSpcReduction="10000"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Temel sosyal hizmet sunumuna yönelik yenilikçi niteliği olmayan projeler,</a:t>
            </a:r>
          </a:p>
          <a:p>
            <a:pPr lvl="1" algn="just"/>
            <a:r>
              <a:rPr lang="tr-TR" sz="2000" dirty="0"/>
              <a:t>Yurtdışı gezi ile yurtdışı seminer, konferans, eğitim vb. faaliyetleri içeren proje kalemleri,</a:t>
            </a:r>
          </a:p>
          <a:p>
            <a:pPr lvl="1" algn="just"/>
            <a:r>
              <a:rPr lang="tr-TR" sz="2000" dirty="0"/>
              <a:t>Sosyal yardım ve nakdi sosyal transfer mahiyetindeki unsurlar içeren projeler,</a:t>
            </a:r>
          </a:p>
          <a:p>
            <a:pPr lvl="1" algn="just"/>
            <a:r>
              <a:rPr lang="tr-TR" sz="2000" dirty="0"/>
              <a:t>Okul derslerini takviye amaçlı etüt faaliyetleri ve sınavlara hazırlık amacı taşıyan kurs projeleri,</a:t>
            </a:r>
          </a:p>
          <a:p>
            <a:pPr lvl="1" algn="just"/>
            <a:r>
              <a:rPr lang="tr-TR" sz="2000" dirty="0"/>
              <a:t>Proje amaçları ile ilişkilendirmemiş ve sürdürülebilirliği zayıf eğitim faaliyetlerine odaklanan projeler,</a:t>
            </a:r>
          </a:p>
          <a:p>
            <a:pPr lvl="1" algn="just"/>
            <a:r>
              <a:rPr lang="tr-TR" sz="2000" dirty="0"/>
              <a:t>Hâlihazırda başka bir kurum tarafından rutin olarak sunulan hizmetleri içeren projeler,</a:t>
            </a:r>
          </a:p>
          <a:p>
            <a:pPr lvl="1" algn="just"/>
            <a:r>
              <a:rPr lang="tr-TR" sz="2000" dirty="0"/>
              <a:t>Hedef kitle ile faaliyetleri arasında ilişki kurulamayan </a:t>
            </a:r>
            <a:r>
              <a:rPr lang="tr-TR" sz="2000" dirty="0" smtClean="0"/>
              <a:t>projeler,</a:t>
            </a:r>
          </a:p>
          <a:p>
            <a:pPr lvl="1" algn="just"/>
            <a:r>
              <a:rPr lang="tr-TR" sz="2000" dirty="0"/>
              <a:t>Sosyal sorunların tespiti ve bu sorunların çözümüne ilişkin sosyal araştırma, analiz ve raporlama faaliyetleriyle sınırlı </a:t>
            </a:r>
            <a:r>
              <a:rPr lang="tr-TR" sz="2000" dirty="0" smtClean="0"/>
              <a:t>projeler</a:t>
            </a:r>
            <a:r>
              <a:rPr lang="tr-TR" sz="2000" dirty="0"/>
              <a:t>,</a:t>
            </a:r>
            <a:endParaRPr lang="tr-TR" sz="2000" dirty="0" smtClean="0"/>
          </a:p>
          <a:p>
            <a:pPr lvl="1" algn="just"/>
            <a:r>
              <a:rPr lang="tr-TR" sz="2000" dirty="0" smtClean="0"/>
              <a:t>Araç alımı ve kiralanması,</a:t>
            </a:r>
          </a:p>
          <a:p>
            <a:pPr lvl="1" algn="just"/>
            <a:r>
              <a:rPr lang="tr-TR" sz="2100" dirty="0"/>
              <a:t>Arazi veya bina </a:t>
            </a:r>
            <a:r>
              <a:rPr lang="tr-TR" sz="2100" dirty="0" smtClean="0"/>
              <a:t>alımları.</a:t>
            </a:r>
            <a:endParaRPr lang="tr-TR" sz="2100" dirty="0"/>
          </a:p>
          <a:p>
            <a:pPr lvl="1" algn="just"/>
            <a:endParaRPr lang="en-US" sz="2000" dirty="0"/>
          </a:p>
          <a:p>
            <a:pPr lvl="1" algn="just"/>
            <a:endParaRPr lang="tr-TR" sz="2000" dirty="0"/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6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2405" y="1563355"/>
            <a:ext cx="10208155" cy="100152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PROJE DEĞERLENDİRME ESASLARI (Md.10)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627" y="2541548"/>
            <a:ext cx="11209070" cy="4023360"/>
          </a:xfrm>
        </p:spPr>
        <p:txBody>
          <a:bodyPr>
            <a:normAutofit/>
          </a:bodyPr>
          <a:lstStyle/>
          <a:p>
            <a:pPr marL="658368" lvl="1" indent="-457200" algn="just"/>
            <a:endParaRPr lang="tr-TR" sz="2000" dirty="0"/>
          </a:p>
          <a:p>
            <a:pPr marL="544068" lvl="1" indent="-342900" algn="just"/>
            <a:r>
              <a:rPr lang="tr-TR" dirty="0"/>
              <a:t>Başvuru sahiplerinde hedeflenen bölgede kayıtlı olmaları veya merkezlerinin ya da yasal şubelerinin bu bölgede bulunması şartı aranmaz. Ancak proje faaliyetleri bölge içerisinde yürütülmelidir.</a:t>
            </a:r>
            <a:r>
              <a:rPr lang="en-US" dirty="0"/>
              <a:t> </a:t>
            </a:r>
            <a:endParaRPr lang="en-US" dirty="0" smtClean="0"/>
          </a:p>
          <a:p>
            <a:pPr marL="544068" lvl="1" indent="-342900" algn="just"/>
            <a:r>
              <a:rPr lang="tr-TR" dirty="0"/>
              <a:t>Kâr amacı güden kuruluşlar, sosyal sorumluluk projeleri için başvuru sahibi, diğer program önceliklerine yönelik projelerde ise ancak iştirakçi olabilirler. </a:t>
            </a:r>
            <a:endParaRPr lang="en-US" dirty="0" smtClean="0"/>
          </a:p>
          <a:p>
            <a:pPr marL="457200" lvl="1" indent="0">
              <a:buNone/>
            </a:pPr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0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493" y="1032998"/>
            <a:ext cx="10208155" cy="686124"/>
          </a:xfrm>
        </p:spPr>
        <p:txBody>
          <a:bodyPr>
            <a:normAutofit/>
          </a:bodyPr>
          <a:lstStyle/>
          <a:p>
            <a:r>
              <a:rPr lang="tr-TR" sz="4000" dirty="0" smtClean="0"/>
              <a:t>UYGUN BAŞVURU SAHİPLERİ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4451" y="1885581"/>
            <a:ext cx="11209070" cy="4311218"/>
          </a:xfrm>
        </p:spPr>
        <p:txBody>
          <a:bodyPr>
            <a:normAutofit fontScale="47500" lnSpcReduction="20000"/>
          </a:bodyPr>
          <a:lstStyle/>
          <a:p>
            <a:pPr lvl="2" algn="just"/>
            <a:r>
              <a:rPr lang="tr-TR" sz="5800" dirty="0" smtClean="0"/>
              <a:t>Kamu kurum ve kuruluşları </a:t>
            </a:r>
          </a:p>
          <a:p>
            <a:pPr lvl="2" algn="just"/>
            <a:r>
              <a:rPr lang="tr-TR" sz="5800" dirty="0" smtClean="0"/>
              <a:t>Kamu kurumu niteliğinde meslek kuruluşları</a:t>
            </a:r>
          </a:p>
          <a:p>
            <a:pPr lvl="2" algn="just"/>
            <a:r>
              <a:rPr lang="tr-TR" sz="5800" dirty="0" smtClean="0"/>
              <a:t>Birlikler</a:t>
            </a:r>
          </a:p>
          <a:p>
            <a:pPr lvl="2" algn="just"/>
            <a:r>
              <a:rPr lang="tr-TR" sz="5800" dirty="0" smtClean="0"/>
              <a:t>Kooperatifler</a:t>
            </a:r>
          </a:p>
          <a:p>
            <a:pPr lvl="2" algn="just"/>
            <a:r>
              <a:rPr lang="tr-TR" sz="5800" dirty="0" smtClean="0"/>
              <a:t>Sivil Toplum Kuruluşları</a:t>
            </a:r>
          </a:p>
          <a:p>
            <a:pPr lvl="2" algn="just"/>
            <a:r>
              <a:rPr lang="tr-TR" sz="5800" dirty="0" smtClean="0"/>
              <a:t>Organize Sanayi Bölgeleri</a:t>
            </a:r>
          </a:p>
          <a:p>
            <a:pPr lvl="2" algn="just"/>
            <a:r>
              <a:rPr lang="tr-TR" sz="5800" dirty="0" smtClean="0"/>
              <a:t>Sanayi Siteleri</a:t>
            </a:r>
          </a:p>
          <a:p>
            <a:pPr lvl="2" algn="just"/>
            <a:r>
              <a:rPr lang="tr-TR" sz="5800" dirty="0" smtClean="0"/>
              <a:t>Serbest B</a:t>
            </a:r>
            <a:r>
              <a:rPr lang="en-US" sz="5800" dirty="0" err="1" smtClean="0"/>
              <a:t>ö</a:t>
            </a:r>
            <a:r>
              <a:rPr lang="tr-TR" sz="5800" dirty="0" err="1" smtClean="0"/>
              <a:t>lge</a:t>
            </a:r>
            <a:r>
              <a:rPr lang="tr-TR" sz="5800" dirty="0" smtClean="0"/>
              <a:t> İşleticileri</a:t>
            </a:r>
          </a:p>
          <a:p>
            <a:pPr lvl="2" algn="just"/>
            <a:r>
              <a:rPr lang="tr-TR" sz="5800" dirty="0" smtClean="0"/>
              <a:t>Teknoloji Transfer Ofisleri</a:t>
            </a:r>
          </a:p>
          <a:p>
            <a:pPr lvl="2" algn="just"/>
            <a:r>
              <a:rPr lang="tr-TR" sz="5800" dirty="0" smtClean="0"/>
              <a:t>Teknoloji Geliştirme Bölgesi, Endüstri Bölgesi, İş geliştirme bölgesi gibi kuruluşların  yönetici şirketleri</a:t>
            </a:r>
          </a:p>
          <a:p>
            <a:pPr lvl="2" algn="just"/>
            <a:r>
              <a:rPr lang="tr-TR" sz="5800" dirty="0" smtClean="0">
                <a:solidFill>
                  <a:srgbClr val="FF0000"/>
                </a:solidFill>
              </a:rPr>
              <a:t>Yalnızca sosyal sorumluluk projeleri için kar amacı güden tüzel kişiler</a:t>
            </a:r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8" name="22 Yuvarlatılmış Dikdörtgen"/>
          <p:cNvSpPr/>
          <p:nvPr/>
        </p:nvSpPr>
        <p:spPr>
          <a:xfrm>
            <a:off x="2098718" y="1629103"/>
            <a:ext cx="3024336" cy="16396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Asgari Proje Bütçesi</a:t>
            </a:r>
          </a:p>
          <a:p>
            <a:pPr algn="ctr"/>
            <a:r>
              <a:rPr lang="tr-TR" sz="2400" dirty="0" smtClean="0"/>
              <a:t>1 Milyon TL</a:t>
            </a:r>
            <a:endParaRPr lang="tr-TR" sz="2400" dirty="0"/>
          </a:p>
        </p:txBody>
      </p:sp>
      <p:sp>
        <p:nvSpPr>
          <p:cNvPr id="9" name="22 Yuvarlatılmış Dikdörtgen"/>
          <p:cNvSpPr/>
          <p:nvPr/>
        </p:nvSpPr>
        <p:spPr>
          <a:xfrm>
            <a:off x="6537434" y="1629103"/>
            <a:ext cx="3142594" cy="16396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Uygulama Süresi </a:t>
            </a:r>
            <a:endParaRPr lang="tr-TR" sz="2400" dirty="0" smtClean="0"/>
          </a:p>
          <a:p>
            <a:pPr algn="ctr"/>
            <a:r>
              <a:rPr lang="tr-TR" sz="2400" dirty="0" smtClean="0"/>
              <a:t>18 </a:t>
            </a:r>
            <a:r>
              <a:rPr lang="tr-TR" sz="2400" dirty="0"/>
              <a:t>Ay</a:t>
            </a:r>
          </a:p>
        </p:txBody>
      </p:sp>
      <p:sp>
        <p:nvSpPr>
          <p:cNvPr id="18" name="26 Oval"/>
          <p:cNvSpPr/>
          <p:nvPr/>
        </p:nvSpPr>
        <p:spPr>
          <a:xfrm>
            <a:off x="1340669" y="3706081"/>
            <a:ext cx="2592288" cy="18722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Her il için Azami 2 Proje; Büyükşehirler için 3 proje</a:t>
            </a:r>
            <a:endParaRPr lang="tr-TR" sz="3200" dirty="0"/>
          </a:p>
        </p:txBody>
      </p:sp>
      <p:sp>
        <p:nvSpPr>
          <p:cNvPr id="19" name="26 Oval"/>
          <p:cNvSpPr/>
          <p:nvPr/>
        </p:nvSpPr>
        <p:spPr>
          <a:xfrm>
            <a:off x="8100026" y="3706081"/>
            <a:ext cx="2592288" cy="18722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Ajansa katkı payı borcu olanlar sözleşme </a:t>
            </a:r>
            <a:r>
              <a:rPr lang="tr-TR" sz="2000" dirty="0" smtClean="0">
                <a:solidFill>
                  <a:srgbClr val="FF0000"/>
                </a:solidFill>
              </a:rPr>
              <a:t>imzalayabilir</a:t>
            </a:r>
            <a:endParaRPr lang="tr-TR" sz="2000" dirty="0">
              <a:solidFill>
                <a:srgbClr val="FF0000"/>
              </a:solidFill>
            </a:endParaRPr>
          </a:p>
        </p:txBody>
      </p:sp>
      <p:pic>
        <p:nvPicPr>
          <p:cNvPr id="13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4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Dalga 1"/>
          <p:cNvSpPr/>
          <p:nvPr/>
        </p:nvSpPr>
        <p:spPr>
          <a:xfrm>
            <a:off x="4176347" y="3468596"/>
            <a:ext cx="3422631" cy="2400498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Destek Oranı</a:t>
            </a:r>
          </a:p>
          <a:p>
            <a:pPr algn="ctr"/>
            <a:r>
              <a:rPr lang="tr-TR" sz="2400" dirty="0"/>
              <a:t>Azami: %90</a:t>
            </a:r>
          </a:p>
          <a:p>
            <a:pPr algn="ctr"/>
            <a:r>
              <a:rPr lang="tr-TR" sz="2400" dirty="0"/>
              <a:t>Ticari İşletmeler için; %50</a:t>
            </a:r>
          </a:p>
        </p:txBody>
      </p:sp>
      <p:pic>
        <p:nvPicPr>
          <p:cNvPr id="12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1800" b="1" dirty="0">
                <a:solidFill>
                  <a:srgbClr val="FF0000"/>
                </a:solidFill>
              </a:rPr>
              <a:t>DEZAVANTAJLI ÇOCUK VE GENÇLER İÇİN MESLEK EDİNDİRME EĞİTİMLERİ VE İŞGÜCÜ PİYASASI İÇİN DESTEK PROJESİ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Amasya Valiliği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1,1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/>
              <a:t>Amasya Küçük Sanayi Sitesi’nde bulunan Şehit Yılmaz Zengin Mesleki Eğitim Merkezi bünyesinde tekstil, mobilya tasarım ve kaynak atölyesi kurulacak olup yaklaşık 800 gence eğitim ve istihdam fırsatı </a:t>
            </a:r>
            <a:r>
              <a:rPr lang="tr-TR" dirty="0" smtClean="0"/>
              <a:t>sunulacaktır.</a:t>
            </a:r>
            <a:endParaRPr lang="tr-TR" sz="2800" dirty="0" smtClean="0"/>
          </a:p>
        </p:txBody>
      </p:sp>
      <p:pic>
        <p:nvPicPr>
          <p:cNvPr id="17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2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ÜRETEN, GELİŞEN VE BÜYÜYEN ALACA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</a:t>
            </a:r>
            <a:r>
              <a:rPr lang="tr-TR" sz="2400" b="1" dirty="0">
                <a:solidFill>
                  <a:schemeClr val="tx1"/>
                </a:solidFill>
              </a:rPr>
              <a:t>Alaca Belediyesi </a:t>
            </a: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2,5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000" dirty="0"/>
              <a:t>K</a:t>
            </a:r>
            <a:r>
              <a:rPr lang="tr-TR" sz="2000" dirty="0" smtClean="0"/>
              <a:t>uru </a:t>
            </a:r>
            <a:r>
              <a:rPr lang="tr-TR" sz="2000" dirty="0"/>
              <a:t>soğan </a:t>
            </a:r>
            <a:r>
              <a:rPr lang="tr-TR" sz="2000" dirty="0" smtClean="0"/>
              <a:t>üretiminde</a:t>
            </a:r>
            <a:r>
              <a:rPr lang="tr-TR" sz="2000" dirty="0"/>
              <a:t>, ülkemizdeki en fazla üretimin yapıldığı merkezlerden olan Alaca’da, bu ürünün katma değerinin artırılarak; istihdama ve ilçe ekonomisine katkı </a:t>
            </a:r>
            <a:r>
              <a:rPr lang="tr-TR" sz="2000" dirty="0" smtClean="0"/>
              <a:t>sunulması</a:t>
            </a:r>
            <a:endParaRPr lang="tr-TR" sz="2000" dirty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ÇORUM BELEDİYESİ İSTİHDAM ATÖLYELERİ PROJESİ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Çorum </a:t>
            </a:r>
            <a:r>
              <a:rPr lang="tr-TR" sz="2400" b="1" dirty="0">
                <a:solidFill>
                  <a:schemeClr val="tx1"/>
                </a:solidFill>
              </a:rPr>
              <a:t>Belediyesi </a:t>
            </a: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>
                <a:solidFill>
                  <a:schemeClr val="tx1"/>
                </a:solidFill>
              </a:rPr>
              <a:t>1</a:t>
            </a:r>
            <a:r>
              <a:rPr lang="tr-TR" sz="2400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 smtClean="0"/>
              <a:t>CNC </a:t>
            </a:r>
            <a:r>
              <a:rPr lang="tr-TR" dirty="0"/>
              <a:t>Operatörlüğü, Makine Bakım Onarım Personeli, Elektrikçi, Ön Muhasebe ve Bilgisayarlı Muhasebe Personeli, Kaynakçı ve Dikiş Elemanı meslek alanlarında </a:t>
            </a:r>
            <a:r>
              <a:rPr lang="tr-TR" dirty="0" smtClean="0"/>
              <a:t>270 gence eğitim verilmesi hedeflenmektedir. </a:t>
            </a:r>
            <a:endParaRPr lang="tr-TR" sz="2000" dirty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8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ALTERNATİF TARIM İLE İSTİHDAMIN ARTIRILMASI PROJESİ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Terme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2,2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400" dirty="0" smtClean="0"/>
              <a:t>Terme’de </a:t>
            </a:r>
            <a:r>
              <a:rPr lang="tr-TR" sz="2400" dirty="0"/>
              <a:t>istiridye mantarı üretim çadırları tesis ederek çiftçilere iyi üretim </a:t>
            </a:r>
            <a:r>
              <a:rPr lang="tr-TR" sz="2400" dirty="0" smtClean="0"/>
              <a:t>tekniklerinin öğretilmesi, </a:t>
            </a:r>
            <a:r>
              <a:rPr lang="tr-TR" sz="2400" dirty="0"/>
              <a:t>yüksek kalitede ürün elde </a:t>
            </a:r>
            <a:r>
              <a:rPr lang="tr-TR" sz="2400" dirty="0" smtClean="0"/>
              <a:t>etmelerinin sağlanması</a:t>
            </a:r>
            <a:endParaRPr lang="tr-TR" sz="2400" dirty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5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EKMEĞİNİ TAŞTAN ÇIKARANLAR 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Artova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2000" dirty="0" smtClean="0"/>
              <a:t>Artova’da bulunan doğal </a:t>
            </a:r>
            <a:r>
              <a:rPr lang="tr-TR" sz="2000" dirty="0"/>
              <a:t>taşların (</a:t>
            </a:r>
            <a:r>
              <a:rPr lang="tr-TR" sz="2000" dirty="0" err="1"/>
              <a:t>krizopras</a:t>
            </a:r>
            <a:r>
              <a:rPr lang="tr-TR" sz="2000" dirty="0"/>
              <a:t>, opal, vb.) </a:t>
            </a:r>
            <a:r>
              <a:rPr lang="tr-TR" sz="2000" dirty="0" smtClean="0"/>
              <a:t>işlenmesi, tasarım </a:t>
            </a:r>
            <a:r>
              <a:rPr lang="tr-TR" sz="2000" dirty="0"/>
              <a:t>ve üretim süreçlerinin yürütüleceği kuyumculuk teknolojisi atölyesi </a:t>
            </a:r>
            <a:r>
              <a:rPr lang="tr-TR" sz="2000" dirty="0" smtClean="0"/>
              <a:t>kurulumu ve el sanatları satış </a:t>
            </a:r>
            <a:r>
              <a:rPr lang="tr-TR" sz="2000" dirty="0"/>
              <a:t>merkezi </a:t>
            </a:r>
            <a:r>
              <a:rPr lang="tr-TR" sz="2000" dirty="0" smtClean="0"/>
              <a:t>oluşturulması </a:t>
            </a:r>
            <a:endParaRPr lang="tr-TR" sz="2800" dirty="0" smtClean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7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9916" y="1270127"/>
            <a:ext cx="10635349" cy="829501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SOGEP NEDİR?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61545" y="2291753"/>
            <a:ext cx="9795641" cy="4151088"/>
          </a:xfrm>
        </p:spPr>
        <p:txBody>
          <a:bodyPr>
            <a:norm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tr-TR" sz="3200" b="1" dirty="0" smtClean="0"/>
              <a:t>SOGEP, T.C. Sanayi ve Teknoloji Bakanlığı tarafından M</a:t>
            </a:r>
            <a:r>
              <a:rPr lang="en-US" sz="3200" b="1" dirty="0" smtClean="0"/>
              <a:t>e</a:t>
            </a:r>
            <a:r>
              <a:rPr lang="tr-TR" sz="3200" b="1" dirty="0" err="1" smtClean="0"/>
              <a:t>rkezi</a:t>
            </a:r>
            <a:r>
              <a:rPr lang="tr-TR" sz="3200" b="1" dirty="0" smtClean="0"/>
              <a:t> Y</a:t>
            </a:r>
            <a:r>
              <a:rPr lang="en-US" sz="3200" b="1" dirty="0" err="1" smtClean="0"/>
              <a:t>ö</a:t>
            </a:r>
            <a:r>
              <a:rPr lang="tr-TR" sz="3200" b="1" dirty="0" smtClean="0"/>
              <a:t>netim Bütçe Kanunu çerçevesinde uygulanan bir destek programıdır. </a:t>
            </a:r>
          </a:p>
          <a:p>
            <a:pPr algn="just"/>
            <a:endParaRPr lang="tr-TR" sz="3200" b="1" dirty="0"/>
          </a:p>
          <a:p>
            <a:pPr marL="342900" indent="-342900" algn="just">
              <a:buFont typeface="Arial"/>
              <a:buChar char="•"/>
            </a:pPr>
            <a:r>
              <a:rPr lang="tr-TR" sz="3200" b="1" dirty="0" smtClean="0"/>
              <a:t>81 ilde uygulanmaktadır.</a:t>
            </a:r>
          </a:p>
          <a:p>
            <a:pPr algn="just"/>
            <a:endParaRPr lang="tr-TR" sz="3200" b="1" dirty="0"/>
          </a:p>
          <a:p>
            <a:pPr algn="just"/>
            <a:endParaRPr lang="tr-TR" b="1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8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1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SULUSARAY İLÇESİ KAZ YETİŞTİRİCİLİĞİ TESİSİ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Sulusaray Belediyesi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1,7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dirty="0" smtClean="0"/>
              <a:t>Sulusaray’da </a:t>
            </a:r>
            <a:r>
              <a:rPr lang="tr-TR" dirty="0"/>
              <a:t>damızlık kaz yetiştiriciliği tesisi </a:t>
            </a:r>
            <a:r>
              <a:rPr lang="tr-TR" dirty="0" smtClean="0"/>
              <a:t>kurulması, kaz </a:t>
            </a:r>
            <a:r>
              <a:rPr lang="tr-TR" dirty="0"/>
              <a:t>yetiştiriciliği ve katma değerli kaz </a:t>
            </a:r>
            <a:r>
              <a:rPr lang="tr-TR" dirty="0" smtClean="0"/>
              <a:t>ürünleri üretimine </a:t>
            </a:r>
            <a:r>
              <a:rPr lang="tr-TR" dirty="0"/>
              <a:t>yönelik eğitimler </a:t>
            </a:r>
            <a:r>
              <a:rPr lang="tr-TR" dirty="0" smtClean="0"/>
              <a:t>verilmesi, kaz </a:t>
            </a:r>
            <a:r>
              <a:rPr lang="tr-TR" dirty="0"/>
              <a:t>etli </a:t>
            </a:r>
            <a:r>
              <a:rPr lang="tr-TR" dirty="0" smtClean="0"/>
              <a:t>yemeklerin </a:t>
            </a:r>
            <a:r>
              <a:rPr lang="tr-TR" dirty="0"/>
              <a:t>turizm sektörüne entegrasyonunun sağlanması için yerel işletmelerle işbirliği </a:t>
            </a:r>
            <a:r>
              <a:rPr lang="tr-TR" dirty="0" smtClean="0"/>
              <a:t>mekanizmalarının geliştirilmesi</a:t>
            </a:r>
            <a:endParaRPr lang="tr-TR" sz="2400" dirty="0" smtClean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KARDELENLERİ DESTEKLEME PROJESİ</a:t>
            </a:r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Tokat Çocuk Destek Merkezi Müdürlüğü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1,9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1400" dirty="0"/>
              <a:t>Kurumun hizmet verdiği dezavantajlı çocukların olumsuz yaşam deneyimlerinden kaynaklanan örselenmenin ve davranış bozukluklarının </a:t>
            </a:r>
            <a:r>
              <a:rPr lang="tr-TR" sz="1400" dirty="0" smtClean="0"/>
              <a:t>azaltılması ve belirli </a:t>
            </a:r>
            <a:r>
              <a:rPr lang="tr-TR" sz="1400" dirty="0"/>
              <a:t>alanlarda mesleki becerilerinin </a:t>
            </a:r>
            <a:r>
              <a:rPr lang="tr-TR" sz="1400" dirty="0" smtClean="0"/>
              <a:t>artırılarak istihdam edilebilirliklerinin artırılması</a:t>
            </a:r>
            <a:endParaRPr lang="tr-TR" dirty="0" smtClean="0"/>
          </a:p>
        </p:txBody>
      </p:sp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8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UNUTULMAYA </a:t>
            </a:r>
            <a:r>
              <a:rPr lang="tr-TR" sz="2800" b="1" dirty="0">
                <a:solidFill>
                  <a:srgbClr val="FF0000"/>
                </a:solidFill>
              </a:rPr>
              <a:t>YÜZ TUTMUŞ KENEVİR YETİŞTİRİCİLİĞİNİN VE SANAYİSİNİN CANLANDIRILMASI</a:t>
            </a:r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049311" y="1256730"/>
            <a:ext cx="8514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latin typeface="+mj-lt"/>
              </a:rPr>
              <a:t>DESTEKLENEN PROJELERDEN ÖRNEKLER </a:t>
            </a:r>
            <a:endParaRPr lang="tr-TR" sz="4000" b="1" dirty="0">
              <a:latin typeface="+mj-lt"/>
            </a:endParaRPr>
          </a:p>
        </p:txBody>
      </p:sp>
      <p:sp>
        <p:nvSpPr>
          <p:cNvPr id="11" name="22 Yuvarlatılmış Dikdörtgen"/>
          <p:cNvSpPr/>
          <p:nvPr/>
        </p:nvSpPr>
        <p:spPr>
          <a:xfrm>
            <a:off x="2049311" y="2876542"/>
            <a:ext cx="3024336" cy="1639614"/>
          </a:xfrm>
          <a:prstGeom prst="roundRect">
            <a:avLst/>
          </a:prstGeom>
          <a:solidFill>
            <a:srgbClr val="00FF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r-TR" sz="2400" b="1" dirty="0">
                <a:solidFill>
                  <a:schemeClr val="tx1"/>
                </a:solidFill>
              </a:rPr>
              <a:t>Başvuru </a:t>
            </a:r>
            <a:r>
              <a:rPr lang="tr-TR" sz="2400" b="1" dirty="0" smtClean="0">
                <a:solidFill>
                  <a:schemeClr val="tx1"/>
                </a:solidFill>
              </a:rPr>
              <a:t>Sahibi: </a:t>
            </a:r>
            <a:r>
              <a:rPr lang="tr-TR" sz="2000" b="1" dirty="0" smtClean="0">
                <a:solidFill>
                  <a:schemeClr val="tx1"/>
                </a:solidFill>
              </a:rPr>
              <a:t>Gümüşhacıköy İp Sicim Urgan Küçük Sanat Kooperatifi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12" name="22 Yuvarlatılmış Dikdörtgen"/>
          <p:cNvSpPr/>
          <p:nvPr/>
        </p:nvSpPr>
        <p:spPr>
          <a:xfrm>
            <a:off x="2049311" y="4605393"/>
            <a:ext cx="3024337" cy="16453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Proje bütçesi: </a:t>
            </a:r>
          </a:p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2,7 </a:t>
            </a:r>
            <a:r>
              <a:rPr lang="tr-TR" sz="2400" b="1" dirty="0">
                <a:solidFill>
                  <a:schemeClr val="tx1"/>
                </a:solidFill>
              </a:rPr>
              <a:t>milyon TL </a:t>
            </a:r>
          </a:p>
        </p:txBody>
      </p:sp>
      <p:sp>
        <p:nvSpPr>
          <p:cNvPr id="13" name="Dalga 12"/>
          <p:cNvSpPr/>
          <p:nvPr/>
        </p:nvSpPr>
        <p:spPr>
          <a:xfrm>
            <a:off x="5364538" y="2876542"/>
            <a:ext cx="5199476" cy="3582688"/>
          </a:xfrm>
          <a:prstGeom prst="wav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Projenin Amacı: </a:t>
            </a:r>
          </a:p>
          <a:p>
            <a:pPr algn="ctr"/>
            <a:r>
              <a:rPr lang="tr-TR" sz="1400" dirty="0" smtClean="0"/>
              <a:t>Alternatif </a:t>
            </a:r>
            <a:r>
              <a:rPr lang="tr-TR" sz="1400" dirty="0"/>
              <a:t>bir ürün olan </a:t>
            </a:r>
            <a:r>
              <a:rPr lang="tr-TR" sz="1400" dirty="0" smtClean="0"/>
              <a:t>kenevirin </a:t>
            </a:r>
            <a:r>
              <a:rPr lang="tr-TR" sz="1400" dirty="0"/>
              <a:t>işleme sürecinden geçirilerek katma değerinin artırılması hedeflenmektedir. Söz konusu hammadde </a:t>
            </a:r>
            <a:r>
              <a:rPr lang="tr-TR" sz="1400" dirty="0" smtClean="0"/>
              <a:t>işlenerek tekstil </a:t>
            </a:r>
            <a:r>
              <a:rPr lang="tr-TR" sz="1400" dirty="0"/>
              <a:t>sektörüne yönelik yarı mamul lif elde edilmesi planlanmaktadır. </a:t>
            </a:r>
            <a:r>
              <a:rPr lang="tr-TR" sz="1400" dirty="0" smtClean="0"/>
              <a:t>Gümüşhacıköy’de </a:t>
            </a:r>
            <a:r>
              <a:rPr lang="tr-TR" sz="1400" dirty="0"/>
              <a:t>onarımı yapılacak tesiste asgari 5 i kadın olmak üzere toplam 21 gencin istihdam edilmesi amaçlanmaktadır. </a:t>
            </a:r>
            <a:endParaRPr lang="tr-TR" dirty="0" smtClean="0"/>
          </a:p>
        </p:txBody>
      </p:sp>
      <p:pic>
        <p:nvPicPr>
          <p:cNvPr id="14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marL="457200" lvl="1" indent="0">
              <a:buNone/>
            </a:pPr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17" name="Alt Başlık 2"/>
          <p:cNvSpPr txBox="1">
            <a:spLocks/>
          </p:cNvSpPr>
          <p:nvPr/>
        </p:nvSpPr>
        <p:spPr>
          <a:xfrm>
            <a:off x="566439" y="2047754"/>
            <a:ext cx="10258095" cy="4426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/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30 Ocak </a:t>
            </a:r>
            <a:r>
              <a:rPr lang="tr-TR" dirty="0" smtClean="0">
                <a:solidFill>
                  <a:srgbClr val="FF0000"/>
                </a:solidFill>
              </a:rPr>
              <a:t>2024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Ön başvuruların teslimi için son gün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16 Şubat </a:t>
            </a:r>
            <a:r>
              <a:rPr lang="tr-TR" dirty="0" smtClean="0">
                <a:solidFill>
                  <a:srgbClr val="FF0000"/>
                </a:solidFill>
              </a:rPr>
              <a:t>2024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Bakanlığa gönderilmek üzere geliştirilecek projelerin duyurulması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/>
              <a:t>(Uygun bulunan proje fikirleri nihai başvuru aşamasına alınacak olup, proje geliştirme çalışmaları projeye atanan bir Ajans uzmanı desteği ile birlikte devam edecektir) 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15 Mart </a:t>
            </a:r>
            <a:r>
              <a:rPr lang="tr-TR" dirty="0" smtClean="0">
                <a:solidFill>
                  <a:srgbClr val="FF0000"/>
                </a:solidFill>
              </a:rPr>
              <a:t>2024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Projelerin Bakanlığa Sunulması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Nisan </a:t>
            </a:r>
            <a:r>
              <a:rPr lang="tr-TR" dirty="0" smtClean="0">
                <a:solidFill>
                  <a:srgbClr val="FF0000"/>
                </a:solidFill>
              </a:rPr>
              <a:t>2024 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Bakanlık tarafından projelerin değerlendirilmesi ve kazanan projelerin duyurulması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Mayıs : </a:t>
            </a:r>
            <a:r>
              <a:rPr lang="tr-TR" dirty="0" smtClean="0"/>
              <a:t>Bütçe revizyonu süreci ve Bakanlık tarafından nihai onayın verilmesi</a:t>
            </a:r>
          </a:p>
          <a:p>
            <a:pPr marL="201168" lvl="1"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Haziran – Temmuz: </a:t>
            </a:r>
            <a:r>
              <a:rPr lang="tr-TR" dirty="0" smtClean="0"/>
              <a:t>Sözleşmelerin imzalanması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8" name="Unvan 1"/>
          <p:cNvSpPr txBox="1">
            <a:spLocks/>
          </p:cNvSpPr>
          <p:nvPr/>
        </p:nvSpPr>
        <p:spPr>
          <a:xfrm>
            <a:off x="358470" y="1240137"/>
            <a:ext cx="10635349" cy="997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ÖNGÖRÜLEN TAKVİM </a:t>
            </a:r>
            <a:endParaRPr lang="tr-TR" sz="4000" b="1" dirty="0"/>
          </a:p>
        </p:txBody>
      </p:sp>
      <p:pic>
        <p:nvPicPr>
          <p:cNvPr id="9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1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9351646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b="1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sp>
        <p:nvSpPr>
          <p:cNvPr id="10" name="İçerik Yer Tutucusu 2"/>
          <p:cNvSpPr txBox="1">
            <a:spLocks/>
          </p:cNvSpPr>
          <p:nvPr/>
        </p:nvSpPr>
        <p:spPr>
          <a:xfrm>
            <a:off x="1249679" y="1998134"/>
            <a:ext cx="9351646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Font typeface="Arial" panose="020B0604020202020204" pitchFamily="34" charset="0"/>
              <a:buNone/>
            </a:pPr>
            <a:endParaRPr lang="tr-TR" dirty="0" smtClean="0"/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En geç </a:t>
            </a:r>
            <a:r>
              <a:rPr lang="tr-TR" sz="2800" dirty="0" smtClean="0">
                <a:solidFill>
                  <a:srgbClr val="FF0000"/>
                </a:solidFill>
              </a:rPr>
              <a:t>30 Ocak 2024 Salı saat 17:00’a kadar </a:t>
            </a:r>
            <a:r>
              <a:rPr lang="tr-TR" sz="2800" dirty="0" smtClean="0"/>
              <a:t>ön başvuru formunu resmi üst yazı ile birlikte </a:t>
            </a:r>
            <a:r>
              <a:rPr lang="tr-TR" sz="2800" dirty="0" smtClean="0">
                <a:hlinkClick r:id="rId4"/>
              </a:rPr>
              <a:t>marka@oka.org.tr</a:t>
            </a:r>
            <a:r>
              <a:rPr lang="tr-TR" sz="2800" dirty="0"/>
              <a:t> </a:t>
            </a:r>
            <a:r>
              <a:rPr lang="tr-TR" sz="2800" dirty="0" smtClean="0"/>
              <a:t>adresine iletiniz. </a:t>
            </a:r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1500721" y="4768889"/>
            <a:ext cx="8544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hlinkClick r:id="rId5"/>
              </a:rPr>
              <a:t>https://</a:t>
            </a:r>
            <a:r>
              <a:rPr lang="tr-TR" sz="2400" dirty="0" smtClean="0">
                <a:hlinkClick r:id="rId5"/>
              </a:rPr>
              <a:t>www.oka.org.tr/destekler/basvurabileceklerim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pic>
        <p:nvPicPr>
          <p:cNvPr id="11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9185" y="930882"/>
            <a:ext cx="10635349" cy="99799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PROGRAMIN HEDEFİ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6439" y="2047754"/>
            <a:ext cx="10258095" cy="3776413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pPr marL="201168" lvl="1" algn="just">
              <a:lnSpc>
                <a:spcPct val="150000"/>
              </a:lnSpc>
            </a:pPr>
            <a:r>
              <a:rPr lang="tr-TR" dirty="0" smtClean="0"/>
              <a:t>Öncelikle </a:t>
            </a:r>
            <a:r>
              <a:rPr lang="tr-TR" dirty="0" err="1" smtClean="0"/>
              <a:t>sosyo</a:t>
            </a:r>
            <a:r>
              <a:rPr lang="tr-TR" dirty="0" smtClean="0"/>
              <a:t>-ekonomik gelişmişlik düzeyi düşük olan il ve ilçelerde olmak üzere; uygulandığı illerde, yerel dinamikleri harekete geçirerek </a:t>
            </a:r>
            <a:r>
              <a:rPr lang="tr-TR" b="1" dirty="0" smtClean="0">
                <a:solidFill>
                  <a:srgbClr val="FF0000"/>
                </a:solidFill>
              </a:rPr>
              <a:t>yoksulluk, göç ve kentleşmeden kaynaklanan sosyal sorunları gidermek</a:t>
            </a:r>
            <a:r>
              <a:rPr lang="tr-TR" dirty="0" smtClean="0"/>
              <a:t>, değişen sosyal yapının ortaya çıkardığı ihtiyaçlara karşılık vermek, </a:t>
            </a:r>
            <a:r>
              <a:rPr lang="tr-TR" b="1" dirty="0" smtClean="0">
                <a:solidFill>
                  <a:srgbClr val="FF0000"/>
                </a:solidFill>
              </a:rPr>
              <a:t>toplumun dezavantajlı kesimlerinin </a:t>
            </a:r>
            <a:r>
              <a:rPr lang="tr-TR" b="1" dirty="0" smtClean="0"/>
              <a:t>ekonomik ve sosyal hayata daha aktif katılmalarını sağlamak</a:t>
            </a:r>
            <a:r>
              <a:rPr lang="tr-TR" dirty="0" smtClean="0"/>
              <a:t>, </a:t>
            </a:r>
            <a:r>
              <a:rPr lang="tr-TR" b="1" u="sng" dirty="0" smtClean="0">
                <a:solidFill>
                  <a:srgbClr val="FF0000"/>
                </a:solidFill>
              </a:rPr>
              <a:t>istihdam edilebilirliği artırmak</a:t>
            </a:r>
            <a:r>
              <a:rPr lang="tr-TR" dirty="0" smtClean="0"/>
              <a:t>, sosyal içermeyi, sosyal girişimciliği ve yenilikçiliği desteklemek ve sosyal sorumluluk uygulamalarını yaygınlaştırmaktır.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8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0752" y="1573814"/>
            <a:ext cx="10515600" cy="1325563"/>
          </a:xfrm>
        </p:spPr>
        <p:txBody>
          <a:bodyPr/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862" y="2770130"/>
            <a:ext cx="5181233" cy="4087870"/>
          </a:xfrm>
          <a:prstGeom prst="rect">
            <a:avLst/>
          </a:prstGeom>
        </p:spPr>
      </p:pic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9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2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0177" y="1483453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0177" y="3201568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 smtClean="0"/>
          </a:p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dirty="0"/>
              <a:t>Toplumun dezavantajlı kesimlerinin </a:t>
            </a:r>
            <a:r>
              <a:rPr lang="tr-TR" b="1" dirty="0">
                <a:solidFill>
                  <a:srgbClr val="FF0000"/>
                </a:solidFill>
              </a:rPr>
              <a:t>istihdama katılımının kolaylaştırılmasına </a:t>
            </a:r>
            <a:r>
              <a:rPr lang="tr-TR" dirty="0"/>
              <a:t>ve mesleki bilgi ve becerilerinin geliştirilmesine yönelik projeler,</a:t>
            </a:r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Genç </a:t>
            </a:r>
            <a:r>
              <a:rPr lang="tr-TR" b="1" dirty="0" smtClean="0">
                <a:solidFill>
                  <a:srgbClr val="FF0000"/>
                </a:solidFill>
              </a:rPr>
              <a:t>istihdamının artırılmasına </a:t>
            </a:r>
            <a:r>
              <a:rPr lang="tr-TR" dirty="0"/>
              <a:t>yönelik projeler,</a:t>
            </a:r>
          </a:p>
          <a:p>
            <a:pPr lvl="1" algn="just"/>
            <a:r>
              <a:rPr lang="tr-TR" dirty="0"/>
              <a:t>İldeki ve bölgedeki ihtiyaçlara uygun alanlarda nitelikli ve üretken beşerî sermayenin geliştirilmesine yönelik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 algn="just">
              <a:buNone/>
            </a:pPr>
            <a:endParaRPr lang="tr-TR" sz="24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3" algn="just"/>
            <a:endParaRPr lang="tr-TR" sz="2800" dirty="0" smtClean="0"/>
          </a:p>
          <a:p>
            <a:pPr lvl="2" algn="just"/>
            <a:endParaRPr lang="tr-TR" sz="2800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2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667979" y="2939867"/>
            <a:ext cx="8593156" cy="3635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İstihdam Edilebilirliği Artırmak Önceliği Kapsamında Desteklenecek Projeler:</a:t>
            </a:r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9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3117" y="1520332"/>
            <a:ext cx="10256521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1389" y="2991361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 smtClean="0"/>
          </a:p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b="1" dirty="0">
                <a:solidFill>
                  <a:srgbClr val="FF0000"/>
                </a:solidFill>
              </a:rPr>
              <a:t>Sosyal girişimlerin kurulmasına </a:t>
            </a:r>
            <a:r>
              <a:rPr lang="tr-TR" dirty="0"/>
              <a:t>ve kapasitelerinin artırılmasına yönelik projeler</a:t>
            </a:r>
          </a:p>
          <a:p>
            <a:pPr lvl="1" algn="just"/>
            <a:r>
              <a:rPr lang="tr-TR" dirty="0"/>
              <a:t>İstihdam edilebilirliğe ve sosyal içermeye ilişkin yenilikçi modeller geliştirilmesine yönelik projeler</a:t>
            </a:r>
          </a:p>
          <a:p>
            <a:pPr lvl="1" algn="just"/>
            <a:r>
              <a:rPr lang="tr-TR" dirty="0"/>
              <a:t>Sosyal girişimcilik ve sosyal yenilikçilik alanlarında hizmet veren/verecek olan aracı kurumların işleteceği, </a:t>
            </a:r>
            <a:r>
              <a:rPr lang="tr-TR" b="1" dirty="0">
                <a:solidFill>
                  <a:srgbClr val="FF0000"/>
                </a:solidFill>
              </a:rPr>
              <a:t>ekosistem güçlendirmeye yönelik merkezler</a:t>
            </a:r>
            <a:r>
              <a:rPr lang="tr-TR" dirty="0"/>
              <a:t>, sosyal laboratuvarlar ile kuluçka ve hızlandırıcı programların uygulanmasına yönelik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 algn="just">
              <a:buNone/>
            </a:pPr>
            <a:endParaRPr lang="tr-TR" sz="24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1" algn="just"/>
            <a:endParaRPr lang="tr-TR" sz="2800" dirty="0" smtClean="0"/>
          </a:p>
          <a:p>
            <a:pPr lvl="3" algn="just"/>
            <a:endParaRPr lang="tr-TR" sz="2800" dirty="0" smtClean="0"/>
          </a:p>
          <a:p>
            <a:pPr lvl="2" algn="just"/>
            <a:endParaRPr lang="tr-TR" sz="2800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2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706906" y="2894384"/>
            <a:ext cx="8593156" cy="3635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Girişimcilik ve Yenilikçilik Önceliği Kapsamında Desteklenecek Projeler:</a:t>
            </a:r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9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3179" y="1414527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3934" y="3288285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b="1" dirty="0">
                <a:solidFill>
                  <a:srgbClr val="FF0000"/>
                </a:solidFill>
              </a:rPr>
              <a:t>Sosyal yardım alan kesimin </a:t>
            </a:r>
            <a:r>
              <a:rPr lang="tr-TR" sz="2000" dirty="0"/>
              <a:t>gelir düzeyinin artırılmasına yönelik yenilikçi ve model nitelikli projeler</a:t>
            </a:r>
          </a:p>
          <a:p>
            <a:pPr lvl="1" algn="just"/>
            <a:r>
              <a:rPr lang="tr-TR" sz="2000" dirty="0"/>
              <a:t>Toplumun dezavantajlı kesimlerinin </a:t>
            </a:r>
            <a:r>
              <a:rPr lang="tr-TR" sz="2000" b="1" dirty="0">
                <a:solidFill>
                  <a:srgbClr val="FF0000"/>
                </a:solidFill>
              </a:rPr>
              <a:t>yaşam kalitelerinin yükseltilmesine </a:t>
            </a:r>
            <a:r>
              <a:rPr lang="tr-TR" sz="2000" dirty="0"/>
              <a:t>yönelik yenilikçi ve model nitelikli projeler</a:t>
            </a:r>
          </a:p>
          <a:p>
            <a:pPr lvl="1" algn="just"/>
            <a:r>
              <a:rPr lang="tr-TR" sz="2000" dirty="0"/>
              <a:t>Dezavantajlı kesimlere sunulan hizmetlerin kalitesinin artırılmasına yönelik yenilikçi ve model nitelikli projeler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8" name="Picture 2" descr="\\fs\files\PYB\10.SOGEP\SOGEPLogo\SOGEP Logo v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9" y="178229"/>
            <a:ext cx="2367529" cy="95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1253179" y="2832409"/>
            <a:ext cx="8593156" cy="363557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İçerme Önceliği </a:t>
            </a:r>
            <a:r>
              <a:rPr lang="tr-TR" sz="2000" b="1" dirty="0" smtClean="0"/>
              <a:t>Kapsamında </a:t>
            </a:r>
            <a:r>
              <a:rPr lang="tr-TR" sz="2000" b="1" dirty="0"/>
              <a:t>Desteklenecek Projeler:</a:t>
            </a:r>
          </a:p>
        </p:txBody>
      </p:sp>
      <p:pic>
        <p:nvPicPr>
          <p:cNvPr id="11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3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3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1302772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Programın Öncelikleri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893" y="3422286"/>
            <a:ext cx="9351646" cy="4023360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Bölge öncelikleriyle </a:t>
            </a:r>
            <a:r>
              <a:rPr lang="tr-TR" sz="2000" b="1" dirty="0">
                <a:solidFill>
                  <a:srgbClr val="FF0000"/>
                </a:solidFill>
              </a:rPr>
              <a:t>kâr amacı güden kesimin </a:t>
            </a:r>
            <a:r>
              <a:rPr lang="tr-TR" sz="2000" dirty="0"/>
              <a:t>sosyal sorumluluk faaliyetlerini uyumlaştırmaya yönelik yenilikçi ve model nitelikli projeler,</a:t>
            </a:r>
          </a:p>
          <a:p>
            <a:pPr lvl="1" algn="just"/>
            <a:r>
              <a:rPr lang="tr-TR" sz="2000" dirty="0"/>
              <a:t>Program öncelik alanlarına ve/veya tespit edilen farklı sosyal bir sorunun çözümüne yönelik yenilikçi ve model nitelikli projeler.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211138" y="2681624"/>
            <a:ext cx="8593156" cy="363557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/>
              <a:t>Sosyal Sorumluluk Önceliği Kapsamında Desteklenecek Projeler:</a:t>
            </a:r>
          </a:p>
        </p:txBody>
      </p:sp>
      <p:pic>
        <p:nvPicPr>
          <p:cNvPr id="9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55" y="263312"/>
            <a:ext cx="1761897" cy="548688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035" y="1053268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/>
              <a:t>PROJE DEĞERLENDİRME ESASLARI </a:t>
            </a:r>
            <a:r>
              <a:rPr lang="tr-TR" dirty="0"/>
              <a:t>(Md.10)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7117" y="2581998"/>
            <a:ext cx="10099563" cy="3929081"/>
          </a:xfrm>
        </p:spPr>
        <p:txBody>
          <a:bodyPr>
            <a:normAutofit/>
          </a:bodyPr>
          <a:lstStyle/>
          <a:p>
            <a:pPr marL="201168" lvl="1" indent="0" algn="just">
              <a:buNone/>
            </a:pPr>
            <a:endParaRPr lang="tr-TR" sz="1800" b="1" dirty="0"/>
          </a:p>
          <a:p>
            <a:pPr lvl="1" algn="just"/>
            <a:r>
              <a:rPr lang="tr-TR" sz="2000" dirty="0"/>
              <a:t>Projeler ilgililik, yöntem, kurumsal kapasite ve sürdürülebilirlik ana kriterleri çerçevesinde değerlendirilir. Program dâhilinde, kapasite geliştirmeye yönelik, sosyal etki düzeyi yüksek, özel nitelikli model projeler desteklenir. </a:t>
            </a:r>
          </a:p>
          <a:p>
            <a:pPr marL="457200" lvl="1" indent="0" algn="just">
              <a:buNone/>
            </a:pPr>
            <a:endParaRPr lang="tr-TR" sz="2000" dirty="0"/>
          </a:p>
          <a:p>
            <a:pPr lvl="1" algn="just"/>
            <a:r>
              <a:rPr lang="tr-TR" sz="2000" dirty="0"/>
              <a:t>Proje değerlendirmesinde </a:t>
            </a:r>
            <a:r>
              <a:rPr lang="tr-TR" sz="2000" dirty="0" err="1"/>
              <a:t>Sosyo</a:t>
            </a:r>
            <a:r>
              <a:rPr lang="tr-TR" sz="2000" dirty="0"/>
              <a:t>-Ekonomik Gelişmişlik Endeksi (SEGE) bakımından daha alt kademede yer alan il ve ilçeler önceliklidir.</a:t>
            </a:r>
          </a:p>
          <a:p>
            <a:pPr marL="201168" lvl="1" indent="0" algn="just">
              <a:buNone/>
            </a:pPr>
            <a:endParaRPr lang="tr-TR" sz="2000" b="1" dirty="0" smtClean="0"/>
          </a:p>
          <a:p>
            <a:pPr marL="658368" lvl="1" indent="-457200" algn="just">
              <a:buAutoNum type="arabicPeriod"/>
            </a:pPr>
            <a:endParaRPr lang="tr-TR" sz="2000" dirty="0"/>
          </a:p>
          <a:p>
            <a:pPr marL="201168" lvl="1" indent="0">
              <a:buNone/>
            </a:pPr>
            <a:endParaRPr lang="tr-TR" sz="24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1"/>
            <a:endParaRPr lang="tr-TR" sz="2800" dirty="0" smtClean="0"/>
          </a:p>
          <a:p>
            <a:pPr lvl="3"/>
            <a:endParaRPr lang="tr-TR" sz="2800" dirty="0" smtClean="0"/>
          </a:p>
          <a:p>
            <a:pPr lvl="2"/>
            <a:endParaRPr lang="tr-TR" sz="2800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11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444" y="263312"/>
            <a:ext cx="1438781" cy="579170"/>
          </a:xfrm>
          <a:prstGeom prst="rect">
            <a:avLst/>
          </a:prstGeom>
        </p:spPr>
      </p:pic>
      <p:pic>
        <p:nvPicPr>
          <p:cNvPr id="12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014" y="144430"/>
            <a:ext cx="859611" cy="786452"/>
          </a:xfrm>
          <a:prstGeom prst="rect">
            <a:avLst/>
          </a:prstGeom>
        </p:spPr>
      </p:pic>
      <p:pic>
        <p:nvPicPr>
          <p:cNvPr id="10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67" y="263312"/>
            <a:ext cx="1894288" cy="5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6519</TotalTime>
  <Words>1256</Words>
  <Application>Microsoft Office PowerPoint</Application>
  <PresentationFormat>Geniş ekran</PresentationFormat>
  <Paragraphs>477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Teması</vt:lpstr>
      <vt:lpstr>2024 YILI  SOSYAL GELİŞMEYİ DESTEKLEME PROGRAMI (SOGEP)</vt:lpstr>
      <vt:lpstr>SOGEP NEDİR?</vt:lpstr>
      <vt:lpstr>PROGRAMIN HEDEFİ</vt:lpstr>
      <vt:lpstr>Programın öncelikleri</vt:lpstr>
      <vt:lpstr>Programın Öncelikleri</vt:lpstr>
      <vt:lpstr>Programın Öncelikleri</vt:lpstr>
      <vt:lpstr>Programın Öncelikleri</vt:lpstr>
      <vt:lpstr>Programın Öncelikleri</vt:lpstr>
      <vt:lpstr>PROJE DEĞERLENDİRME ESASLARI (Md.10)</vt:lpstr>
      <vt:lpstr>PROJE DEĞERLENDİRME ESASLARI (Md.10)</vt:lpstr>
      <vt:lpstr> PROJE DEĞERLENDİRME ESASLARI (Md.10)</vt:lpstr>
      <vt:lpstr>PROJE DEĞERLENDİRME ESASLARI (Md.10)</vt:lpstr>
      <vt:lpstr>UYGUN BAŞVURU SAHİPLERİ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OKA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ve Araştırma</dc:title>
  <dc:creator>OKA PYB</dc:creator>
  <cp:lastModifiedBy>Dursun DEMİR</cp:lastModifiedBy>
  <cp:revision>527</cp:revision>
  <dcterms:created xsi:type="dcterms:W3CDTF">2018-10-30T08:50:40Z</dcterms:created>
  <dcterms:modified xsi:type="dcterms:W3CDTF">2023-12-25T07:04:36Z</dcterms:modified>
</cp:coreProperties>
</file>