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87" r:id="rId3"/>
    <p:sldId id="264" r:id="rId4"/>
    <p:sldId id="269" r:id="rId5"/>
    <p:sldId id="270" r:id="rId6"/>
    <p:sldId id="272" r:id="rId7"/>
    <p:sldId id="271" r:id="rId8"/>
    <p:sldId id="273" r:id="rId9"/>
    <p:sldId id="277" r:id="rId10"/>
    <p:sldId id="274" r:id="rId11"/>
    <p:sldId id="275" r:id="rId12"/>
    <p:sldId id="278" r:id="rId13"/>
    <p:sldId id="279" r:id="rId14"/>
    <p:sldId id="280" r:id="rId15"/>
    <p:sldId id="282" r:id="rId16"/>
    <p:sldId id="283" r:id="rId17"/>
    <p:sldId id="286" r:id="rId18"/>
    <p:sldId id="285" r:id="rId19"/>
    <p:sldId id="284" r:id="rId20"/>
    <p:sldId id="281" r:id="rId21"/>
    <p:sldId id="276" r:id="rId22"/>
    <p:sldId id="268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6C302-C761-47D8-A11E-B50C482EF2B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A6BD991-FB3A-4568-9FCA-791659F21356}">
      <dgm:prSet phldrT="[Metin]" custT="1"/>
      <dgm:spPr>
        <a:solidFill>
          <a:srgbClr val="009999"/>
        </a:solidFill>
      </dgm:spPr>
      <dgm:t>
        <a:bodyPr/>
        <a:lstStyle/>
        <a:p>
          <a:pPr algn="ctr"/>
          <a:r>
            <a:rPr lang="tr-TR" sz="2400" b="1" dirty="0">
              <a:solidFill>
                <a:schemeClr val="tx1"/>
              </a:solidFill>
            </a:rPr>
            <a:t>Programın Amacı, Kapsamı, Öncelikleri  </a:t>
          </a:r>
        </a:p>
      </dgm:t>
    </dgm:pt>
    <dgm:pt modelId="{06088F04-69DD-4E00-B201-AC8619AD098C}" type="parTrans" cxnId="{474A4DE1-8A24-447F-8064-48D0FC1ED570}">
      <dgm:prSet/>
      <dgm:spPr/>
      <dgm:t>
        <a:bodyPr/>
        <a:lstStyle/>
        <a:p>
          <a:pPr algn="ctr"/>
          <a:endParaRPr lang="tr-TR" sz="3200"/>
        </a:p>
      </dgm:t>
    </dgm:pt>
    <dgm:pt modelId="{23A49859-729D-4363-A91C-F84CC1E807DE}" type="sibTrans" cxnId="{474A4DE1-8A24-447F-8064-48D0FC1ED570}">
      <dgm:prSet/>
      <dgm:spPr/>
      <dgm:t>
        <a:bodyPr/>
        <a:lstStyle/>
        <a:p>
          <a:pPr algn="ctr"/>
          <a:endParaRPr lang="tr-TR" sz="3200"/>
        </a:p>
      </dgm:t>
    </dgm:pt>
    <dgm:pt modelId="{F8DB0080-2E73-4DC0-8FB1-02898CE06223}">
      <dgm:prSet phldrT="[Metin]" custT="1"/>
      <dgm:spPr>
        <a:solidFill>
          <a:srgbClr val="009999"/>
        </a:solidFill>
      </dgm:spPr>
      <dgm:t>
        <a:bodyPr/>
        <a:lstStyle/>
        <a:p>
          <a:pPr algn="ctr"/>
          <a:r>
            <a:rPr lang="tr-TR" sz="2400" b="1" dirty="0">
              <a:solidFill>
                <a:schemeClr val="tx1"/>
              </a:solidFill>
            </a:rPr>
            <a:t>Program Bütçesi ve Destek Miktarı</a:t>
          </a:r>
        </a:p>
      </dgm:t>
    </dgm:pt>
    <dgm:pt modelId="{7B227E67-5E8F-4D6B-9EF0-0DDEB9578791}" type="parTrans" cxnId="{0FD4BE5B-13B5-42B3-916D-390839EFFB93}">
      <dgm:prSet/>
      <dgm:spPr/>
      <dgm:t>
        <a:bodyPr/>
        <a:lstStyle/>
        <a:p>
          <a:pPr algn="ctr"/>
          <a:endParaRPr lang="tr-TR" sz="3200"/>
        </a:p>
      </dgm:t>
    </dgm:pt>
    <dgm:pt modelId="{2FFD21C9-0685-4341-AA76-D146739811D5}" type="sibTrans" cxnId="{0FD4BE5B-13B5-42B3-916D-390839EFFB93}">
      <dgm:prSet/>
      <dgm:spPr/>
      <dgm:t>
        <a:bodyPr/>
        <a:lstStyle/>
        <a:p>
          <a:pPr algn="ctr"/>
          <a:endParaRPr lang="tr-TR" sz="3200"/>
        </a:p>
      </dgm:t>
    </dgm:pt>
    <dgm:pt modelId="{4152EFC1-8E33-454B-B7DE-2C871FFD0212}">
      <dgm:prSet phldrT="[Metin]" custT="1"/>
      <dgm:spPr>
        <a:solidFill>
          <a:srgbClr val="009999"/>
        </a:solidFill>
      </dgm:spPr>
      <dgm:t>
        <a:bodyPr/>
        <a:lstStyle/>
        <a:p>
          <a:pPr algn="ctr"/>
          <a:r>
            <a:rPr lang="tr-TR" sz="2400" b="1" dirty="0">
              <a:solidFill>
                <a:schemeClr val="tx1"/>
              </a:solidFill>
            </a:rPr>
            <a:t>Başvuru Sahipleri, Başvuru Sayısı</a:t>
          </a:r>
        </a:p>
      </dgm:t>
    </dgm:pt>
    <dgm:pt modelId="{755BC304-BA3F-4D3B-A19A-8148FEBE8C2D}" type="parTrans" cxnId="{764B8BE6-9EF3-4AFA-A2FE-42CBFE892E99}">
      <dgm:prSet/>
      <dgm:spPr/>
      <dgm:t>
        <a:bodyPr/>
        <a:lstStyle/>
        <a:p>
          <a:pPr algn="ctr"/>
          <a:endParaRPr lang="tr-TR" sz="3200"/>
        </a:p>
      </dgm:t>
    </dgm:pt>
    <dgm:pt modelId="{121B7E46-64A3-4585-8E56-D39DB2A8388A}" type="sibTrans" cxnId="{764B8BE6-9EF3-4AFA-A2FE-42CBFE892E99}">
      <dgm:prSet/>
      <dgm:spPr/>
      <dgm:t>
        <a:bodyPr/>
        <a:lstStyle/>
        <a:p>
          <a:pPr algn="ctr"/>
          <a:endParaRPr lang="tr-TR" sz="3200"/>
        </a:p>
      </dgm:t>
    </dgm:pt>
    <dgm:pt modelId="{76BF701A-383F-4B19-B704-39324CE7D7BE}">
      <dgm:prSet custT="1"/>
      <dgm:spPr>
        <a:solidFill>
          <a:srgbClr val="009999"/>
        </a:solidFill>
      </dgm:spPr>
      <dgm:t>
        <a:bodyPr/>
        <a:lstStyle/>
        <a:p>
          <a:pPr algn="ctr"/>
          <a:r>
            <a:rPr lang="tr-TR" sz="2400" b="1" dirty="0" smtClean="0">
              <a:solidFill>
                <a:schemeClr val="tx1"/>
              </a:solidFill>
            </a:rPr>
            <a:t>Örnek Konular, Başvuru Şekli</a:t>
          </a:r>
          <a:endParaRPr lang="tr-TR" sz="2400" dirty="0"/>
        </a:p>
      </dgm:t>
    </dgm:pt>
    <dgm:pt modelId="{B841DAAE-9D98-4981-921D-DAD4765642EE}" type="parTrans" cxnId="{CD9A22CB-9EB1-4351-A4AF-BF783E9B3087}">
      <dgm:prSet/>
      <dgm:spPr/>
      <dgm:t>
        <a:bodyPr/>
        <a:lstStyle/>
        <a:p>
          <a:pPr algn="ctr"/>
          <a:endParaRPr lang="tr-TR" sz="3200"/>
        </a:p>
      </dgm:t>
    </dgm:pt>
    <dgm:pt modelId="{EA1AFE2C-EDDA-4658-BD52-8203C6D7CC23}" type="sibTrans" cxnId="{CD9A22CB-9EB1-4351-A4AF-BF783E9B3087}">
      <dgm:prSet/>
      <dgm:spPr/>
      <dgm:t>
        <a:bodyPr/>
        <a:lstStyle/>
        <a:p>
          <a:pPr algn="ctr"/>
          <a:endParaRPr lang="tr-TR" sz="3200"/>
        </a:p>
      </dgm:t>
    </dgm:pt>
    <dgm:pt modelId="{09882C4F-B013-466E-9B3A-E926996A0A54}">
      <dgm:prSet custT="1"/>
      <dgm:spPr>
        <a:solidFill>
          <a:srgbClr val="009999"/>
        </a:solidFill>
      </dgm:spPr>
      <dgm:t>
        <a:bodyPr/>
        <a:lstStyle/>
        <a:p>
          <a:pPr algn="ctr"/>
          <a:r>
            <a:rPr lang="tr-TR" sz="2400" b="1" dirty="0">
              <a:solidFill>
                <a:schemeClr val="tx1"/>
              </a:solidFill>
            </a:rPr>
            <a:t>Değerlendirme Kriterleri, Program Takvimi </a:t>
          </a:r>
        </a:p>
      </dgm:t>
    </dgm:pt>
    <dgm:pt modelId="{5589C656-ADE7-4BBB-ADBD-7F53DB2F74AE}" type="parTrans" cxnId="{F8BC1842-240C-4F10-A0DC-446FBEE55EA4}">
      <dgm:prSet/>
      <dgm:spPr/>
      <dgm:t>
        <a:bodyPr/>
        <a:lstStyle/>
        <a:p>
          <a:pPr algn="ctr"/>
          <a:endParaRPr lang="tr-TR" sz="3200"/>
        </a:p>
      </dgm:t>
    </dgm:pt>
    <dgm:pt modelId="{1F3F3CDC-321C-415F-8D88-3BB19E63E058}" type="sibTrans" cxnId="{F8BC1842-240C-4F10-A0DC-446FBEE55EA4}">
      <dgm:prSet/>
      <dgm:spPr/>
      <dgm:t>
        <a:bodyPr/>
        <a:lstStyle/>
        <a:p>
          <a:pPr algn="ctr"/>
          <a:endParaRPr lang="tr-TR" sz="3200"/>
        </a:p>
      </dgm:t>
    </dgm:pt>
    <dgm:pt modelId="{6A4A93E6-A9AB-46B1-ACF0-E5E1144FEE42}" type="pres">
      <dgm:prSet presAssocID="{41D6C302-C761-47D8-A11E-B50C482EF2B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C9AD69E-0496-493A-BF11-DBD8B640329A}" type="pres">
      <dgm:prSet presAssocID="{AA6BD991-FB3A-4568-9FCA-791659F21356}" presName="parentLin" presStyleCnt="0"/>
      <dgm:spPr/>
    </dgm:pt>
    <dgm:pt modelId="{F8F7D2AB-199B-41E9-BFA2-1042925D71B2}" type="pres">
      <dgm:prSet presAssocID="{AA6BD991-FB3A-4568-9FCA-791659F21356}" presName="parentLeftMargin" presStyleLbl="node1" presStyleIdx="0" presStyleCnt="5"/>
      <dgm:spPr/>
      <dgm:t>
        <a:bodyPr/>
        <a:lstStyle/>
        <a:p>
          <a:endParaRPr lang="tr-TR"/>
        </a:p>
      </dgm:t>
    </dgm:pt>
    <dgm:pt modelId="{A250CF67-0816-4A27-A707-F2BA8547A642}" type="pres">
      <dgm:prSet presAssocID="{AA6BD991-FB3A-4568-9FCA-791659F21356}" presName="parentText" presStyleLbl="node1" presStyleIdx="0" presStyleCnt="5" custScaleX="133381" custLinFactNeighborX="-32417" custLinFactNeighborY="613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416740B-9403-4184-B435-B985D7BE94E3}" type="pres">
      <dgm:prSet presAssocID="{AA6BD991-FB3A-4568-9FCA-791659F21356}" presName="negativeSpace" presStyleCnt="0"/>
      <dgm:spPr/>
    </dgm:pt>
    <dgm:pt modelId="{0CBF2474-2EC5-4F52-B40D-62CC301EB0B6}" type="pres">
      <dgm:prSet presAssocID="{AA6BD991-FB3A-4568-9FCA-791659F21356}" presName="childText" presStyleLbl="conFgAcc1" presStyleIdx="0" presStyleCnt="5">
        <dgm:presLayoutVars>
          <dgm:bulletEnabled val="1"/>
        </dgm:presLayoutVars>
      </dgm:prSet>
      <dgm:spPr/>
    </dgm:pt>
    <dgm:pt modelId="{24EEC16F-4202-4D52-9822-11FE39A2BCDD}" type="pres">
      <dgm:prSet presAssocID="{23A49859-729D-4363-A91C-F84CC1E807DE}" presName="spaceBetweenRectangles" presStyleCnt="0"/>
      <dgm:spPr/>
    </dgm:pt>
    <dgm:pt modelId="{952F8927-1799-4728-BDFA-E91C1EB86727}" type="pres">
      <dgm:prSet presAssocID="{F8DB0080-2E73-4DC0-8FB1-02898CE06223}" presName="parentLin" presStyleCnt="0"/>
      <dgm:spPr/>
    </dgm:pt>
    <dgm:pt modelId="{F2AA3492-96A2-4660-9556-52401287B0CE}" type="pres">
      <dgm:prSet presAssocID="{F8DB0080-2E73-4DC0-8FB1-02898CE06223}" presName="parentLeftMargin" presStyleLbl="node1" presStyleIdx="0" presStyleCnt="5"/>
      <dgm:spPr/>
      <dgm:t>
        <a:bodyPr/>
        <a:lstStyle/>
        <a:p>
          <a:endParaRPr lang="tr-TR"/>
        </a:p>
      </dgm:t>
    </dgm:pt>
    <dgm:pt modelId="{86C3AD60-30BD-4966-A967-E46D7E23D4E9}" type="pres">
      <dgm:prSet presAssocID="{F8DB0080-2E73-4DC0-8FB1-02898CE06223}" presName="parentText" presStyleLbl="node1" presStyleIdx="1" presStyleCnt="5" custScaleX="134528" custLinFactNeighborX="-32417" custLinFactNeighborY="154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E830AA3-52B1-475D-82B4-36833C014BC3}" type="pres">
      <dgm:prSet presAssocID="{F8DB0080-2E73-4DC0-8FB1-02898CE06223}" presName="negativeSpace" presStyleCnt="0"/>
      <dgm:spPr/>
    </dgm:pt>
    <dgm:pt modelId="{FDDC3BB4-E30C-48F1-BB1A-6184A19357BD}" type="pres">
      <dgm:prSet presAssocID="{F8DB0080-2E73-4DC0-8FB1-02898CE06223}" presName="childText" presStyleLbl="conFgAcc1" presStyleIdx="1" presStyleCnt="5" custLinFactNeighborX="-677" custLinFactNeighborY="-79316">
        <dgm:presLayoutVars>
          <dgm:bulletEnabled val="1"/>
        </dgm:presLayoutVars>
      </dgm:prSet>
      <dgm:spPr/>
    </dgm:pt>
    <dgm:pt modelId="{F2D2D976-00EA-480E-927D-B37143F92ED4}" type="pres">
      <dgm:prSet presAssocID="{2FFD21C9-0685-4341-AA76-D146739811D5}" presName="spaceBetweenRectangles" presStyleCnt="0"/>
      <dgm:spPr/>
    </dgm:pt>
    <dgm:pt modelId="{2978A617-1441-4712-8601-CA1035D58C28}" type="pres">
      <dgm:prSet presAssocID="{4152EFC1-8E33-454B-B7DE-2C871FFD0212}" presName="parentLin" presStyleCnt="0"/>
      <dgm:spPr/>
    </dgm:pt>
    <dgm:pt modelId="{8516D7D7-7AE9-45F8-AD32-C4E767E17262}" type="pres">
      <dgm:prSet presAssocID="{4152EFC1-8E33-454B-B7DE-2C871FFD0212}" presName="parentLeftMargin" presStyleLbl="node1" presStyleIdx="1" presStyleCnt="5"/>
      <dgm:spPr/>
      <dgm:t>
        <a:bodyPr/>
        <a:lstStyle/>
        <a:p>
          <a:endParaRPr lang="tr-TR"/>
        </a:p>
      </dgm:t>
    </dgm:pt>
    <dgm:pt modelId="{9FEE9FA7-4E3A-4FB1-8786-DF955F19F2DB}" type="pres">
      <dgm:prSet presAssocID="{4152EFC1-8E33-454B-B7DE-2C871FFD0212}" presName="parentText" presStyleLbl="node1" presStyleIdx="2" presStyleCnt="5" custScaleX="132498" custLinFactNeighborX="-32417" custLinFactNeighborY="1050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CD4F60-7A84-4F08-A4F6-D595D64C0673}" type="pres">
      <dgm:prSet presAssocID="{4152EFC1-8E33-454B-B7DE-2C871FFD0212}" presName="negativeSpace" presStyleCnt="0"/>
      <dgm:spPr/>
    </dgm:pt>
    <dgm:pt modelId="{DD00F69F-C164-41C0-9F4E-0C0D56E232B1}" type="pres">
      <dgm:prSet presAssocID="{4152EFC1-8E33-454B-B7DE-2C871FFD0212}" presName="childText" presStyleLbl="conFgAcc1" presStyleIdx="2" presStyleCnt="5">
        <dgm:presLayoutVars>
          <dgm:bulletEnabled val="1"/>
        </dgm:presLayoutVars>
      </dgm:prSet>
      <dgm:spPr/>
    </dgm:pt>
    <dgm:pt modelId="{8EC6A3B7-D4DC-4AF9-B016-ECA351D73A40}" type="pres">
      <dgm:prSet presAssocID="{121B7E46-64A3-4585-8E56-D39DB2A8388A}" presName="spaceBetweenRectangles" presStyleCnt="0"/>
      <dgm:spPr/>
    </dgm:pt>
    <dgm:pt modelId="{BAEC9362-C595-4F5D-A5E6-DD20320C5E54}" type="pres">
      <dgm:prSet presAssocID="{76BF701A-383F-4B19-B704-39324CE7D7BE}" presName="parentLin" presStyleCnt="0"/>
      <dgm:spPr/>
    </dgm:pt>
    <dgm:pt modelId="{3C8A82D6-B330-448A-81BF-3863807714D9}" type="pres">
      <dgm:prSet presAssocID="{76BF701A-383F-4B19-B704-39324CE7D7BE}" presName="parentLeftMargin" presStyleLbl="node1" presStyleIdx="2" presStyleCnt="5"/>
      <dgm:spPr/>
      <dgm:t>
        <a:bodyPr/>
        <a:lstStyle/>
        <a:p>
          <a:endParaRPr lang="tr-TR"/>
        </a:p>
      </dgm:t>
    </dgm:pt>
    <dgm:pt modelId="{8EB5D236-0240-488A-8B45-51A696435224}" type="pres">
      <dgm:prSet presAssocID="{76BF701A-383F-4B19-B704-39324CE7D7BE}" presName="parentText" presStyleLbl="node1" presStyleIdx="3" presStyleCnt="5" custScaleX="134437" custLinFactNeighborX="-32417" custLinFactNeighborY="1946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167089D-DA0B-4F3E-9FB0-2AB95859BDF8}" type="pres">
      <dgm:prSet presAssocID="{76BF701A-383F-4B19-B704-39324CE7D7BE}" presName="negativeSpace" presStyleCnt="0"/>
      <dgm:spPr/>
    </dgm:pt>
    <dgm:pt modelId="{2FCFB4E6-BEC1-41CF-82E1-31118001B200}" type="pres">
      <dgm:prSet presAssocID="{76BF701A-383F-4B19-B704-39324CE7D7BE}" presName="childText" presStyleLbl="conFgAcc1" presStyleIdx="3" presStyleCnt="5" custLinFactY="13955" custLinFactNeighborX="-1181" custLinFactNeighborY="100000">
        <dgm:presLayoutVars>
          <dgm:bulletEnabled val="1"/>
        </dgm:presLayoutVars>
      </dgm:prSet>
      <dgm:spPr/>
    </dgm:pt>
    <dgm:pt modelId="{57E67224-76E4-4273-AF14-3422270009C7}" type="pres">
      <dgm:prSet presAssocID="{EA1AFE2C-EDDA-4658-BD52-8203C6D7CC23}" presName="spaceBetweenRectangles" presStyleCnt="0"/>
      <dgm:spPr/>
    </dgm:pt>
    <dgm:pt modelId="{C12AF37B-7FBE-42B1-8ECE-D743108E1B9D}" type="pres">
      <dgm:prSet presAssocID="{09882C4F-B013-466E-9B3A-E926996A0A54}" presName="parentLin" presStyleCnt="0"/>
      <dgm:spPr/>
    </dgm:pt>
    <dgm:pt modelId="{BCE72FFD-9F62-4490-8CD0-9A5520730584}" type="pres">
      <dgm:prSet presAssocID="{09882C4F-B013-466E-9B3A-E926996A0A54}" presName="parentLeftMargin" presStyleLbl="node1" presStyleIdx="3" presStyleCnt="5"/>
      <dgm:spPr/>
      <dgm:t>
        <a:bodyPr/>
        <a:lstStyle/>
        <a:p>
          <a:endParaRPr lang="tr-TR"/>
        </a:p>
      </dgm:t>
    </dgm:pt>
    <dgm:pt modelId="{17669435-A705-4920-9604-6250FAE68F2E}" type="pres">
      <dgm:prSet presAssocID="{09882C4F-B013-466E-9B3A-E926996A0A54}" presName="parentText" presStyleLbl="node1" presStyleIdx="4" presStyleCnt="5" custScaleX="138677" custLinFactNeighborX="-31001" custLinFactNeighborY="132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33FB4F-37B7-43B3-B5A0-64EFB609F63D}" type="pres">
      <dgm:prSet presAssocID="{09882C4F-B013-466E-9B3A-E926996A0A54}" presName="negativeSpace" presStyleCnt="0"/>
      <dgm:spPr/>
    </dgm:pt>
    <dgm:pt modelId="{AD0CC5E0-DD16-4DAE-8ECF-6775FCD5218A}" type="pres">
      <dgm:prSet presAssocID="{09882C4F-B013-466E-9B3A-E926996A0A5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8BC1842-240C-4F10-A0DC-446FBEE55EA4}" srcId="{41D6C302-C761-47D8-A11E-B50C482EF2BF}" destId="{09882C4F-B013-466E-9B3A-E926996A0A54}" srcOrd="4" destOrd="0" parTransId="{5589C656-ADE7-4BBB-ADBD-7F53DB2F74AE}" sibTransId="{1F3F3CDC-321C-415F-8D88-3BB19E63E058}"/>
    <dgm:cxn modelId="{3D4E450D-1D50-4335-A992-1F001E52B7D6}" type="presOf" srcId="{AA6BD991-FB3A-4568-9FCA-791659F21356}" destId="{F8F7D2AB-199B-41E9-BFA2-1042925D71B2}" srcOrd="0" destOrd="0" presId="urn:microsoft.com/office/officeart/2005/8/layout/list1"/>
    <dgm:cxn modelId="{C5A86C34-FCEF-408A-B81F-4F908F1D706E}" type="presOf" srcId="{41D6C302-C761-47D8-A11E-B50C482EF2BF}" destId="{6A4A93E6-A9AB-46B1-ACF0-E5E1144FEE42}" srcOrd="0" destOrd="0" presId="urn:microsoft.com/office/officeart/2005/8/layout/list1"/>
    <dgm:cxn modelId="{CBCD8741-650F-4EA8-8E5C-079DB87CEC8C}" type="presOf" srcId="{09882C4F-B013-466E-9B3A-E926996A0A54}" destId="{17669435-A705-4920-9604-6250FAE68F2E}" srcOrd="1" destOrd="0" presId="urn:microsoft.com/office/officeart/2005/8/layout/list1"/>
    <dgm:cxn modelId="{CD9A22CB-9EB1-4351-A4AF-BF783E9B3087}" srcId="{41D6C302-C761-47D8-A11E-B50C482EF2BF}" destId="{76BF701A-383F-4B19-B704-39324CE7D7BE}" srcOrd="3" destOrd="0" parTransId="{B841DAAE-9D98-4981-921D-DAD4765642EE}" sibTransId="{EA1AFE2C-EDDA-4658-BD52-8203C6D7CC23}"/>
    <dgm:cxn modelId="{15E113E9-75D4-4C13-BB8B-ECAEF29BEA7F}" type="presOf" srcId="{4152EFC1-8E33-454B-B7DE-2C871FFD0212}" destId="{8516D7D7-7AE9-45F8-AD32-C4E767E17262}" srcOrd="0" destOrd="0" presId="urn:microsoft.com/office/officeart/2005/8/layout/list1"/>
    <dgm:cxn modelId="{D63E7A52-6D7F-4FD2-91BB-A9CF9F346FE2}" type="presOf" srcId="{4152EFC1-8E33-454B-B7DE-2C871FFD0212}" destId="{9FEE9FA7-4E3A-4FB1-8786-DF955F19F2DB}" srcOrd="1" destOrd="0" presId="urn:microsoft.com/office/officeart/2005/8/layout/list1"/>
    <dgm:cxn modelId="{E5782282-41CB-48E7-AD82-7EC33085B0CB}" type="presOf" srcId="{F8DB0080-2E73-4DC0-8FB1-02898CE06223}" destId="{86C3AD60-30BD-4966-A967-E46D7E23D4E9}" srcOrd="1" destOrd="0" presId="urn:microsoft.com/office/officeart/2005/8/layout/list1"/>
    <dgm:cxn modelId="{0FD4BE5B-13B5-42B3-916D-390839EFFB93}" srcId="{41D6C302-C761-47D8-A11E-B50C482EF2BF}" destId="{F8DB0080-2E73-4DC0-8FB1-02898CE06223}" srcOrd="1" destOrd="0" parTransId="{7B227E67-5E8F-4D6B-9EF0-0DDEB9578791}" sibTransId="{2FFD21C9-0685-4341-AA76-D146739811D5}"/>
    <dgm:cxn modelId="{3DC44460-A042-4E79-96EE-4F14760393EB}" type="presOf" srcId="{AA6BD991-FB3A-4568-9FCA-791659F21356}" destId="{A250CF67-0816-4A27-A707-F2BA8547A642}" srcOrd="1" destOrd="0" presId="urn:microsoft.com/office/officeart/2005/8/layout/list1"/>
    <dgm:cxn modelId="{6DB247DE-CDC2-4652-8073-24A457F3F73A}" type="presOf" srcId="{F8DB0080-2E73-4DC0-8FB1-02898CE06223}" destId="{F2AA3492-96A2-4660-9556-52401287B0CE}" srcOrd="0" destOrd="0" presId="urn:microsoft.com/office/officeart/2005/8/layout/list1"/>
    <dgm:cxn modelId="{1EAFC5FF-2E48-4E92-A1B3-EC79110A04D8}" type="presOf" srcId="{09882C4F-B013-466E-9B3A-E926996A0A54}" destId="{BCE72FFD-9F62-4490-8CD0-9A5520730584}" srcOrd="0" destOrd="0" presId="urn:microsoft.com/office/officeart/2005/8/layout/list1"/>
    <dgm:cxn modelId="{67A101F0-5522-433C-AC1B-411E93F2205C}" type="presOf" srcId="{76BF701A-383F-4B19-B704-39324CE7D7BE}" destId="{3C8A82D6-B330-448A-81BF-3863807714D9}" srcOrd="0" destOrd="0" presId="urn:microsoft.com/office/officeart/2005/8/layout/list1"/>
    <dgm:cxn modelId="{474A4DE1-8A24-447F-8064-48D0FC1ED570}" srcId="{41D6C302-C761-47D8-A11E-B50C482EF2BF}" destId="{AA6BD991-FB3A-4568-9FCA-791659F21356}" srcOrd="0" destOrd="0" parTransId="{06088F04-69DD-4E00-B201-AC8619AD098C}" sibTransId="{23A49859-729D-4363-A91C-F84CC1E807DE}"/>
    <dgm:cxn modelId="{9E56E9E0-72B9-4DD0-B0CC-7B9D088EF6FD}" type="presOf" srcId="{76BF701A-383F-4B19-B704-39324CE7D7BE}" destId="{8EB5D236-0240-488A-8B45-51A696435224}" srcOrd="1" destOrd="0" presId="urn:microsoft.com/office/officeart/2005/8/layout/list1"/>
    <dgm:cxn modelId="{764B8BE6-9EF3-4AFA-A2FE-42CBFE892E99}" srcId="{41D6C302-C761-47D8-A11E-B50C482EF2BF}" destId="{4152EFC1-8E33-454B-B7DE-2C871FFD0212}" srcOrd="2" destOrd="0" parTransId="{755BC304-BA3F-4D3B-A19A-8148FEBE8C2D}" sibTransId="{121B7E46-64A3-4585-8E56-D39DB2A8388A}"/>
    <dgm:cxn modelId="{2AEB88B0-76F5-498A-A1EA-A7811B1B8A1A}" type="presParOf" srcId="{6A4A93E6-A9AB-46B1-ACF0-E5E1144FEE42}" destId="{0C9AD69E-0496-493A-BF11-DBD8B640329A}" srcOrd="0" destOrd="0" presId="urn:microsoft.com/office/officeart/2005/8/layout/list1"/>
    <dgm:cxn modelId="{9B4CADCB-E6F3-4F0F-8514-26EF8ACFA03F}" type="presParOf" srcId="{0C9AD69E-0496-493A-BF11-DBD8B640329A}" destId="{F8F7D2AB-199B-41E9-BFA2-1042925D71B2}" srcOrd="0" destOrd="0" presId="urn:microsoft.com/office/officeart/2005/8/layout/list1"/>
    <dgm:cxn modelId="{76D58E02-9E65-4CBD-9308-7D3A20481EF1}" type="presParOf" srcId="{0C9AD69E-0496-493A-BF11-DBD8B640329A}" destId="{A250CF67-0816-4A27-A707-F2BA8547A642}" srcOrd="1" destOrd="0" presId="urn:microsoft.com/office/officeart/2005/8/layout/list1"/>
    <dgm:cxn modelId="{5A7F0ED7-DAF8-41B0-8F2C-7D1C9A2E8FBB}" type="presParOf" srcId="{6A4A93E6-A9AB-46B1-ACF0-E5E1144FEE42}" destId="{9416740B-9403-4184-B435-B985D7BE94E3}" srcOrd="1" destOrd="0" presId="urn:microsoft.com/office/officeart/2005/8/layout/list1"/>
    <dgm:cxn modelId="{239359B5-0243-47FF-B11D-ED8EB04071A5}" type="presParOf" srcId="{6A4A93E6-A9AB-46B1-ACF0-E5E1144FEE42}" destId="{0CBF2474-2EC5-4F52-B40D-62CC301EB0B6}" srcOrd="2" destOrd="0" presId="urn:microsoft.com/office/officeart/2005/8/layout/list1"/>
    <dgm:cxn modelId="{1CCDAC10-388F-49B2-B9AA-A74A203E0F39}" type="presParOf" srcId="{6A4A93E6-A9AB-46B1-ACF0-E5E1144FEE42}" destId="{24EEC16F-4202-4D52-9822-11FE39A2BCDD}" srcOrd="3" destOrd="0" presId="urn:microsoft.com/office/officeart/2005/8/layout/list1"/>
    <dgm:cxn modelId="{85A0081F-8B09-431F-8488-4AEFE16A6713}" type="presParOf" srcId="{6A4A93E6-A9AB-46B1-ACF0-E5E1144FEE42}" destId="{952F8927-1799-4728-BDFA-E91C1EB86727}" srcOrd="4" destOrd="0" presId="urn:microsoft.com/office/officeart/2005/8/layout/list1"/>
    <dgm:cxn modelId="{DE43BB38-1023-4F80-A81E-01A8F6067E58}" type="presParOf" srcId="{952F8927-1799-4728-BDFA-E91C1EB86727}" destId="{F2AA3492-96A2-4660-9556-52401287B0CE}" srcOrd="0" destOrd="0" presId="urn:microsoft.com/office/officeart/2005/8/layout/list1"/>
    <dgm:cxn modelId="{3918E9EF-685B-4B29-8DDF-8E70653414CE}" type="presParOf" srcId="{952F8927-1799-4728-BDFA-E91C1EB86727}" destId="{86C3AD60-30BD-4966-A967-E46D7E23D4E9}" srcOrd="1" destOrd="0" presId="urn:microsoft.com/office/officeart/2005/8/layout/list1"/>
    <dgm:cxn modelId="{CED00D0A-3161-486B-99F7-EF0DC0A1A0B4}" type="presParOf" srcId="{6A4A93E6-A9AB-46B1-ACF0-E5E1144FEE42}" destId="{9E830AA3-52B1-475D-82B4-36833C014BC3}" srcOrd="5" destOrd="0" presId="urn:microsoft.com/office/officeart/2005/8/layout/list1"/>
    <dgm:cxn modelId="{EC1A44E6-FBBA-43CE-A136-A3CE1786D952}" type="presParOf" srcId="{6A4A93E6-A9AB-46B1-ACF0-E5E1144FEE42}" destId="{FDDC3BB4-E30C-48F1-BB1A-6184A19357BD}" srcOrd="6" destOrd="0" presId="urn:microsoft.com/office/officeart/2005/8/layout/list1"/>
    <dgm:cxn modelId="{54D0DF7A-4174-4B0A-BA6A-9DF4F1301AFA}" type="presParOf" srcId="{6A4A93E6-A9AB-46B1-ACF0-E5E1144FEE42}" destId="{F2D2D976-00EA-480E-927D-B37143F92ED4}" srcOrd="7" destOrd="0" presId="urn:microsoft.com/office/officeart/2005/8/layout/list1"/>
    <dgm:cxn modelId="{DC1F4D08-62A5-45FC-871E-D04FD3CA4430}" type="presParOf" srcId="{6A4A93E6-A9AB-46B1-ACF0-E5E1144FEE42}" destId="{2978A617-1441-4712-8601-CA1035D58C28}" srcOrd="8" destOrd="0" presId="urn:microsoft.com/office/officeart/2005/8/layout/list1"/>
    <dgm:cxn modelId="{C1C43371-3183-483D-93E1-2EF4F10DB588}" type="presParOf" srcId="{2978A617-1441-4712-8601-CA1035D58C28}" destId="{8516D7D7-7AE9-45F8-AD32-C4E767E17262}" srcOrd="0" destOrd="0" presId="urn:microsoft.com/office/officeart/2005/8/layout/list1"/>
    <dgm:cxn modelId="{1C1AA154-FAF7-44CC-9A57-E03C5732EC35}" type="presParOf" srcId="{2978A617-1441-4712-8601-CA1035D58C28}" destId="{9FEE9FA7-4E3A-4FB1-8786-DF955F19F2DB}" srcOrd="1" destOrd="0" presId="urn:microsoft.com/office/officeart/2005/8/layout/list1"/>
    <dgm:cxn modelId="{FEAFDEC8-0F6E-4771-9ED9-20B1C8C76046}" type="presParOf" srcId="{6A4A93E6-A9AB-46B1-ACF0-E5E1144FEE42}" destId="{F0CD4F60-7A84-4F08-A4F6-D595D64C0673}" srcOrd="9" destOrd="0" presId="urn:microsoft.com/office/officeart/2005/8/layout/list1"/>
    <dgm:cxn modelId="{15E2490F-2C31-447C-A824-E01AD282425D}" type="presParOf" srcId="{6A4A93E6-A9AB-46B1-ACF0-E5E1144FEE42}" destId="{DD00F69F-C164-41C0-9F4E-0C0D56E232B1}" srcOrd="10" destOrd="0" presId="urn:microsoft.com/office/officeart/2005/8/layout/list1"/>
    <dgm:cxn modelId="{C08FDD15-E974-4EBF-8B83-C900BB906BCE}" type="presParOf" srcId="{6A4A93E6-A9AB-46B1-ACF0-E5E1144FEE42}" destId="{8EC6A3B7-D4DC-4AF9-B016-ECA351D73A40}" srcOrd="11" destOrd="0" presId="urn:microsoft.com/office/officeart/2005/8/layout/list1"/>
    <dgm:cxn modelId="{66DC348C-EF26-4C75-A816-BF8486626366}" type="presParOf" srcId="{6A4A93E6-A9AB-46B1-ACF0-E5E1144FEE42}" destId="{BAEC9362-C595-4F5D-A5E6-DD20320C5E54}" srcOrd="12" destOrd="0" presId="urn:microsoft.com/office/officeart/2005/8/layout/list1"/>
    <dgm:cxn modelId="{066EB2ED-A017-4C41-933A-848F78E48C01}" type="presParOf" srcId="{BAEC9362-C595-4F5D-A5E6-DD20320C5E54}" destId="{3C8A82D6-B330-448A-81BF-3863807714D9}" srcOrd="0" destOrd="0" presId="urn:microsoft.com/office/officeart/2005/8/layout/list1"/>
    <dgm:cxn modelId="{9402BC7F-BB28-4306-A532-681DD969DC6C}" type="presParOf" srcId="{BAEC9362-C595-4F5D-A5E6-DD20320C5E54}" destId="{8EB5D236-0240-488A-8B45-51A696435224}" srcOrd="1" destOrd="0" presId="urn:microsoft.com/office/officeart/2005/8/layout/list1"/>
    <dgm:cxn modelId="{8AAF5C9C-83EA-44A5-A25A-6EB15A2F3CE1}" type="presParOf" srcId="{6A4A93E6-A9AB-46B1-ACF0-E5E1144FEE42}" destId="{B167089D-DA0B-4F3E-9FB0-2AB95859BDF8}" srcOrd="13" destOrd="0" presId="urn:microsoft.com/office/officeart/2005/8/layout/list1"/>
    <dgm:cxn modelId="{EAACB5B1-95CC-4402-8318-AF47AC1C18D9}" type="presParOf" srcId="{6A4A93E6-A9AB-46B1-ACF0-E5E1144FEE42}" destId="{2FCFB4E6-BEC1-41CF-82E1-31118001B200}" srcOrd="14" destOrd="0" presId="urn:microsoft.com/office/officeart/2005/8/layout/list1"/>
    <dgm:cxn modelId="{BF6EBEFD-750E-47EB-A3AE-22507F681E5F}" type="presParOf" srcId="{6A4A93E6-A9AB-46B1-ACF0-E5E1144FEE42}" destId="{57E67224-76E4-4273-AF14-3422270009C7}" srcOrd="15" destOrd="0" presId="urn:microsoft.com/office/officeart/2005/8/layout/list1"/>
    <dgm:cxn modelId="{93093DA8-7882-4642-A118-62830635FC83}" type="presParOf" srcId="{6A4A93E6-A9AB-46B1-ACF0-E5E1144FEE42}" destId="{C12AF37B-7FBE-42B1-8ECE-D743108E1B9D}" srcOrd="16" destOrd="0" presId="urn:microsoft.com/office/officeart/2005/8/layout/list1"/>
    <dgm:cxn modelId="{A73E19B0-C03D-495C-B818-CB913691B873}" type="presParOf" srcId="{C12AF37B-7FBE-42B1-8ECE-D743108E1B9D}" destId="{BCE72FFD-9F62-4490-8CD0-9A5520730584}" srcOrd="0" destOrd="0" presId="urn:microsoft.com/office/officeart/2005/8/layout/list1"/>
    <dgm:cxn modelId="{77989A84-4D21-4B5A-8A1D-14AAEAFA7F7D}" type="presParOf" srcId="{C12AF37B-7FBE-42B1-8ECE-D743108E1B9D}" destId="{17669435-A705-4920-9604-6250FAE68F2E}" srcOrd="1" destOrd="0" presId="urn:microsoft.com/office/officeart/2005/8/layout/list1"/>
    <dgm:cxn modelId="{AF880DE0-01AE-47E2-A26C-4B4C23621BB8}" type="presParOf" srcId="{6A4A93E6-A9AB-46B1-ACF0-E5E1144FEE42}" destId="{3333FB4F-37B7-43B3-B5A0-64EFB609F63D}" srcOrd="17" destOrd="0" presId="urn:microsoft.com/office/officeart/2005/8/layout/list1"/>
    <dgm:cxn modelId="{4E50EDF5-0CE0-42A3-96CD-C25245A444C5}" type="presParOf" srcId="{6A4A93E6-A9AB-46B1-ACF0-E5E1144FEE42}" destId="{AD0CC5E0-DD16-4DAE-8ECF-6775FCD5218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F2474-2EC5-4F52-B40D-62CC301EB0B6}">
      <dsp:nvSpPr>
        <dsp:cNvPr id="0" name=""/>
        <dsp:cNvSpPr/>
      </dsp:nvSpPr>
      <dsp:spPr>
        <a:xfrm>
          <a:off x="0" y="305079"/>
          <a:ext cx="639282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50CF67-0816-4A27-A707-F2BA8547A642}">
      <dsp:nvSpPr>
        <dsp:cNvPr id="0" name=""/>
        <dsp:cNvSpPr/>
      </dsp:nvSpPr>
      <dsp:spPr>
        <a:xfrm>
          <a:off x="216023" y="72009"/>
          <a:ext cx="5968770" cy="531360"/>
        </a:xfrm>
        <a:prstGeom prst="roundRect">
          <a:avLst/>
        </a:prstGeom>
        <a:solidFill>
          <a:srgbClr val="00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144" tIns="0" rIns="169144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>
              <a:solidFill>
                <a:schemeClr val="tx1"/>
              </a:solidFill>
            </a:rPr>
            <a:t>Programın Amacı, Kapsamı, Öncelikleri  </a:t>
          </a:r>
        </a:p>
      </dsp:txBody>
      <dsp:txXfrm>
        <a:off x="241962" y="97948"/>
        <a:ext cx="5916892" cy="479482"/>
      </dsp:txXfrm>
    </dsp:sp>
    <dsp:sp modelId="{FDDC3BB4-E30C-48F1-BB1A-6184A19357BD}">
      <dsp:nvSpPr>
        <dsp:cNvPr id="0" name=""/>
        <dsp:cNvSpPr/>
      </dsp:nvSpPr>
      <dsp:spPr>
        <a:xfrm>
          <a:off x="0" y="1044464"/>
          <a:ext cx="639282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C3AD60-30BD-4966-A967-E46D7E23D4E9}">
      <dsp:nvSpPr>
        <dsp:cNvPr id="0" name=""/>
        <dsp:cNvSpPr/>
      </dsp:nvSpPr>
      <dsp:spPr>
        <a:xfrm>
          <a:off x="216023" y="864094"/>
          <a:ext cx="6020098" cy="531360"/>
        </a:xfrm>
        <a:prstGeom prst="roundRect">
          <a:avLst/>
        </a:prstGeom>
        <a:solidFill>
          <a:srgbClr val="00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144" tIns="0" rIns="169144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>
              <a:solidFill>
                <a:schemeClr val="tx1"/>
              </a:solidFill>
            </a:rPr>
            <a:t>Program Bütçesi ve Destek Miktarı</a:t>
          </a:r>
        </a:p>
      </dsp:txBody>
      <dsp:txXfrm>
        <a:off x="241962" y="890033"/>
        <a:ext cx="5968220" cy="479482"/>
      </dsp:txXfrm>
    </dsp:sp>
    <dsp:sp modelId="{DD00F69F-C164-41C0-9F4E-0C0D56E232B1}">
      <dsp:nvSpPr>
        <dsp:cNvPr id="0" name=""/>
        <dsp:cNvSpPr/>
      </dsp:nvSpPr>
      <dsp:spPr>
        <a:xfrm>
          <a:off x="0" y="1938039"/>
          <a:ext cx="639282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EE9FA7-4E3A-4FB1-8786-DF955F19F2DB}">
      <dsp:nvSpPr>
        <dsp:cNvPr id="0" name=""/>
        <dsp:cNvSpPr/>
      </dsp:nvSpPr>
      <dsp:spPr>
        <a:xfrm>
          <a:off x="216023" y="1728195"/>
          <a:ext cx="5929256" cy="531360"/>
        </a:xfrm>
        <a:prstGeom prst="roundRect">
          <a:avLst/>
        </a:prstGeom>
        <a:solidFill>
          <a:srgbClr val="00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144" tIns="0" rIns="169144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>
              <a:solidFill>
                <a:schemeClr val="tx1"/>
              </a:solidFill>
            </a:rPr>
            <a:t>Başvuru Sahipleri, Başvuru Sayısı</a:t>
          </a:r>
        </a:p>
      </dsp:txBody>
      <dsp:txXfrm>
        <a:off x="241962" y="1754134"/>
        <a:ext cx="5877378" cy="479482"/>
      </dsp:txXfrm>
    </dsp:sp>
    <dsp:sp modelId="{2FCFB4E6-BEC1-41CF-82E1-31118001B200}">
      <dsp:nvSpPr>
        <dsp:cNvPr id="0" name=""/>
        <dsp:cNvSpPr/>
      </dsp:nvSpPr>
      <dsp:spPr>
        <a:xfrm>
          <a:off x="0" y="2915019"/>
          <a:ext cx="639282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B5D236-0240-488A-8B45-51A696435224}">
      <dsp:nvSpPr>
        <dsp:cNvPr id="0" name=""/>
        <dsp:cNvSpPr/>
      </dsp:nvSpPr>
      <dsp:spPr>
        <a:xfrm>
          <a:off x="216023" y="2592290"/>
          <a:ext cx="6016026" cy="531360"/>
        </a:xfrm>
        <a:prstGeom prst="roundRect">
          <a:avLst/>
        </a:prstGeom>
        <a:solidFill>
          <a:srgbClr val="00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144" tIns="0" rIns="169144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Örnek Konular, Başvuru Şekli</a:t>
          </a:r>
          <a:endParaRPr lang="tr-TR" sz="2400" kern="1200" dirty="0"/>
        </a:p>
      </dsp:txBody>
      <dsp:txXfrm>
        <a:off x="241962" y="2618229"/>
        <a:ext cx="5964148" cy="479482"/>
      </dsp:txXfrm>
    </dsp:sp>
    <dsp:sp modelId="{AD0CC5E0-DD16-4DAE-8ECF-6775FCD5218A}">
      <dsp:nvSpPr>
        <dsp:cNvPr id="0" name=""/>
        <dsp:cNvSpPr/>
      </dsp:nvSpPr>
      <dsp:spPr>
        <a:xfrm>
          <a:off x="0" y="3571000"/>
          <a:ext cx="639282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669435-A705-4920-9604-6250FAE68F2E}">
      <dsp:nvSpPr>
        <dsp:cNvPr id="0" name=""/>
        <dsp:cNvSpPr/>
      </dsp:nvSpPr>
      <dsp:spPr>
        <a:xfrm>
          <a:off x="216026" y="3312365"/>
          <a:ext cx="6078498" cy="531360"/>
        </a:xfrm>
        <a:prstGeom prst="roundRect">
          <a:avLst/>
        </a:prstGeom>
        <a:solidFill>
          <a:srgbClr val="0099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9144" tIns="0" rIns="169144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>
              <a:solidFill>
                <a:schemeClr val="tx1"/>
              </a:solidFill>
            </a:rPr>
            <a:t>Değerlendirme Kriterleri, Program Takvimi </a:t>
          </a:r>
        </a:p>
      </dsp:txBody>
      <dsp:txXfrm>
        <a:off x="241965" y="3338304"/>
        <a:ext cx="6026620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FB17-C956-470A-B87F-E68477C8BC4C}" type="datetimeFigureOut">
              <a:rPr lang="tr-TR" smtClean="0"/>
              <a:t>29.03.2024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204A-6DCD-4BF3-9EC3-B60716EB3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3717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FB17-C956-470A-B87F-E68477C8BC4C}" type="datetimeFigureOut">
              <a:rPr lang="tr-TR" smtClean="0"/>
              <a:t>29.03.2024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204A-6DCD-4BF3-9EC3-B60716EB3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8620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FB17-C956-470A-B87F-E68477C8BC4C}" type="datetimeFigureOut">
              <a:rPr lang="tr-TR" smtClean="0"/>
              <a:t>29.03.2024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204A-6DCD-4BF3-9EC3-B60716EB3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920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FB17-C956-470A-B87F-E68477C8BC4C}" type="datetimeFigureOut">
              <a:rPr lang="tr-TR" smtClean="0"/>
              <a:t>29.03.2024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204A-6DCD-4BF3-9EC3-B60716EB3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2167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FB17-C956-470A-B87F-E68477C8BC4C}" type="datetimeFigureOut">
              <a:rPr lang="tr-TR" smtClean="0"/>
              <a:t>29.03.2024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204A-6DCD-4BF3-9EC3-B60716EB3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2649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FB17-C956-470A-B87F-E68477C8BC4C}" type="datetimeFigureOut">
              <a:rPr lang="tr-TR" smtClean="0"/>
              <a:t>29.03.2024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204A-6DCD-4BF3-9EC3-B60716EB3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733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FB17-C956-470A-B87F-E68477C8BC4C}" type="datetimeFigureOut">
              <a:rPr lang="tr-TR" smtClean="0"/>
              <a:t>29.03.2024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204A-6DCD-4BF3-9EC3-B60716EB3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92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FB17-C956-470A-B87F-E68477C8BC4C}" type="datetimeFigureOut">
              <a:rPr lang="tr-TR" smtClean="0"/>
              <a:t>29.03.2024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204A-6DCD-4BF3-9EC3-B60716EB3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271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FB17-C956-470A-B87F-E68477C8BC4C}" type="datetimeFigureOut">
              <a:rPr lang="tr-TR" smtClean="0"/>
              <a:t>29.03.2024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204A-6DCD-4BF3-9EC3-B60716EB3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129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FB17-C956-470A-B87F-E68477C8BC4C}" type="datetimeFigureOut">
              <a:rPr lang="tr-TR" smtClean="0"/>
              <a:t>29.03.2024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204A-6DCD-4BF3-9EC3-B60716EB3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64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FB17-C956-470A-B87F-E68477C8BC4C}" type="datetimeFigureOut">
              <a:rPr lang="tr-TR" smtClean="0"/>
              <a:t>29.03.2024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F204A-6DCD-4BF3-9EC3-B60716EB3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225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5FB17-C956-470A-B87F-E68477C8BC4C}" type="datetimeFigureOut">
              <a:rPr lang="tr-TR" smtClean="0"/>
              <a:t>29.03.2024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F204A-6DCD-4BF3-9EC3-B60716EB3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90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dirty="0" smtClean="0"/>
              <a:t>2024 </a:t>
            </a:r>
            <a:r>
              <a:rPr lang="tr-TR" b="1" dirty="0"/>
              <a:t>YILI </a:t>
            </a:r>
            <a:r>
              <a:rPr lang="tr-TR" b="1" dirty="0" smtClean="0"/>
              <a:t>GİRİŞİMCİLİK EKOSİSTEMİNİN DESTEKLENMESİ</a:t>
            </a:r>
            <a:endParaRPr lang="tr-TR" b="1" dirty="0"/>
          </a:p>
          <a:p>
            <a:pPr marL="0" indent="0" algn="ctr">
              <a:buNone/>
            </a:pPr>
            <a:r>
              <a:rPr lang="tr-TR" b="1" dirty="0"/>
              <a:t>TEKNİK DESTEK PROGRAMI </a:t>
            </a:r>
          </a:p>
          <a:p>
            <a:pPr marL="0" indent="0" algn="ctr">
              <a:buNone/>
            </a:pPr>
            <a:r>
              <a:rPr lang="tr-TR" b="1" dirty="0" smtClean="0"/>
              <a:t>BİLGİLENDİRME </a:t>
            </a:r>
            <a:r>
              <a:rPr lang="tr-TR" b="1" dirty="0"/>
              <a:t>SUNUMU</a:t>
            </a:r>
            <a:endParaRPr lang="tr-TR" sz="4400" b="1" i="1" dirty="0"/>
          </a:p>
          <a:p>
            <a:pPr marL="0" indent="0" algn="ctr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b="1" dirty="0" smtClean="0"/>
              <a:t>Girişimcilik Ekosisteminin Geliştirilmesi </a:t>
            </a:r>
            <a:r>
              <a:rPr lang="tr-TR" b="1" dirty="0"/>
              <a:t>Birimi</a:t>
            </a:r>
          </a:p>
          <a:p>
            <a:pPr marL="0" indent="0" algn="ctr">
              <a:buNone/>
            </a:pPr>
            <a:r>
              <a:rPr lang="tr-TR" b="1" dirty="0" smtClean="0"/>
              <a:t>ORTA </a:t>
            </a:r>
            <a:r>
              <a:rPr lang="tr-TR" b="1" dirty="0"/>
              <a:t>KARADENİZ KALKINMA AJANSI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601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77109" y="201225"/>
            <a:ext cx="4390846" cy="1480926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009999"/>
                </a:solidFill>
                <a:latin typeface="+mn-lt"/>
              </a:rPr>
              <a:t>ÖRNEK KONULAR</a:t>
            </a:r>
            <a:endParaRPr lang="tr-TR" sz="2400" dirty="0">
              <a:solidFill>
                <a:srgbClr val="009999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b="1" dirty="0"/>
              <a:t>Öncelik 1: Teknoloji Odaklı ve Yenilikçi Girişimciliğin Desteklenmesi</a:t>
            </a:r>
          </a:p>
          <a:p>
            <a:pPr algn="just"/>
            <a:r>
              <a:rPr lang="tr-TR" dirty="0" smtClean="0"/>
              <a:t>Sağlık </a:t>
            </a:r>
            <a:r>
              <a:rPr lang="tr-TR" dirty="0"/>
              <a:t>ve </a:t>
            </a:r>
            <a:r>
              <a:rPr lang="tr-TR" dirty="0" err="1"/>
              <a:t>biyoteknoloji</a:t>
            </a:r>
            <a:endParaRPr lang="tr-TR" dirty="0"/>
          </a:p>
          <a:p>
            <a:pPr algn="just"/>
            <a:r>
              <a:rPr lang="tr-TR" dirty="0" smtClean="0"/>
              <a:t>Yapay </a:t>
            </a:r>
            <a:r>
              <a:rPr lang="tr-TR" dirty="0" smtClean="0"/>
              <a:t>zeka</a:t>
            </a:r>
            <a:endParaRPr lang="tr-TR" dirty="0"/>
          </a:p>
          <a:p>
            <a:pPr algn="just"/>
            <a:r>
              <a:rPr lang="tr-TR" dirty="0" smtClean="0"/>
              <a:t>Akıllı </a:t>
            </a:r>
            <a:r>
              <a:rPr lang="tr-TR" dirty="0"/>
              <a:t>üretim sistemleri</a:t>
            </a:r>
          </a:p>
          <a:p>
            <a:pPr algn="just"/>
            <a:r>
              <a:rPr lang="tr-TR" dirty="0" smtClean="0"/>
              <a:t>Eğitim </a:t>
            </a:r>
            <a:r>
              <a:rPr lang="tr-TR" dirty="0"/>
              <a:t>teknolojileri</a:t>
            </a:r>
          </a:p>
          <a:p>
            <a:pPr algn="just"/>
            <a:r>
              <a:rPr lang="tr-TR" dirty="0" smtClean="0"/>
              <a:t>Siber </a:t>
            </a:r>
            <a:r>
              <a:rPr lang="tr-TR" dirty="0"/>
              <a:t>güvenlik</a:t>
            </a:r>
          </a:p>
          <a:p>
            <a:pPr algn="just"/>
            <a:r>
              <a:rPr lang="tr-TR" dirty="0" smtClean="0"/>
              <a:t>Dijital </a:t>
            </a:r>
            <a:r>
              <a:rPr lang="tr-TR" dirty="0"/>
              <a:t>oyun</a:t>
            </a:r>
          </a:p>
          <a:p>
            <a:pPr algn="just"/>
            <a:r>
              <a:rPr lang="tr-TR" dirty="0" smtClean="0"/>
              <a:t>Blok </a:t>
            </a:r>
            <a:r>
              <a:rPr lang="tr-TR" dirty="0"/>
              <a:t>zincir</a:t>
            </a:r>
          </a:p>
          <a:p>
            <a:pPr algn="just"/>
            <a:r>
              <a:rPr lang="tr-TR" dirty="0" smtClean="0"/>
              <a:t>İnsansız </a:t>
            </a:r>
            <a:r>
              <a:rPr lang="tr-TR" dirty="0"/>
              <a:t>hava aracı teknolojileri</a:t>
            </a:r>
          </a:p>
          <a:p>
            <a:pPr algn="just"/>
            <a:r>
              <a:rPr lang="tr-TR" dirty="0" smtClean="0"/>
              <a:t>Yeşil </a:t>
            </a:r>
            <a:r>
              <a:rPr lang="tr-TR" dirty="0"/>
              <a:t>enerji teknolojileri</a:t>
            </a:r>
          </a:p>
          <a:p>
            <a:pPr algn="just"/>
            <a:r>
              <a:rPr lang="tr-TR" dirty="0" smtClean="0"/>
              <a:t>Atık </a:t>
            </a:r>
            <a:r>
              <a:rPr lang="tr-TR" dirty="0"/>
              <a:t>yönetim sistemleri</a:t>
            </a:r>
          </a:p>
        </p:txBody>
      </p:sp>
    </p:spTree>
    <p:extLst>
      <p:ext uri="{BB962C8B-B14F-4D97-AF65-F5344CB8AC3E}">
        <p14:creationId xmlns:p14="http://schemas.microsoft.com/office/powerpoint/2010/main" val="281400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77109" y="201225"/>
            <a:ext cx="4390846" cy="1480926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009999"/>
                </a:solidFill>
                <a:latin typeface="+mn-lt"/>
              </a:rPr>
              <a:t>ÖRNEK KONULAR</a:t>
            </a:r>
            <a:endParaRPr lang="tr-TR" sz="2400" dirty="0">
              <a:solidFill>
                <a:srgbClr val="009999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tr-TR" b="1" dirty="0"/>
              <a:t>Öncelik 2: Kadınlar Öncelikli Olmak Üzere Yeni Girişimcilere Yönelik Finansal </a:t>
            </a:r>
            <a:r>
              <a:rPr lang="tr-TR" b="1" dirty="0" smtClean="0"/>
              <a:t>Modellerin Geliştirilmesi </a:t>
            </a:r>
            <a:r>
              <a:rPr lang="tr-TR" b="1" dirty="0"/>
              <a:t>ve </a:t>
            </a:r>
            <a:r>
              <a:rPr lang="tr-TR" b="1" dirty="0" err="1"/>
              <a:t>Mentörlük</a:t>
            </a:r>
            <a:r>
              <a:rPr lang="tr-TR" b="1" dirty="0"/>
              <a:t> Faaliyetlerinin Desteklenmesi</a:t>
            </a:r>
          </a:p>
          <a:p>
            <a:pPr algn="just"/>
            <a:r>
              <a:rPr lang="tr-TR" dirty="0" smtClean="0"/>
              <a:t>Finansal </a:t>
            </a:r>
            <a:r>
              <a:rPr lang="tr-TR" dirty="0"/>
              <a:t>sürdürülebilirlik</a:t>
            </a:r>
          </a:p>
          <a:p>
            <a:pPr algn="just"/>
            <a:r>
              <a:rPr lang="tr-TR" dirty="0" smtClean="0"/>
              <a:t>Finansal </a:t>
            </a:r>
            <a:r>
              <a:rPr lang="tr-TR" dirty="0"/>
              <a:t>teknolojiler</a:t>
            </a:r>
          </a:p>
          <a:p>
            <a:pPr algn="just"/>
            <a:r>
              <a:rPr lang="tr-TR" dirty="0" smtClean="0"/>
              <a:t>Melek </a:t>
            </a:r>
            <a:r>
              <a:rPr lang="tr-TR" dirty="0"/>
              <a:t>yatırımcılık, kitle fonlama</a:t>
            </a:r>
          </a:p>
          <a:p>
            <a:pPr algn="just"/>
            <a:r>
              <a:rPr lang="tr-TR" dirty="0" smtClean="0"/>
              <a:t>Finansal </a:t>
            </a:r>
            <a:r>
              <a:rPr lang="tr-TR" dirty="0"/>
              <a:t>okuryazarlık</a:t>
            </a:r>
          </a:p>
          <a:p>
            <a:pPr algn="just"/>
            <a:r>
              <a:rPr lang="tr-TR" dirty="0" smtClean="0"/>
              <a:t>Girişim/risk </a:t>
            </a:r>
            <a:r>
              <a:rPr lang="tr-TR" dirty="0"/>
              <a:t>sermayesi fonları</a:t>
            </a:r>
          </a:p>
          <a:p>
            <a:pPr algn="just"/>
            <a:r>
              <a:rPr lang="tr-TR" dirty="0" smtClean="0"/>
              <a:t>Geleneksel </a:t>
            </a:r>
            <a:r>
              <a:rPr lang="tr-TR" dirty="0"/>
              <a:t>ve dijital pazarlama-satış teknikleri</a:t>
            </a:r>
          </a:p>
          <a:p>
            <a:pPr algn="just"/>
            <a:r>
              <a:rPr lang="tr-TR" dirty="0" smtClean="0"/>
              <a:t>İş </a:t>
            </a:r>
            <a:r>
              <a:rPr lang="tr-TR" dirty="0"/>
              <a:t>planı hazırlama ve işyeri açma süreçleri</a:t>
            </a:r>
          </a:p>
          <a:p>
            <a:pPr algn="just"/>
            <a:r>
              <a:rPr lang="tr-TR" dirty="0" smtClean="0"/>
              <a:t>Ürün </a:t>
            </a:r>
            <a:r>
              <a:rPr lang="tr-TR" dirty="0"/>
              <a:t>çeşitliliği, tasarım, markalaşma</a:t>
            </a:r>
          </a:p>
          <a:p>
            <a:pPr algn="just"/>
            <a:r>
              <a:rPr lang="tr-TR" dirty="0" smtClean="0"/>
              <a:t>Dijital </a:t>
            </a:r>
            <a:r>
              <a:rPr lang="tr-TR" dirty="0"/>
              <a:t>okuryazarlık</a:t>
            </a:r>
          </a:p>
          <a:p>
            <a:pPr algn="just"/>
            <a:r>
              <a:rPr lang="tr-TR" dirty="0" smtClean="0"/>
              <a:t>E-ticaret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963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77109" y="201225"/>
            <a:ext cx="4390846" cy="1480926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009999"/>
                </a:solidFill>
                <a:latin typeface="+mn-lt"/>
              </a:rPr>
              <a:t>ÖNEMLİ UYARILAR</a:t>
            </a:r>
            <a:endParaRPr lang="tr-TR" sz="2400" dirty="0">
              <a:solidFill>
                <a:srgbClr val="009999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/>
              <a:t>Teknik Destek Programı kapsamında yararlanıcı kuruluşa </a:t>
            </a:r>
            <a:r>
              <a:rPr lang="tr-TR" sz="3200" b="1" dirty="0"/>
              <a:t>herhangi bir doğrudan mali destek verilmeyecektir</a:t>
            </a:r>
            <a:r>
              <a:rPr lang="tr-TR" sz="3200" b="1" dirty="0" smtClean="0"/>
              <a:t>.</a:t>
            </a:r>
          </a:p>
          <a:p>
            <a:pPr algn="just"/>
            <a:r>
              <a:rPr lang="tr-TR" sz="3200" dirty="0"/>
              <a:t>Teknik desteğin hizmet alımı yoluyla karşılandığı durumda sadece uzman giderleri </a:t>
            </a:r>
            <a:r>
              <a:rPr lang="tr-TR" sz="3200" b="1" dirty="0"/>
              <a:t>(uzman temini, yol ve konaklama)</a:t>
            </a:r>
            <a:r>
              <a:rPr lang="tr-TR" sz="3200" b="1" dirty="0">
                <a:solidFill>
                  <a:srgbClr val="FF0000"/>
                </a:solidFill>
              </a:rPr>
              <a:t> </a:t>
            </a:r>
            <a:r>
              <a:rPr lang="tr-TR" sz="3200" dirty="0"/>
              <a:t>hizmet alımı çerçevesinde Ajans tarafından uygun maliyet olarak kabul edilir ve karşılanır. </a:t>
            </a:r>
          </a:p>
          <a:p>
            <a:pPr algn="just"/>
            <a:endParaRPr lang="tr-TR" b="1" u="sng" dirty="0"/>
          </a:p>
        </p:txBody>
      </p:sp>
    </p:spTree>
    <p:extLst>
      <p:ext uri="{BB962C8B-B14F-4D97-AF65-F5344CB8AC3E}">
        <p14:creationId xmlns:p14="http://schemas.microsoft.com/office/powerpoint/2010/main" val="289851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77109" y="201225"/>
            <a:ext cx="4390846" cy="1480926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009999"/>
                </a:solidFill>
                <a:latin typeface="+mn-lt"/>
              </a:rPr>
              <a:t>ÖNEMLİ UYARILAR</a:t>
            </a:r>
            <a:endParaRPr lang="tr-TR" sz="2400" dirty="0">
              <a:solidFill>
                <a:srgbClr val="009999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/>
              <a:t>Danışmanlık hizmetleri kapsamında </a:t>
            </a:r>
            <a:r>
              <a:rPr lang="tr-TR" sz="3200" b="1" dirty="0"/>
              <a:t>tescil, test, belgelendirme vb. giderler desteklenmeyecektir.</a:t>
            </a:r>
          </a:p>
          <a:p>
            <a:pPr algn="just"/>
            <a:r>
              <a:rPr lang="tr-TR" sz="3200" dirty="0"/>
              <a:t>Hizmet alımı gerektiren talepler için sunulacak </a:t>
            </a:r>
            <a:r>
              <a:rPr lang="tr-TR" sz="3200" b="1" dirty="0"/>
              <a:t>2 adet proforma faturanın</a:t>
            </a:r>
            <a:r>
              <a:rPr lang="tr-TR" sz="3200" dirty="0"/>
              <a:t>, hizmet alımı konusu ile aynı veya benzer alanda faaliyet gösteren firma veya kurumlardan alınmış olması gerekmektedir.</a:t>
            </a:r>
          </a:p>
          <a:p>
            <a:pPr algn="just"/>
            <a:endParaRPr lang="tr-TR" b="1" u="sng" dirty="0" smtClean="0"/>
          </a:p>
          <a:p>
            <a:pPr algn="just"/>
            <a:endParaRPr lang="tr-TR" b="1" u="sng" dirty="0"/>
          </a:p>
        </p:txBody>
      </p:sp>
    </p:spTree>
    <p:extLst>
      <p:ext uri="{BB962C8B-B14F-4D97-AF65-F5344CB8AC3E}">
        <p14:creationId xmlns:p14="http://schemas.microsoft.com/office/powerpoint/2010/main" val="67666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77109" y="201225"/>
            <a:ext cx="4390846" cy="1480926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009999"/>
                </a:solidFill>
                <a:latin typeface="+mn-lt"/>
              </a:rPr>
              <a:t>BAŞVURU</a:t>
            </a:r>
            <a:endParaRPr lang="tr-TR" sz="2400" dirty="0">
              <a:solidFill>
                <a:srgbClr val="009999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lvl="1" indent="-342900" algn="just"/>
            <a:r>
              <a:rPr lang="tr-TR" sz="2800" dirty="0"/>
              <a:t>Başvurular, internet ortamında Kalkınma Ajansları Yönetim </a:t>
            </a:r>
            <a:r>
              <a:rPr lang="tr-TR" sz="2800" dirty="0" smtClean="0"/>
              <a:t>Sistemi (KAYS) üzerinden </a:t>
            </a:r>
            <a:r>
              <a:rPr lang="tr-TR" sz="2800" b="1" dirty="0">
                <a:solidFill>
                  <a:schemeClr val="tx2"/>
                </a:solidFill>
              </a:rPr>
              <a:t>(https://kaysuygulama.sanayi.gov.tr/) </a:t>
            </a:r>
            <a:r>
              <a:rPr lang="tr-TR" sz="2800" dirty="0"/>
              <a:t>çevrimiçi olarak yapılacaktır. </a:t>
            </a:r>
          </a:p>
          <a:p>
            <a:pPr marL="114300" lvl="1" indent="-342900" algn="just"/>
            <a:r>
              <a:rPr lang="tr-TR" sz="2800" dirty="0" smtClean="0"/>
              <a:t>Başvuru </a:t>
            </a:r>
            <a:r>
              <a:rPr lang="tr-TR" sz="2800" dirty="0"/>
              <a:t>yapabilmek için </a:t>
            </a:r>
            <a:r>
              <a:rPr lang="tr-TR" sz="2800" dirty="0" err="1"/>
              <a:t>KAYS’a</a:t>
            </a:r>
            <a:r>
              <a:rPr lang="tr-TR" sz="2800" dirty="0"/>
              <a:t> E-Devlet Kapısı Kimlik Doğrulama Sistemi kullanılarak giriş yapılması gerekmektedir. </a:t>
            </a:r>
            <a:endParaRPr lang="tr-TR" sz="2800" dirty="0" smtClean="0"/>
          </a:p>
          <a:p>
            <a:pPr marL="114300" lvl="1" indent="-342900" algn="just"/>
            <a:r>
              <a:rPr lang="tr-TR" sz="2800" dirty="0" smtClean="0"/>
              <a:t>Başvuru sırasında, KAYS Kılavuzlarının (Ajans internet sitesinde yer alan) okunması faydalı olacaktır.</a:t>
            </a:r>
            <a:endParaRPr lang="tr-TR" sz="2800" dirty="0"/>
          </a:p>
          <a:p>
            <a:pPr algn="just"/>
            <a:endParaRPr lang="tr-TR" b="1" u="sng" dirty="0" smtClean="0"/>
          </a:p>
          <a:p>
            <a:pPr algn="just"/>
            <a:endParaRPr lang="tr-TR" b="1" u="sng" dirty="0"/>
          </a:p>
        </p:txBody>
      </p:sp>
    </p:spTree>
    <p:extLst>
      <p:ext uri="{BB962C8B-B14F-4D97-AF65-F5344CB8AC3E}">
        <p14:creationId xmlns:p14="http://schemas.microsoft.com/office/powerpoint/2010/main" val="233745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77109" y="201225"/>
            <a:ext cx="4390846" cy="1480926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009999"/>
                </a:solidFill>
                <a:latin typeface="+mn-lt"/>
              </a:rPr>
              <a:t>BAŞVURU</a:t>
            </a:r>
            <a:endParaRPr lang="tr-TR" sz="2400" dirty="0">
              <a:solidFill>
                <a:srgbClr val="009999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85750" indent="-285750" algn="just" fontAlgn="base"/>
            <a:r>
              <a:rPr lang="tr-TR" dirty="0"/>
              <a:t>Başvuru çevrimiçi olarak onaylandıktan sonra, taahhütname e-imza ile imzalanabilmektedir. </a:t>
            </a:r>
          </a:p>
          <a:p>
            <a:pPr marL="285750" indent="-285750" algn="just" fontAlgn="base"/>
            <a:r>
              <a:rPr lang="tr-TR" dirty="0" smtClean="0"/>
              <a:t>Taahhütnamenin </a:t>
            </a:r>
            <a:r>
              <a:rPr lang="tr-TR" dirty="0"/>
              <a:t>e-imza ile imzalanamadığı hallerde, taahhütnamenin başvuru sahibi tarafından ıslak imzalı olarak </a:t>
            </a:r>
            <a:r>
              <a:rPr lang="tr-TR" b="1" dirty="0"/>
              <a:t>elden teslim veya posta yoluyla</a:t>
            </a:r>
            <a:r>
              <a:rPr lang="tr-TR" dirty="0"/>
              <a:t> teslim edilmesi gereklidir. </a:t>
            </a:r>
          </a:p>
          <a:p>
            <a:pPr marL="285750" indent="-285750" algn="just" fontAlgn="base"/>
            <a:r>
              <a:rPr lang="tr-TR" dirty="0" smtClean="0"/>
              <a:t>Taahhütname</a:t>
            </a:r>
            <a:r>
              <a:rPr lang="tr-TR" dirty="0"/>
              <a:t>, başvuru tarihinden itibaren </a:t>
            </a:r>
            <a:r>
              <a:rPr lang="tr-TR" b="1" dirty="0"/>
              <a:t>en geç 3 iş günü</a:t>
            </a:r>
            <a:r>
              <a:rPr lang="tr-TR" dirty="0"/>
              <a:t> içerisinde Ajans Genel Sekreterliğine veya Yatırım Destek Ofislerine teslim edilmelidir. </a:t>
            </a:r>
          </a:p>
          <a:p>
            <a:pPr marL="285750" indent="-285750" algn="just" fontAlgn="base"/>
            <a:r>
              <a:rPr lang="tr-TR" dirty="0" smtClean="0"/>
              <a:t>Zamanında </a:t>
            </a:r>
            <a:r>
              <a:rPr lang="tr-TR" dirty="0"/>
              <a:t>taahhütnamesi iletilmeyen projeler için mazeret kabul edilmez ve bu projeler değerlendirmeye alınmadan reddedilir. </a:t>
            </a:r>
          </a:p>
          <a:p>
            <a:pPr marL="285750" indent="-285750" algn="just" fontAlgn="base"/>
            <a:r>
              <a:rPr lang="tr-TR" dirty="0" smtClean="0"/>
              <a:t>Başvuru </a:t>
            </a:r>
            <a:r>
              <a:rPr lang="tr-TR" dirty="0"/>
              <a:t>rehberinde detayları verilen destekleyici belgelerin imzalı/kaşeli hallerinin taranarak </a:t>
            </a:r>
            <a:r>
              <a:rPr lang="tr-TR" dirty="0" err="1"/>
              <a:t>KAYS’a</a:t>
            </a:r>
            <a:r>
              <a:rPr lang="tr-TR" dirty="0"/>
              <a:t> yüklenmesi gerekmektedir. </a:t>
            </a:r>
          </a:p>
          <a:p>
            <a:pPr marL="285750" indent="-285750" algn="just" fontAlgn="base"/>
            <a:r>
              <a:rPr lang="tr-TR" dirty="0" smtClean="0"/>
              <a:t>Program </a:t>
            </a:r>
            <a:r>
              <a:rPr lang="tr-TR" dirty="0"/>
              <a:t>detaylarıyla ilgili tüm sorular </a:t>
            </a:r>
            <a:r>
              <a:rPr lang="tr-TR" b="1" dirty="0" smtClean="0"/>
              <a:t>gegb@oka.org.tr</a:t>
            </a:r>
            <a:r>
              <a:rPr lang="tr-TR" dirty="0"/>
              <a:t> e-posta adresine iletilecektir.</a:t>
            </a:r>
          </a:p>
          <a:p>
            <a:pPr algn="just"/>
            <a:endParaRPr lang="tr-TR" b="1" u="sng" dirty="0" smtClean="0"/>
          </a:p>
          <a:p>
            <a:pPr algn="just"/>
            <a:endParaRPr lang="tr-TR" b="1" u="sng" dirty="0"/>
          </a:p>
        </p:txBody>
      </p:sp>
    </p:spTree>
    <p:extLst>
      <p:ext uri="{BB962C8B-B14F-4D97-AF65-F5344CB8AC3E}">
        <p14:creationId xmlns:p14="http://schemas.microsoft.com/office/powerpoint/2010/main" val="35559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77109" y="201225"/>
            <a:ext cx="4390846" cy="1480926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009999"/>
                </a:solidFill>
                <a:latin typeface="+mn-lt"/>
              </a:rPr>
              <a:t>BAŞVURU</a:t>
            </a:r>
            <a:endParaRPr lang="tr-TR" sz="2400" dirty="0">
              <a:solidFill>
                <a:srgbClr val="009999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/>
              <a:t>Başvuruların KAYS üzerinden onaylanması için son tarih </a:t>
            </a:r>
            <a:r>
              <a:rPr lang="tr-TR" b="1" u="sng" dirty="0" smtClean="0"/>
              <a:t>31.10.2024 Perşembe </a:t>
            </a:r>
            <a:r>
              <a:rPr lang="tr-TR" b="1" u="sng" dirty="0"/>
              <a:t>Saat 23:59</a:t>
            </a:r>
            <a:r>
              <a:rPr lang="tr-TR" dirty="0"/>
              <a:t>’dur. Bu tarih ve saat itibari ile KAYS sistemi başvurulara kapatılacak ve sonrasında herhangi bir değişiklik veya onaylama işlemi yapılamayacaktır. </a:t>
            </a:r>
          </a:p>
          <a:p>
            <a:pPr algn="just"/>
            <a:r>
              <a:rPr lang="tr-TR" dirty="0" smtClean="0"/>
              <a:t>Yapılan </a:t>
            </a:r>
            <a:r>
              <a:rPr lang="tr-TR" dirty="0"/>
              <a:t>başvuruya ilişkin taahhütnamenin sistem üzerinde elektronik olarak imzalanması veya ıslak imzalı taahhütnamenin Ajansa gönderilmesi </a:t>
            </a:r>
            <a:r>
              <a:rPr lang="tr-TR" b="1" u="sng" dirty="0" smtClean="0"/>
              <a:t>05.11.2024 Salı </a:t>
            </a:r>
            <a:r>
              <a:rPr lang="tr-TR" b="1" u="sng" dirty="0"/>
              <a:t>saat 17:00</a:t>
            </a:r>
            <a:r>
              <a:rPr lang="tr-TR" dirty="0"/>
              <a:t>’a kadar yapılabilecektir. </a:t>
            </a:r>
            <a:endParaRPr lang="tr-TR" dirty="0" smtClean="0"/>
          </a:p>
          <a:p>
            <a:pPr algn="just"/>
            <a:r>
              <a:rPr lang="tr-TR" dirty="0"/>
              <a:t>Proje başvuruları teslim alındığı tarihten sonraki </a:t>
            </a:r>
            <a:r>
              <a:rPr lang="tr-TR" b="1" dirty="0"/>
              <a:t>iki aylık dönemin ilk ayı içerisinde </a:t>
            </a:r>
            <a:r>
              <a:rPr lang="tr-TR" dirty="0"/>
              <a:t>değerlendirilir ve ajans </a:t>
            </a:r>
            <a:r>
              <a:rPr lang="tr-TR" dirty="0" smtClean="0"/>
              <a:t>internet </a:t>
            </a:r>
            <a:r>
              <a:rPr lang="tr-TR" dirty="0"/>
              <a:t>sitesi üzerinden duyurulur.</a:t>
            </a:r>
          </a:p>
          <a:p>
            <a:pPr algn="just"/>
            <a:endParaRPr lang="tr-TR" dirty="0"/>
          </a:p>
          <a:p>
            <a:pPr algn="just"/>
            <a:endParaRPr lang="tr-TR" b="1" u="sng" dirty="0" smtClean="0"/>
          </a:p>
          <a:p>
            <a:pPr algn="just"/>
            <a:endParaRPr lang="tr-TR" b="1" u="sng" dirty="0"/>
          </a:p>
        </p:txBody>
      </p:sp>
    </p:spTree>
    <p:extLst>
      <p:ext uri="{BB962C8B-B14F-4D97-AF65-F5344CB8AC3E}">
        <p14:creationId xmlns:p14="http://schemas.microsoft.com/office/powerpoint/2010/main" val="109395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77109" y="201225"/>
            <a:ext cx="4390846" cy="1480926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009999"/>
                </a:solidFill>
                <a:latin typeface="+mn-lt"/>
              </a:rPr>
              <a:t>BAŞVURU</a:t>
            </a:r>
            <a:endParaRPr lang="tr-TR" sz="2400" dirty="0">
              <a:solidFill>
                <a:srgbClr val="009999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b="1" dirty="0"/>
              <a:t>Hedef gruplar: </a:t>
            </a:r>
            <a:r>
              <a:rPr lang="tr-TR" dirty="0"/>
              <a:t>Projenin uygulama süreci içerisinde veya tamamlanması ile birlikte proje sonuçlarından doğrudan olumlu fayda sağlayacak olan kişi, grup, kurum ve kuruluşların adları, tahmini sayıları ve seçilme gerekçeleri belirtilir. </a:t>
            </a:r>
            <a:endParaRPr lang="tr-TR" b="1" dirty="0"/>
          </a:p>
          <a:p>
            <a:pPr algn="just"/>
            <a:r>
              <a:rPr lang="tr-TR" b="1" dirty="0"/>
              <a:t>Nihai yararlanıcılar: </a:t>
            </a:r>
            <a:r>
              <a:rPr lang="tr-TR" dirty="0"/>
              <a:t>Projenin tamamlanması ile birlikte orta-uzun vadede proje sonuçlarından doğrudan ya da dolaylı fayda sağlayacak olan kişi, grup, kurum ve kuruluşlar belirtilir. </a:t>
            </a:r>
            <a:endParaRPr lang="tr-TR" b="1" dirty="0"/>
          </a:p>
          <a:p>
            <a:pPr algn="just"/>
            <a:r>
              <a:rPr lang="tr-TR" b="1" dirty="0"/>
              <a:t>Beklenen sonuçlar: </a:t>
            </a:r>
            <a:r>
              <a:rPr lang="tr-TR" dirty="0"/>
              <a:t>Projenin çıktıları ve nihayetinde elde edilecek sonuçlar ayrıntılarıyla açıklanacaktır. Beklenen sonuçlar ile tahmini maliyet arasındaki oranın uyumlu ve tutarlı olması beklenmektedir. </a:t>
            </a:r>
          </a:p>
          <a:p>
            <a:pPr algn="just"/>
            <a:r>
              <a:rPr lang="tr-TR" b="1" dirty="0"/>
              <a:t>İhtiyacın ortaya çıkmasını sağlayan temel gerekçe: </a:t>
            </a:r>
            <a:r>
              <a:rPr lang="tr-TR" dirty="0"/>
              <a:t>Projenin, hangi sorunu çözmeye yönelik olarak tasarlandığı ve projeye neden ihtiyaç duyulduğu açıklanır. Hedef kitlenin ihtiyaç ve sorunları somut veriler  kullanılarak belirtilir. </a:t>
            </a:r>
          </a:p>
          <a:p>
            <a:pPr algn="just"/>
            <a:endParaRPr lang="tr-TR" dirty="0"/>
          </a:p>
          <a:p>
            <a:pPr algn="just"/>
            <a:endParaRPr lang="tr-TR" b="1" u="sng" dirty="0"/>
          </a:p>
        </p:txBody>
      </p:sp>
    </p:spTree>
    <p:extLst>
      <p:ext uri="{BB962C8B-B14F-4D97-AF65-F5344CB8AC3E}">
        <p14:creationId xmlns:p14="http://schemas.microsoft.com/office/powerpoint/2010/main" val="437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77109" y="201225"/>
            <a:ext cx="4390846" cy="1480926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009999"/>
                </a:solidFill>
                <a:latin typeface="+mn-lt"/>
              </a:rPr>
              <a:t>BAŞVURU</a:t>
            </a:r>
            <a:endParaRPr lang="tr-TR" sz="2400" dirty="0">
              <a:solidFill>
                <a:srgbClr val="009999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b="1" dirty="0"/>
              <a:t>Başvurunun teknik destek kapsamı ile </a:t>
            </a:r>
            <a:r>
              <a:rPr lang="tr-TR" b="1" dirty="0" err="1"/>
              <a:t>ilgililiği</a:t>
            </a:r>
            <a:r>
              <a:rPr lang="tr-TR" b="1" dirty="0"/>
              <a:t>: </a:t>
            </a:r>
            <a:r>
              <a:rPr lang="tr-TR" dirty="0"/>
              <a:t>Başvurunun teknik destek programının amacı, kapsamı ve öncelikleri ile ilişkisi kurulur. </a:t>
            </a:r>
          </a:p>
          <a:p>
            <a:pPr algn="just"/>
            <a:r>
              <a:rPr lang="tr-TR" b="1" dirty="0"/>
              <a:t>Başvurunun katma değer yaratacak unsurları: </a:t>
            </a:r>
            <a:r>
              <a:rPr lang="tr-TR" dirty="0"/>
              <a:t>Talep edilen teknik desteğin; başvuru sahibi ve (varsa) ortakların kurumsal kapasitesine, bölge kalkınmasına ve diğer ilgili kurumlara katkısı açıklanır. </a:t>
            </a:r>
            <a:endParaRPr lang="tr-TR" b="1" dirty="0"/>
          </a:p>
          <a:p>
            <a:pPr algn="just"/>
            <a:r>
              <a:rPr lang="tr-TR" b="1" dirty="0"/>
              <a:t>Beklenen sonuçların hedef gruplar üzerinde sürdürülebilir etkisi ve çarpan etkileri</a:t>
            </a:r>
            <a:r>
              <a:rPr lang="tr-TR" b="1" dirty="0" smtClean="0"/>
              <a:t>: </a:t>
            </a:r>
            <a:r>
              <a:rPr lang="tr-TR" dirty="0" smtClean="0"/>
              <a:t>Proje </a:t>
            </a:r>
            <a:r>
              <a:rPr lang="tr-TR" dirty="0"/>
              <a:t>sona erdikten sonra faaliyetlerin kurumsal düzeydeki sürdürülebilirliğinin nasıl sağlanacağı,  proje sonuçlarının tekrarlanma ve yayılma olasılığı anlatılır. </a:t>
            </a:r>
          </a:p>
          <a:p>
            <a:pPr algn="just"/>
            <a:r>
              <a:rPr lang="tr-TR" b="1" dirty="0"/>
              <a:t>Ayni katkılar: </a:t>
            </a:r>
            <a:r>
              <a:rPr lang="tr-TR" dirty="0"/>
              <a:t>Başvuru sahibi veya proje ortağının, teknik destek faaliyetlerinin gerçekleştirilebilmesi için</a:t>
            </a:r>
            <a:r>
              <a:rPr lang="tr-TR" b="1" dirty="0"/>
              <a:t>  </a:t>
            </a:r>
            <a:r>
              <a:rPr lang="tr-TR" dirty="0"/>
              <a:t>sağlayacağı çalışma materyalleri ile eğitim, </a:t>
            </a:r>
            <a:r>
              <a:rPr lang="tr-TR" dirty="0" err="1"/>
              <a:t>çalıştay</a:t>
            </a:r>
            <a:r>
              <a:rPr lang="tr-TR" dirty="0"/>
              <a:t> vb. çalışmaların organizasyonuna ait harcamalar ve gereklilikler gibi ayni katkıların belirtilmesi gerekir. </a:t>
            </a:r>
          </a:p>
          <a:p>
            <a:pPr algn="just"/>
            <a:endParaRPr lang="tr-TR" dirty="0"/>
          </a:p>
          <a:p>
            <a:pPr algn="just"/>
            <a:endParaRPr lang="tr-TR" b="1" u="sng" dirty="0" smtClean="0"/>
          </a:p>
          <a:p>
            <a:pPr algn="just"/>
            <a:endParaRPr lang="tr-TR" b="1" u="sng" dirty="0"/>
          </a:p>
        </p:txBody>
      </p:sp>
    </p:spTree>
    <p:extLst>
      <p:ext uri="{BB962C8B-B14F-4D97-AF65-F5344CB8AC3E}">
        <p14:creationId xmlns:p14="http://schemas.microsoft.com/office/powerpoint/2010/main" val="63710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77109" y="201225"/>
            <a:ext cx="4390846" cy="1480926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009999"/>
                </a:solidFill>
                <a:latin typeface="+mn-lt"/>
              </a:rPr>
              <a:t>BAŞVURU</a:t>
            </a:r>
            <a:endParaRPr lang="tr-TR" sz="2400" dirty="0">
              <a:solidFill>
                <a:srgbClr val="009999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3759" y="1368425"/>
            <a:ext cx="7886700" cy="145241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/>
              <a:t>Teknik değerlendirmenin sonunda </a:t>
            </a:r>
            <a:r>
              <a:rPr lang="tr-TR" b="1" dirty="0" err="1"/>
              <a:t>ilgililik</a:t>
            </a:r>
            <a:r>
              <a:rPr lang="tr-TR" dirty="0"/>
              <a:t> bölümünden 30 (otuz) üzerinden </a:t>
            </a:r>
            <a:r>
              <a:rPr lang="tr-TR" b="1" dirty="0"/>
              <a:t>en az 20 (yirmi)</a:t>
            </a:r>
            <a:r>
              <a:rPr lang="tr-TR" dirty="0"/>
              <a:t> puan , </a:t>
            </a:r>
            <a:r>
              <a:rPr lang="tr-TR" b="1" dirty="0"/>
              <a:t>toplamda</a:t>
            </a:r>
            <a:r>
              <a:rPr lang="tr-TR" dirty="0"/>
              <a:t> ise 100 (yüz) üzerinden </a:t>
            </a:r>
            <a:r>
              <a:rPr lang="tr-TR" b="1" dirty="0"/>
              <a:t>70 (yetmiş)</a:t>
            </a:r>
            <a:r>
              <a:rPr lang="tr-TR" dirty="0"/>
              <a:t> ve üzerinde puan alan başvurular başarılı kabul edilecektir. </a:t>
            </a:r>
          </a:p>
          <a:p>
            <a:pPr algn="just"/>
            <a:endParaRPr lang="tr-TR" dirty="0"/>
          </a:p>
          <a:p>
            <a:pPr algn="just"/>
            <a:endParaRPr lang="tr-TR" b="1" u="sng" dirty="0" smtClean="0"/>
          </a:p>
          <a:p>
            <a:pPr algn="just"/>
            <a:endParaRPr lang="tr-TR" b="1" u="sng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589155"/>
              </p:ext>
            </p:extLst>
          </p:nvPr>
        </p:nvGraphicFramePr>
        <p:xfrm>
          <a:off x="241540" y="2656935"/>
          <a:ext cx="8626415" cy="3794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3175">
                  <a:extLst>
                    <a:ext uri="{9D8B030D-6E8A-4147-A177-3AD203B41FA5}">
                      <a16:colId xmlns:a16="http://schemas.microsoft.com/office/drawing/2014/main" val="2076154472"/>
                    </a:ext>
                  </a:extLst>
                </a:gridCol>
                <a:gridCol w="6698759">
                  <a:extLst>
                    <a:ext uri="{9D8B030D-6E8A-4147-A177-3AD203B41FA5}">
                      <a16:colId xmlns:a16="http://schemas.microsoft.com/office/drawing/2014/main" val="2038033043"/>
                    </a:ext>
                  </a:extLst>
                </a:gridCol>
                <a:gridCol w="594481">
                  <a:extLst>
                    <a:ext uri="{9D8B030D-6E8A-4147-A177-3AD203B41FA5}">
                      <a16:colId xmlns:a16="http://schemas.microsoft.com/office/drawing/2014/main" val="3683318488"/>
                    </a:ext>
                  </a:extLst>
                </a:gridCol>
              </a:tblGrid>
              <a:tr h="2832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200">
                          <a:effectLst/>
                        </a:rPr>
                        <a:t>Ölçütler</a:t>
                      </a:r>
                      <a:endParaRPr lang="tr-TR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200">
                          <a:effectLst/>
                        </a:rPr>
                        <a:t>Puan</a:t>
                      </a:r>
                      <a:endParaRPr lang="tr-TR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1231"/>
                  </a:ext>
                </a:extLst>
              </a:tr>
              <a:tr h="785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200">
                          <a:effectLst/>
                        </a:rPr>
                        <a:t>1. İlgililik</a:t>
                      </a:r>
                      <a:endParaRPr lang="tr-TR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</a:tabLst>
                      </a:pPr>
                      <a:r>
                        <a:rPr lang="tr-TR" sz="1200" dirty="0">
                          <a:effectLst/>
                        </a:rPr>
                        <a:t>Başvuru, programın amacı ile ne kadar ilgili?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</a:tabLst>
                      </a:pPr>
                      <a:r>
                        <a:rPr lang="tr-TR" sz="1200" dirty="0">
                          <a:effectLst/>
                        </a:rPr>
                        <a:t>Başvuru, programın öncelikleri ile ne kadar ilgili?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</a:tabLst>
                      </a:pPr>
                      <a:r>
                        <a:rPr lang="tr-TR" sz="1200" dirty="0">
                          <a:effectLst/>
                        </a:rPr>
                        <a:t>Başvuruda teklif edilen faaliyetler programın kapsamına uygun mu?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</a:tabLst>
                      </a:pPr>
                      <a:r>
                        <a:rPr lang="tr-TR" sz="1200" dirty="0">
                          <a:effectLst/>
                        </a:rPr>
                        <a:t>Talep edilen teknik destek ile başvuru sahibi ve (varsa) ortakların amaç ve hedefleri ne kadar ilgili?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200" b="1" dirty="0">
                          <a:effectLst/>
                        </a:rPr>
                        <a:t>30</a:t>
                      </a:r>
                      <a:endParaRPr lang="tr-TR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876226"/>
                  </a:ext>
                </a:extLst>
              </a:tr>
              <a:tr h="785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200" dirty="0">
                          <a:effectLst/>
                        </a:rPr>
                        <a:t>2. Katma Değer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</a:tabLst>
                      </a:pPr>
                      <a:r>
                        <a:rPr lang="tr-TR" sz="1200" dirty="0">
                          <a:effectLst/>
                        </a:rPr>
                        <a:t>Talep edilen teknik desteğin; başvuru sahibi ve (varsa) ortakların kurumsal kapasitesine katkısı ne düzeydedir?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</a:tabLst>
                      </a:pPr>
                      <a:r>
                        <a:rPr lang="tr-TR" sz="1200" dirty="0">
                          <a:effectLst/>
                        </a:rPr>
                        <a:t>Talep edilen teknik desteğin bölge kalkınmasına ve diğer ilgili kurumlara katkısı ne düzeydedir?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</a:tabLst>
                      </a:pPr>
                      <a:r>
                        <a:rPr lang="tr-TR" sz="1200" dirty="0">
                          <a:effectLst/>
                        </a:rPr>
                        <a:t>Beklenen sonuçlar ile tahmini maliyet arasındaki oran yeterli mi? 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200" b="1" dirty="0">
                          <a:effectLst/>
                        </a:rPr>
                        <a:t>30</a:t>
                      </a:r>
                      <a:endParaRPr lang="tr-TR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934935"/>
                  </a:ext>
                </a:extLst>
              </a:tr>
              <a:tr h="9812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200">
                          <a:effectLst/>
                        </a:rPr>
                        <a:t>3. İhtiyaç ve Sorunlar</a:t>
                      </a:r>
                      <a:endParaRPr lang="tr-TR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</a:tabLst>
                      </a:pPr>
                      <a:r>
                        <a:rPr lang="tr-TR" sz="1200" dirty="0">
                          <a:effectLst/>
                        </a:rPr>
                        <a:t>Başvuru sahibi ve (varsa) ortakların teknik desteğe ilişkin taleplerinin ihtiyaç analizi yapılmış mıdır?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</a:tabLst>
                      </a:pPr>
                      <a:r>
                        <a:rPr lang="tr-TR" sz="1200" dirty="0">
                          <a:effectLst/>
                        </a:rPr>
                        <a:t>İhtiyaç ve sorunların mevcut durumu ve talep edilen destekle ilişkisi somut bir şekilde tanımlanmış mıdır?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</a:tabLst>
                      </a:pPr>
                      <a:r>
                        <a:rPr lang="tr-TR" sz="1200" dirty="0">
                          <a:effectLst/>
                        </a:rPr>
                        <a:t>Geliştirilmesi planlanan müdahaleler ve yetenekler hedef gruplar ve nihai yararlanıcıların ihtiyaçlarıyla ne kadar uyumlu?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200" b="1" dirty="0">
                          <a:effectLst/>
                        </a:rPr>
                        <a:t>20</a:t>
                      </a:r>
                      <a:endParaRPr lang="tr-TR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558470"/>
                  </a:ext>
                </a:extLst>
              </a:tr>
              <a:tr h="5664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200">
                          <a:effectLst/>
                        </a:rPr>
                        <a:t>4. Sürdürülebilirlik ve Çarpan Etkisi</a:t>
                      </a:r>
                      <a:endParaRPr lang="tr-TR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</a:tabLst>
                      </a:pPr>
                      <a:r>
                        <a:rPr lang="tr-TR" sz="1200">
                          <a:effectLst/>
                        </a:rPr>
                        <a:t>Talep edilen teknik desteğin kurumsal sürdürülebilirliği nasıl sağlanacak?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</a:tabLst>
                      </a:pPr>
                      <a:r>
                        <a:rPr lang="tr-TR" sz="1200">
                          <a:effectLst/>
                        </a:rPr>
                        <a:t>Talep edilen desteğin çarpan etkisi ne düzeyde gerçekleşecektir?</a:t>
                      </a:r>
                      <a:endParaRPr lang="tr-TR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200" b="1" dirty="0">
                          <a:effectLst/>
                        </a:rPr>
                        <a:t>20</a:t>
                      </a:r>
                      <a:endParaRPr lang="tr-TR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919549"/>
                  </a:ext>
                </a:extLst>
              </a:tr>
              <a:tr h="1962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200" b="1">
                          <a:effectLst/>
                        </a:rPr>
                        <a:t>Toplam</a:t>
                      </a:r>
                      <a:endParaRPr lang="tr-TR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tr-TR" sz="1200" b="1" dirty="0">
                          <a:effectLst/>
                        </a:rPr>
                        <a:t>100</a:t>
                      </a:r>
                      <a:endParaRPr lang="tr-TR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703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30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77109" y="201225"/>
            <a:ext cx="4390846" cy="1480926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rgbClr val="009999"/>
                </a:solidFill>
                <a:latin typeface="+mn-lt"/>
              </a:rPr>
              <a:t>PROGRAMIN KAPSAMI, AMAÇLARI</a:t>
            </a: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258928437"/>
              </p:ext>
            </p:extLst>
          </p:nvPr>
        </p:nvGraphicFramePr>
        <p:xfrm>
          <a:off x="1403648" y="1556792"/>
          <a:ext cx="639282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1896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77109" y="201225"/>
            <a:ext cx="4390846" cy="1480926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009999"/>
                </a:solidFill>
                <a:latin typeface="+mn-lt"/>
              </a:rPr>
              <a:t>PROGRAM TAKVİMİ</a:t>
            </a:r>
            <a:endParaRPr lang="tr-TR" sz="2400" dirty="0">
              <a:solidFill>
                <a:srgbClr val="009999"/>
              </a:solidFill>
              <a:latin typeface="+mn-lt"/>
            </a:endParaRPr>
          </a:p>
        </p:txBody>
      </p:sp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055632"/>
              </p:ext>
            </p:extLst>
          </p:nvPr>
        </p:nvGraphicFramePr>
        <p:xfrm>
          <a:off x="513558" y="1391804"/>
          <a:ext cx="7927102" cy="5276414"/>
        </p:xfrm>
        <a:graphic>
          <a:graphicData uri="http://schemas.openxmlformats.org/drawingml/2006/table">
            <a:tbl>
              <a:tblPr firstRow="1" firstCol="1" bandRow="1"/>
              <a:tblGrid>
                <a:gridCol w="1018272">
                  <a:extLst>
                    <a:ext uri="{9D8B030D-6E8A-4147-A177-3AD203B41FA5}">
                      <a16:colId xmlns:a16="http://schemas.microsoft.com/office/drawing/2014/main" val="2013021807"/>
                    </a:ext>
                  </a:extLst>
                </a:gridCol>
                <a:gridCol w="1018272">
                  <a:extLst>
                    <a:ext uri="{9D8B030D-6E8A-4147-A177-3AD203B41FA5}">
                      <a16:colId xmlns:a16="http://schemas.microsoft.com/office/drawing/2014/main" val="2144710608"/>
                    </a:ext>
                  </a:extLst>
                </a:gridCol>
                <a:gridCol w="280362">
                  <a:extLst>
                    <a:ext uri="{9D8B030D-6E8A-4147-A177-3AD203B41FA5}">
                      <a16:colId xmlns:a16="http://schemas.microsoft.com/office/drawing/2014/main" val="2582197718"/>
                    </a:ext>
                  </a:extLst>
                </a:gridCol>
                <a:gridCol w="287089">
                  <a:extLst>
                    <a:ext uri="{9D8B030D-6E8A-4147-A177-3AD203B41FA5}">
                      <a16:colId xmlns:a16="http://schemas.microsoft.com/office/drawing/2014/main" val="3304026484"/>
                    </a:ext>
                  </a:extLst>
                </a:gridCol>
                <a:gridCol w="287089">
                  <a:extLst>
                    <a:ext uri="{9D8B030D-6E8A-4147-A177-3AD203B41FA5}">
                      <a16:colId xmlns:a16="http://schemas.microsoft.com/office/drawing/2014/main" val="1174308380"/>
                    </a:ext>
                  </a:extLst>
                </a:gridCol>
                <a:gridCol w="306154">
                  <a:extLst>
                    <a:ext uri="{9D8B030D-6E8A-4147-A177-3AD203B41FA5}">
                      <a16:colId xmlns:a16="http://schemas.microsoft.com/office/drawing/2014/main" val="3978813726"/>
                    </a:ext>
                  </a:extLst>
                </a:gridCol>
                <a:gridCol w="306154">
                  <a:extLst>
                    <a:ext uri="{9D8B030D-6E8A-4147-A177-3AD203B41FA5}">
                      <a16:colId xmlns:a16="http://schemas.microsoft.com/office/drawing/2014/main" val="3054752280"/>
                    </a:ext>
                  </a:extLst>
                </a:gridCol>
                <a:gridCol w="306154">
                  <a:extLst>
                    <a:ext uri="{9D8B030D-6E8A-4147-A177-3AD203B41FA5}">
                      <a16:colId xmlns:a16="http://schemas.microsoft.com/office/drawing/2014/main" val="3359332563"/>
                    </a:ext>
                  </a:extLst>
                </a:gridCol>
                <a:gridCol w="306154">
                  <a:extLst>
                    <a:ext uri="{9D8B030D-6E8A-4147-A177-3AD203B41FA5}">
                      <a16:colId xmlns:a16="http://schemas.microsoft.com/office/drawing/2014/main" val="181749551"/>
                    </a:ext>
                  </a:extLst>
                </a:gridCol>
                <a:gridCol w="293258">
                  <a:extLst>
                    <a:ext uri="{9D8B030D-6E8A-4147-A177-3AD203B41FA5}">
                      <a16:colId xmlns:a16="http://schemas.microsoft.com/office/drawing/2014/main" val="3944625186"/>
                    </a:ext>
                  </a:extLst>
                </a:gridCol>
                <a:gridCol w="254568">
                  <a:extLst>
                    <a:ext uri="{9D8B030D-6E8A-4147-A177-3AD203B41FA5}">
                      <a16:colId xmlns:a16="http://schemas.microsoft.com/office/drawing/2014/main" val="2193057643"/>
                    </a:ext>
                  </a:extLst>
                </a:gridCol>
                <a:gridCol w="274193">
                  <a:extLst>
                    <a:ext uri="{9D8B030D-6E8A-4147-A177-3AD203B41FA5}">
                      <a16:colId xmlns:a16="http://schemas.microsoft.com/office/drawing/2014/main" val="226857470"/>
                    </a:ext>
                  </a:extLst>
                </a:gridCol>
                <a:gridCol w="274193">
                  <a:extLst>
                    <a:ext uri="{9D8B030D-6E8A-4147-A177-3AD203B41FA5}">
                      <a16:colId xmlns:a16="http://schemas.microsoft.com/office/drawing/2014/main" val="1503530018"/>
                    </a:ext>
                  </a:extLst>
                </a:gridCol>
                <a:gridCol w="280362">
                  <a:extLst>
                    <a:ext uri="{9D8B030D-6E8A-4147-A177-3AD203B41FA5}">
                      <a16:colId xmlns:a16="http://schemas.microsoft.com/office/drawing/2014/main" val="1066870557"/>
                    </a:ext>
                  </a:extLst>
                </a:gridCol>
                <a:gridCol w="280362">
                  <a:extLst>
                    <a:ext uri="{9D8B030D-6E8A-4147-A177-3AD203B41FA5}">
                      <a16:colId xmlns:a16="http://schemas.microsoft.com/office/drawing/2014/main" val="3219734817"/>
                    </a:ext>
                  </a:extLst>
                </a:gridCol>
                <a:gridCol w="287089">
                  <a:extLst>
                    <a:ext uri="{9D8B030D-6E8A-4147-A177-3AD203B41FA5}">
                      <a16:colId xmlns:a16="http://schemas.microsoft.com/office/drawing/2014/main" val="2884842084"/>
                    </a:ext>
                  </a:extLst>
                </a:gridCol>
                <a:gridCol w="287089">
                  <a:extLst>
                    <a:ext uri="{9D8B030D-6E8A-4147-A177-3AD203B41FA5}">
                      <a16:colId xmlns:a16="http://schemas.microsoft.com/office/drawing/2014/main" val="1290416847"/>
                    </a:ext>
                  </a:extLst>
                </a:gridCol>
                <a:gridCol w="306154">
                  <a:extLst>
                    <a:ext uri="{9D8B030D-6E8A-4147-A177-3AD203B41FA5}">
                      <a16:colId xmlns:a16="http://schemas.microsoft.com/office/drawing/2014/main" val="194706421"/>
                    </a:ext>
                  </a:extLst>
                </a:gridCol>
                <a:gridCol w="306154">
                  <a:extLst>
                    <a:ext uri="{9D8B030D-6E8A-4147-A177-3AD203B41FA5}">
                      <a16:colId xmlns:a16="http://schemas.microsoft.com/office/drawing/2014/main" val="1191843311"/>
                    </a:ext>
                  </a:extLst>
                </a:gridCol>
                <a:gridCol w="306154">
                  <a:extLst>
                    <a:ext uri="{9D8B030D-6E8A-4147-A177-3AD203B41FA5}">
                      <a16:colId xmlns:a16="http://schemas.microsoft.com/office/drawing/2014/main" val="1024082131"/>
                    </a:ext>
                  </a:extLst>
                </a:gridCol>
                <a:gridCol w="306154">
                  <a:extLst>
                    <a:ext uri="{9D8B030D-6E8A-4147-A177-3AD203B41FA5}">
                      <a16:colId xmlns:a16="http://schemas.microsoft.com/office/drawing/2014/main" val="2229219068"/>
                    </a:ext>
                  </a:extLst>
                </a:gridCol>
                <a:gridCol w="288211">
                  <a:extLst>
                    <a:ext uri="{9D8B030D-6E8A-4147-A177-3AD203B41FA5}">
                      <a16:colId xmlns:a16="http://schemas.microsoft.com/office/drawing/2014/main" val="3590777831"/>
                    </a:ext>
                  </a:extLst>
                </a:gridCol>
                <a:gridCol w="67461">
                  <a:extLst>
                    <a:ext uri="{9D8B030D-6E8A-4147-A177-3AD203B41FA5}">
                      <a16:colId xmlns:a16="http://schemas.microsoft.com/office/drawing/2014/main" val="3801999760"/>
                    </a:ext>
                  </a:extLst>
                </a:gridCol>
              </a:tblGrid>
              <a:tr h="239837">
                <a:tc rowSpan="2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2024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2025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489424"/>
                  </a:ext>
                </a:extLst>
              </a:tr>
              <a:tr h="23983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Oca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Şub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Mar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Nis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May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Haz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Tem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Ağu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Eyl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Eki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Ara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Oca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Şub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Mar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Nis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May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Haz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Tem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Ağu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015914"/>
                  </a:ext>
                </a:extLst>
              </a:tr>
              <a:tr h="239837">
                <a:tc row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Dönem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 Mart-30 Nisan)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Başvuru Kabul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021848"/>
                  </a:ext>
                </a:extLst>
              </a:tr>
              <a:tr h="23983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Değerlendirme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9661605"/>
                  </a:ext>
                </a:extLst>
              </a:tr>
              <a:tr h="23983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Satın alma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848159"/>
                  </a:ext>
                </a:extLst>
              </a:tr>
              <a:tr h="23983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Uygulama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6108315"/>
                  </a:ext>
                </a:extLst>
              </a:tr>
              <a:tr h="23983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134429"/>
                  </a:ext>
                </a:extLst>
              </a:tr>
              <a:tr h="239837">
                <a:tc row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Dönem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 Mayıs-30 Haziran)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Başvuru Kabul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1913836"/>
                  </a:ext>
                </a:extLst>
              </a:tr>
              <a:tr h="23983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Değerlendirme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790475"/>
                  </a:ext>
                </a:extLst>
              </a:tr>
              <a:tr h="23983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Satın alma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5555279"/>
                  </a:ext>
                </a:extLst>
              </a:tr>
              <a:tr h="23983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Uygulama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8836090"/>
                  </a:ext>
                </a:extLst>
              </a:tr>
              <a:tr h="239837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2390104"/>
                  </a:ext>
                </a:extLst>
              </a:tr>
              <a:tr h="239837"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Başvuru Kabul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2380481"/>
                  </a:ext>
                </a:extLst>
              </a:tr>
              <a:tr h="23983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 Dönem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Değerlendirme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589937"/>
                  </a:ext>
                </a:extLst>
              </a:tr>
              <a:tr h="479674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 Temmuz-31 Ağustos)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Satın alma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5582447"/>
                  </a:ext>
                </a:extLst>
              </a:tr>
              <a:tr h="239837"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Uygulama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630"/>
                  </a:ext>
                </a:extLst>
              </a:tr>
              <a:tr h="239837"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289652"/>
                  </a:ext>
                </a:extLst>
              </a:tr>
              <a:tr h="239837"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Başvuru Kabul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0191387"/>
                  </a:ext>
                </a:extLst>
              </a:tr>
              <a:tr h="23983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 Dönem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Değerlendirme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9101804"/>
                  </a:ext>
                </a:extLst>
              </a:tr>
              <a:tr h="23983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 Eylül-31 Ekim)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Satın alma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968637"/>
                  </a:ext>
                </a:extLst>
              </a:tr>
              <a:tr h="239837"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Uygulama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tr-TR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459" marR="384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8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1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77109" y="201225"/>
            <a:ext cx="4390846" cy="1480926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009999"/>
                </a:solidFill>
                <a:latin typeface="+mn-lt"/>
              </a:rPr>
              <a:t>GEGB İletişim Bilgileri</a:t>
            </a:r>
            <a:endParaRPr lang="tr-TR" sz="2400" dirty="0">
              <a:solidFill>
                <a:srgbClr val="009999"/>
              </a:solidFill>
              <a:latin typeface="+mn-lt"/>
            </a:endParaRPr>
          </a:p>
        </p:txBody>
      </p:sp>
      <p:sp>
        <p:nvSpPr>
          <p:cNvPr id="5" name="Yuvarlatılmış Dikdörtgen 4"/>
          <p:cNvSpPr/>
          <p:nvPr/>
        </p:nvSpPr>
        <p:spPr>
          <a:xfrm>
            <a:off x="944996" y="1446919"/>
            <a:ext cx="7064226" cy="874926"/>
          </a:xfrm>
          <a:prstGeom prst="round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Proje hazırlıklarınızda başarılar dileriz. Her türlü görüş, öneri ve sorularınız için bize aşağıdaki iletişim bilgilerinden erişebilirsiniz.</a:t>
            </a:r>
            <a:endParaRPr lang="tr-TR" dirty="0"/>
          </a:p>
        </p:txBody>
      </p:sp>
      <p:pic>
        <p:nvPicPr>
          <p:cNvPr id="6" name="Picture 10" descr="https://encrypted-tbn0.gstatic.com/images?q=tbn:ANd9GcTYW8LpOFV_CSTYc-E-374zfks77BsBN9KviMIYt11kBQqmL4D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227" y="2706125"/>
            <a:ext cx="1440160" cy="1307949"/>
          </a:xfrm>
          <a:prstGeom prst="rect">
            <a:avLst/>
          </a:prstGeom>
          <a:noFill/>
        </p:spPr>
      </p:pic>
      <p:pic>
        <p:nvPicPr>
          <p:cNvPr id="7" name="Picture 8" descr="http://dosyalar.hurriyet.com.tr/kishastaliklari/images/telef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4996" y="4326512"/>
            <a:ext cx="936104" cy="1176371"/>
          </a:xfrm>
          <a:prstGeom prst="rect">
            <a:avLst/>
          </a:prstGeom>
          <a:noFill/>
        </p:spPr>
      </p:pic>
      <p:sp>
        <p:nvSpPr>
          <p:cNvPr id="8" name="13 Dikdörtgen"/>
          <p:cNvSpPr/>
          <p:nvPr/>
        </p:nvSpPr>
        <p:spPr>
          <a:xfrm>
            <a:off x="2259845" y="2776384"/>
            <a:ext cx="514826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5400" b="1" dirty="0" smtClean="0"/>
              <a:t>gegb@oka.org.tr </a:t>
            </a:r>
          </a:p>
        </p:txBody>
      </p:sp>
      <p:sp>
        <p:nvSpPr>
          <p:cNvPr id="9" name="15 Dikdörtgen"/>
          <p:cNvSpPr/>
          <p:nvPr/>
        </p:nvSpPr>
        <p:spPr>
          <a:xfrm>
            <a:off x="1881100" y="4468613"/>
            <a:ext cx="66857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sz="5400" b="1" dirty="0" smtClean="0"/>
              <a:t>0 362 431 24 00/2102</a:t>
            </a:r>
          </a:p>
        </p:txBody>
      </p:sp>
    </p:spTree>
    <p:extLst>
      <p:ext uri="{BB962C8B-B14F-4D97-AF65-F5344CB8AC3E}">
        <p14:creationId xmlns:p14="http://schemas.microsoft.com/office/powerpoint/2010/main" val="347255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Metin kutusu"/>
          <p:cNvSpPr txBox="1">
            <a:spLocks noGrp="1"/>
          </p:cNvSpPr>
          <p:nvPr>
            <p:ph idx="1"/>
          </p:nvPr>
        </p:nvSpPr>
        <p:spPr>
          <a:xfrm>
            <a:off x="628650" y="1825625"/>
            <a:ext cx="7886700" cy="3586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tr-TR" sz="5400" b="1" dirty="0" smtClean="0"/>
              <a:t>Teşekkürler</a:t>
            </a:r>
          </a:p>
          <a:p>
            <a:pPr marL="0" indent="0" algn="ctr">
              <a:buNone/>
            </a:pPr>
            <a:r>
              <a:rPr lang="tr-TR" sz="2400" b="1" dirty="0" smtClean="0"/>
              <a:t>ORTA KARADENİZ KALKINMA AJANSI</a:t>
            </a:r>
          </a:p>
          <a:p>
            <a:pPr marL="0" indent="0" algn="ctr">
              <a:buNone/>
            </a:pPr>
            <a:r>
              <a:rPr lang="tr-TR" sz="2400" b="1" dirty="0" smtClean="0"/>
              <a:t>Girişimcilik Ekosisteminin Geliştirilmesi Birimi</a:t>
            </a:r>
          </a:p>
          <a:p>
            <a:pPr marL="0" indent="0" algn="ctr">
              <a:buNone/>
            </a:pPr>
            <a:endParaRPr lang="tr-TR" b="1" dirty="0" smtClean="0"/>
          </a:p>
          <a:p>
            <a:pPr marL="0" indent="0" algn="ctr">
              <a:buNone/>
            </a:pPr>
            <a:r>
              <a:rPr lang="tr-TR" b="1" dirty="0" smtClean="0"/>
              <a:t>Samsun Organize Sanayi Bölgesi, Yaşar Doğu Cad. No:62, Tekkeköy, Samsun</a:t>
            </a:r>
            <a:endParaRPr lang="tr-TR" b="1" dirty="0"/>
          </a:p>
          <a:p>
            <a:pPr algn="ctr"/>
            <a:endParaRPr lang="tr-TR" sz="2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33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77109" y="201225"/>
            <a:ext cx="4390846" cy="1480926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rgbClr val="009999"/>
                </a:solidFill>
                <a:latin typeface="+mn-lt"/>
              </a:rPr>
              <a:t>PROGRAMIN KAPSAMI, AMAÇLARI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/>
              <a:t>Teknik destek programı kapsamında Ajansımız yerel ve bölgesel kalkınmaya katkıda bulunabilecek;</a:t>
            </a:r>
          </a:p>
          <a:p>
            <a:pPr lvl="1" algn="just"/>
            <a:r>
              <a:rPr lang="tr-TR" dirty="0" smtClean="0"/>
              <a:t>Eğitim </a:t>
            </a:r>
            <a:r>
              <a:rPr lang="tr-TR" dirty="0"/>
              <a:t>verme</a:t>
            </a:r>
          </a:p>
          <a:p>
            <a:pPr lvl="1" algn="just"/>
            <a:r>
              <a:rPr lang="tr-TR" dirty="0" smtClean="0"/>
              <a:t>Danışmanlık </a:t>
            </a:r>
            <a:r>
              <a:rPr lang="tr-TR" dirty="0"/>
              <a:t>sağlama,</a:t>
            </a:r>
          </a:p>
          <a:p>
            <a:pPr lvl="1" algn="just"/>
            <a:r>
              <a:rPr lang="tr-TR" dirty="0" smtClean="0"/>
              <a:t>Program </a:t>
            </a:r>
            <a:r>
              <a:rPr lang="tr-TR" dirty="0"/>
              <a:t>ve proje hazırlanmasına katkı sağlama, </a:t>
            </a:r>
          </a:p>
          <a:p>
            <a:pPr marL="0" indent="0" algn="just">
              <a:buNone/>
            </a:pPr>
            <a:r>
              <a:rPr lang="tr-TR" sz="2400" dirty="0"/>
              <a:t>gibi kurumsal kapasite geliştirici faaliyetleri desteklemektedir.</a:t>
            </a:r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r>
              <a:rPr lang="tr-TR" sz="2400" b="1" dirty="0" smtClean="0"/>
              <a:t>Programın </a:t>
            </a:r>
            <a:r>
              <a:rPr lang="tr-TR" sz="2400" b="1" dirty="0"/>
              <a:t>Bütçesi: 2.000.000 TL</a:t>
            </a:r>
          </a:p>
          <a:p>
            <a:pPr marL="0" indent="0" algn="just">
              <a:buNone/>
            </a:pPr>
            <a:r>
              <a:rPr lang="tr-TR" sz="2400" b="1" dirty="0"/>
              <a:t>Azami proje süresi: 6 Ay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059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77109" y="201225"/>
            <a:ext cx="4390846" cy="1480926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rgbClr val="009999"/>
                </a:solidFill>
                <a:latin typeface="+mn-lt"/>
              </a:rPr>
              <a:t>PROGRAMIN </a:t>
            </a:r>
            <a:r>
              <a:rPr lang="tr-TR" sz="2400" dirty="0" smtClean="0">
                <a:solidFill>
                  <a:srgbClr val="009999"/>
                </a:solidFill>
                <a:latin typeface="+mn-lt"/>
              </a:rPr>
              <a:t>ÖNCELİKLERİ</a:t>
            </a:r>
            <a:endParaRPr lang="tr-TR" sz="2400" dirty="0">
              <a:solidFill>
                <a:srgbClr val="009999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/>
              <a:t>Projelerin aşağıda belirtilen önceliklerden en az biriyle doğrudan ilgili olması gerekmektedir. 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marL="0" indent="0" algn="just">
              <a:buNone/>
            </a:pPr>
            <a:r>
              <a:rPr lang="tr-TR" sz="2400" b="1" dirty="0"/>
              <a:t>Öncelik-1: </a:t>
            </a:r>
            <a:r>
              <a:rPr lang="tr-TR" sz="2400" dirty="0"/>
              <a:t>Teknoloji Odaklı ve Yenilikçi Girişimcilik Ekosisteminin Desteklenmesi</a:t>
            </a:r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r>
              <a:rPr lang="tr-TR" sz="2400" b="1" dirty="0"/>
              <a:t>Öncelik-2: </a:t>
            </a:r>
            <a:r>
              <a:rPr lang="tr-TR" sz="2400" dirty="0"/>
              <a:t>Kadınlar Öncelikli Olmak Üzere Yeni Girişimcilere Yönelik Finansal Modellerin Geliştirilmesi ve </a:t>
            </a:r>
            <a:r>
              <a:rPr lang="tr-TR" sz="2400" dirty="0" err="1"/>
              <a:t>Mentörlük</a:t>
            </a:r>
            <a:r>
              <a:rPr lang="tr-TR" sz="2400" dirty="0"/>
              <a:t> Faaliyetlerinin Desteklenmesi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890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77109" y="201225"/>
            <a:ext cx="4390846" cy="1480926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009999"/>
                </a:solidFill>
                <a:latin typeface="+mn-lt"/>
              </a:rPr>
              <a:t>UYGUN BAŞVURU SAHİPLERİ</a:t>
            </a:r>
            <a:endParaRPr lang="tr-TR" sz="2400" dirty="0">
              <a:solidFill>
                <a:srgbClr val="009999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tr-TR" sz="2400" dirty="0"/>
              <a:t>Kamu Kurum ve Kuruluşları</a:t>
            </a:r>
          </a:p>
          <a:p>
            <a:pPr algn="just"/>
            <a:r>
              <a:rPr lang="tr-TR" sz="2400" dirty="0" smtClean="0"/>
              <a:t>Üniversiteler</a:t>
            </a:r>
            <a:endParaRPr lang="tr-TR" sz="2400" dirty="0"/>
          </a:p>
          <a:p>
            <a:pPr algn="just"/>
            <a:r>
              <a:rPr lang="tr-TR" sz="2400" dirty="0" smtClean="0"/>
              <a:t>Kamu </a:t>
            </a:r>
            <a:r>
              <a:rPr lang="tr-TR" sz="2400" dirty="0"/>
              <a:t>Kurumu Niteliğindeki Meslek Kuruluşları</a:t>
            </a:r>
          </a:p>
          <a:p>
            <a:pPr algn="just"/>
            <a:r>
              <a:rPr lang="tr-TR" sz="2400" dirty="0" smtClean="0"/>
              <a:t>Yerel </a:t>
            </a:r>
            <a:r>
              <a:rPr lang="tr-TR" sz="2400" dirty="0"/>
              <a:t>Yönetimler (İl Özel İdareleri, Belediye Başkanlıkları, Köy Muhtarlıkları)</a:t>
            </a:r>
          </a:p>
          <a:p>
            <a:pPr algn="just"/>
            <a:r>
              <a:rPr lang="tr-TR" sz="2400" dirty="0" smtClean="0"/>
              <a:t>Birlikler </a:t>
            </a:r>
            <a:r>
              <a:rPr lang="tr-TR" sz="2400" dirty="0"/>
              <a:t>(Tarımsal Üretici Birlikleri, Mahalli İdare Birlikleri vb.)</a:t>
            </a:r>
          </a:p>
          <a:p>
            <a:pPr algn="just"/>
            <a:r>
              <a:rPr lang="tr-TR" sz="2400" dirty="0" smtClean="0"/>
              <a:t>Kooperatifler</a:t>
            </a:r>
            <a:endParaRPr lang="tr-TR" sz="2400" dirty="0"/>
          </a:p>
          <a:p>
            <a:pPr algn="just"/>
            <a:r>
              <a:rPr lang="tr-TR" sz="2400" dirty="0" smtClean="0"/>
              <a:t>Sivil </a:t>
            </a:r>
            <a:r>
              <a:rPr lang="tr-TR" sz="2400" dirty="0"/>
              <a:t>Toplum Kuruluşları</a:t>
            </a:r>
          </a:p>
          <a:p>
            <a:pPr algn="just"/>
            <a:r>
              <a:rPr lang="tr-TR" sz="2400" dirty="0" smtClean="0"/>
              <a:t>Organize </a:t>
            </a:r>
            <a:r>
              <a:rPr lang="tr-TR" sz="2400" dirty="0"/>
              <a:t>Sanayi Bölgeleri</a:t>
            </a:r>
          </a:p>
          <a:p>
            <a:pPr algn="just"/>
            <a:r>
              <a:rPr lang="tr-TR" sz="2400" dirty="0" smtClean="0"/>
              <a:t>Sanayi </a:t>
            </a:r>
            <a:r>
              <a:rPr lang="tr-TR" sz="2400" dirty="0"/>
              <a:t>Siteleri</a:t>
            </a:r>
          </a:p>
          <a:p>
            <a:pPr algn="just"/>
            <a:r>
              <a:rPr lang="tr-TR" sz="2400" dirty="0" smtClean="0"/>
              <a:t>Serbest </a:t>
            </a:r>
            <a:r>
              <a:rPr lang="tr-TR" sz="2400" dirty="0"/>
              <a:t>Bölge İşleticileri</a:t>
            </a:r>
          </a:p>
          <a:p>
            <a:pPr algn="just"/>
            <a:r>
              <a:rPr lang="tr-TR" sz="2400" dirty="0" smtClean="0"/>
              <a:t>Teknoloji </a:t>
            </a:r>
            <a:r>
              <a:rPr lang="tr-TR" sz="2400" dirty="0"/>
              <a:t>Transfer Ofisi Şirketleri</a:t>
            </a:r>
          </a:p>
          <a:p>
            <a:pPr algn="just"/>
            <a:r>
              <a:rPr lang="tr-TR" sz="2400" dirty="0" smtClean="0"/>
              <a:t>Teknoloji </a:t>
            </a:r>
            <a:r>
              <a:rPr lang="tr-TR" sz="2400" dirty="0"/>
              <a:t>Geliştirme Bölgesi Yönetici Şirketi</a:t>
            </a:r>
          </a:p>
          <a:p>
            <a:pPr algn="just"/>
            <a:r>
              <a:rPr lang="tr-TR" sz="2400" dirty="0" smtClean="0"/>
              <a:t>Endüstri </a:t>
            </a:r>
            <a:r>
              <a:rPr lang="tr-TR" sz="2400" dirty="0"/>
              <a:t>Bölgesi Yönetici Şirketi</a:t>
            </a:r>
          </a:p>
          <a:p>
            <a:pPr algn="just"/>
            <a:r>
              <a:rPr lang="tr-TR" sz="2400" dirty="0" smtClean="0"/>
              <a:t>İş </a:t>
            </a:r>
            <a:r>
              <a:rPr lang="tr-TR" sz="2400" dirty="0"/>
              <a:t>Geliştirme Merkezi Yönetici Şirketi</a:t>
            </a:r>
          </a:p>
          <a:p>
            <a:pPr algn="just"/>
            <a:r>
              <a:rPr lang="tr-TR" sz="2400" dirty="0" smtClean="0"/>
              <a:t>Kâr </a:t>
            </a:r>
            <a:r>
              <a:rPr lang="tr-TR" sz="2400" dirty="0"/>
              <a:t>amacı güden diğer gerçek ve tüzel kişiler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753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77109" y="201225"/>
            <a:ext cx="4390846" cy="1480926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009999"/>
                </a:solidFill>
                <a:latin typeface="+mn-lt"/>
              </a:rPr>
              <a:t>DESTEK MİKTARI</a:t>
            </a:r>
            <a:endParaRPr lang="tr-TR" sz="2400" dirty="0">
              <a:solidFill>
                <a:srgbClr val="009999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sz="2400" dirty="0" smtClean="0"/>
              <a:t>Toplam </a:t>
            </a:r>
            <a:r>
              <a:rPr lang="tr-TR" sz="2400" dirty="0"/>
              <a:t>kaynak tutarı </a:t>
            </a:r>
            <a:r>
              <a:rPr lang="tr-TR" sz="2400" b="1" dirty="0"/>
              <a:t>2.000.000 TL</a:t>
            </a:r>
            <a:r>
              <a:rPr lang="tr-TR" sz="2400" dirty="0"/>
              <a:t>’dir. Kâr amacı güden diğer gerçek ve tüzel kişiler için toplam 1.000.000 TL, diğer başvuru sahipleri için toplam 1.000.000 TL kaynak ayrılmıştır.</a:t>
            </a:r>
          </a:p>
          <a:p>
            <a:pPr algn="just"/>
            <a:endParaRPr lang="tr-TR" sz="2400" dirty="0"/>
          </a:p>
          <a:p>
            <a:pPr marL="0" indent="0" algn="just">
              <a:buNone/>
            </a:pPr>
            <a:r>
              <a:rPr lang="tr-TR" sz="2400" dirty="0"/>
              <a:t>Proje başına verilecek destek tutarı;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Eğitim hizmeti için; azami </a:t>
            </a:r>
            <a:r>
              <a:rPr lang="tr-TR" sz="2400" b="1" dirty="0"/>
              <a:t>75.000 TL </a:t>
            </a:r>
            <a:r>
              <a:rPr lang="tr-TR" sz="2400" dirty="0"/>
              <a:t>(KDV </a:t>
            </a:r>
            <a:r>
              <a:rPr lang="tr-TR" sz="2400" dirty="0" smtClean="0"/>
              <a:t>Dahil</a:t>
            </a:r>
            <a:r>
              <a:rPr lang="tr-TR" sz="2400" dirty="0"/>
              <a:t>)</a:t>
            </a:r>
          </a:p>
          <a:p>
            <a:pPr algn="just"/>
            <a:r>
              <a:rPr lang="tr-TR" sz="2400" dirty="0"/>
              <a:t>Danışmanlık sağlama ile program ve proje hazırlanmasına katkı sağlama teknik destek talepleri için; azami </a:t>
            </a:r>
            <a:r>
              <a:rPr lang="tr-TR" sz="2400" b="1" dirty="0"/>
              <a:t>150.000 TL </a:t>
            </a:r>
            <a:r>
              <a:rPr lang="tr-TR" sz="2400" dirty="0"/>
              <a:t>(KDV </a:t>
            </a:r>
            <a:r>
              <a:rPr lang="tr-TR" sz="2400" dirty="0" smtClean="0"/>
              <a:t>Dahil</a:t>
            </a:r>
            <a:r>
              <a:rPr lang="tr-TR" sz="2400" dirty="0"/>
              <a:t>)</a:t>
            </a:r>
          </a:p>
          <a:p>
            <a:pPr algn="just"/>
            <a:r>
              <a:rPr lang="tr-TR" sz="2400" dirty="0"/>
              <a:t>Organize Sanayi Bölgeleri, Ticaret ve Sanayi Odaları, Teknoloji Geliştirme Bölgeleri, İş Geliştirme Merkezi, Sivil Toplum Kuruluşları vb. çatı kurum/kuruluşların başvuru sahibi olduğu ve bu kurum/kuruluşların üyesi niteliğindeki en az 3 (üç) kar amacı güden gerçek veya tüzel kişiliğe verilecek danışmanlık hizmetlerini içeren teknik destek talepleri için; azami </a:t>
            </a:r>
            <a:r>
              <a:rPr lang="tr-TR" sz="2400" b="1" dirty="0"/>
              <a:t>250.000 TL </a:t>
            </a:r>
            <a:r>
              <a:rPr lang="tr-TR" sz="2400" dirty="0"/>
              <a:t>(KDV </a:t>
            </a:r>
            <a:r>
              <a:rPr lang="tr-TR" sz="2400" dirty="0" smtClean="0"/>
              <a:t>Dahil</a:t>
            </a:r>
            <a:r>
              <a:rPr lang="tr-TR" sz="2400" dirty="0"/>
              <a:t>)</a:t>
            </a:r>
            <a:endParaRPr lang="tr-TR" dirty="0" smtClean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753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77109" y="201225"/>
            <a:ext cx="4390846" cy="1480926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009999"/>
                </a:solidFill>
                <a:latin typeface="+mn-lt"/>
              </a:rPr>
              <a:t>ÖNEMLİ HUSUSLAR</a:t>
            </a:r>
            <a:endParaRPr lang="tr-TR" sz="2400" dirty="0">
              <a:solidFill>
                <a:srgbClr val="009999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/>
              <a:t>Aynı </a:t>
            </a:r>
            <a:r>
              <a:rPr lang="tr-TR" sz="2400" dirty="0"/>
              <a:t>konuda/alanlarda teknik destek almak </a:t>
            </a:r>
            <a:r>
              <a:rPr lang="tr-TR" sz="2400" dirty="0" smtClean="0"/>
              <a:t>isteyen kurumların </a:t>
            </a:r>
            <a:r>
              <a:rPr lang="tr-TR" sz="2400" b="1" dirty="0" smtClean="0"/>
              <a:t>ortaklıklar</a:t>
            </a:r>
            <a:r>
              <a:rPr lang="tr-TR" sz="2400" dirty="0" smtClean="0"/>
              <a:t> </a:t>
            </a:r>
            <a:r>
              <a:rPr lang="tr-TR" sz="2400" dirty="0"/>
              <a:t>kurarak yaptıkları başvurular ile çatı kurum/kuruluşların </a:t>
            </a:r>
            <a:r>
              <a:rPr lang="tr-TR" sz="2400" dirty="0" smtClean="0"/>
              <a:t>üyesi niteliğindeki </a:t>
            </a:r>
            <a:r>
              <a:rPr lang="tr-TR" sz="2400" dirty="0"/>
              <a:t>işletmelere danışmanlık hizmetlerini içeren başvurular öncelikli </a:t>
            </a:r>
            <a:r>
              <a:rPr lang="tr-TR" sz="2400" dirty="0" smtClean="0"/>
              <a:t>olarak desteklenecektir.</a:t>
            </a:r>
          </a:p>
          <a:p>
            <a:pPr algn="just"/>
            <a:r>
              <a:rPr lang="tr-TR" sz="2400" dirty="0"/>
              <a:t>Ortaklık aynı konuda farklı kurumlar arasında veya aynı konuda benzer kurumların farklı mekânsal ölçekte (il, ilçe, belde, köy</a:t>
            </a:r>
            <a:r>
              <a:rPr lang="tr-TR" sz="2400" dirty="0" smtClean="0"/>
              <a:t>) işbirliği </a:t>
            </a:r>
            <a:r>
              <a:rPr lang="tr-TR" sz="2400" dirty="0"/>
              <a:t>şeklinde olabilir. Kurumsal ortaklığın yanı sıra, talep edilecek eğitim/danışmanlık hizmeti için yereldeki diğer </a:t>
            </a:r>
            <a:r>
              <a:rPr lang="tr-TR" sz="2400" dirty="0" smtClean="0"/>
              <a:t>kurumlardan katılımcıların </a:t>
            </a:r>
            <a:r>
              <a:rPr lang="tr-TR" sz="2400" dirty="0"/>
              <a:t>dâhil edilmesi değerlendirmede avantaj sağlayıcı olacaktır.</a:t>
            </a:r>
          </a:p>
          <a:p>
            <a:pPr algn="just"/>
            <a:endParaRPr lang="tr-TR" dirty="0" smtClean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964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77109" y="201225"/>
            <a:ext cx="4390846" cy="1480926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009999"/>
                </a:solidFill>
                <a:latin typeface="+mn-lt"/>
              </a:rPr>
              <a:t>ÖNEMLİ HUSUSLAR</a:t>
            </a:r>
            <a:endParaRPr lang="tr-TR" sz="2400" dirty="0">
              <a:solidFill>
                <a:srgbClr val="009999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/>
              <a:t>Tüm başvuru sahipleri her başvuru döneminde </a:t>
            </a:r>
            <a:r>
              <a:rPr lang="tr-TR" b="1" dirty="0"/>
              <a:t>en fazla 2 (iki) </a:t>
            </a:r>
            <a:r>
              <a:rPr lang="tr-TR" dirty="0"/>
              <a:t>adet proje sunabilir. </a:t>
            </a:r>
            <a:r>
              <a:rPr lang="tr-TR" dirty="0" smtClean="0"/>
              <a:t>İkiden fazla </a:t>
            </a:r>
            <a:r>
              <a:rPr lang="tr-TR" dirty="0"/>
              <a:t>proje sunulması halinde taahhütnamesi önce sunulan ilk iki proje </a:t>
            </a:r>
            <a:r>
              <a:rPr lang="tr-TR" dirty="0" smtClean="0"/>
              <a:t>değerlendirmeye alınacaktır.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Başvuru </a:t>
            </a:r>
            <a:r>
              <a:rPr lang="tr-TR" dirty="0"/>
              <a:t>sahipleri 2024 Yılı Teknik Destek Programı kapsamında toplamda </a:t>
            </a:r>
            <a:r>
              <a:rPr lang="tr-TR" b="1" dirty="0"/>
              <a:t>en fazla 1 (bir</a:t>
            </a:r>
            <a:r>
              <a:rPr lang="tr-TR" b="1" dirty="0" smtClean="0"/>
              <a:t>) </a:t>
            </a:r>
            <a:r>
              <a:rPr lang="tr-TR" dirty="0" smtClean="0"/>
              <a:t>projesi </a:t>
            </a:r>
            <a:r>
              <a:rPr lang="tr-TR" dirty="0"/>
              <a:t>için destek </a:t>
            </a:r>
            <a:r>
              <a:rPr lang="tr-TR" dirty="0" smtClean="0"/>
              <a:t>alabilir.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589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77109" y="201225"/>
            <a:ext cx="4390846" cy="1480926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009999"/>
                </a:solidFill>
                <a:latin typeface="+mn-lt"/>
              </a:rPr>
              <a:t>PROGRAM SÜRESİ</a:t>
            </a:r>
            <a:endParaRPr lang="tr-TR" sz="2400" dirty="0">
              <a:solidFill>
                <a:srgbClr val="009999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/>
              <a:t>Teknik destek başvuruları sürekli olarak alınır. Ancak, başvurular </a:t>
            </a:r>
            <a:r>
              <a:rPr lang="tr-TR" b="1" dirty="0"/>
              <a:t>ikişer aylık dönemler halinde </a:t>
            </a:r>
            <a:r>
              <a:rPr lang="tr-TR" dirty="0"/>
              <a:t>değerlendirilir. </a:t>
            </a: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Bu </a:t>
            </a:r>
            <a:r>
              <a:rPr lang="tr-TR" dirty="0"/>
              <a:t>dönemler 2024 yılı için </a:t>
            </a:r>
            <a:r>
              <a:rPr lang="tr-TR" b="1" u="sng" dirty="0"/>
              <a:t>Mart-Nisan, Mayıs-Haziran, Temmuz-Ağustos, </a:t>
            </a:r>
            <a:r>
              <a:rPr lang="tr-TR" b="1" u="sng" dirty="0" smtClean="0"/>
              <a:t>Eylül-Ekim</a:t>
            </a:r>
            <a:r>
              <a:rPr lang="tr-TR" dirty="0" smtClean="0"/>
              <a:t> dönemleridir.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357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1418</Words>
  <Application>Microsoft Office PowerPoint</Application>
  <PresentationFormat>Ekran Gösterisi (4:3)</PresentationFormat>
  <Paragraphs>468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Symbol</vt:lpstr>
      <vt:lpstr>Times New Roman</vt:lpstr>
      <vt:lpstr>Office Teması</vt:lpstr>
      <vt:lpstr>PowerPoint Sunusu</vt:lpstr>
      <vt:lpstr>PROGRAMIN KAPSAMI, AMAÇLARI</vt:lpstr>
      <vt:lpstr>PROGRAMIN KAPSAMI, AMAÇLARI</vt:lpstr>
      <vt:lpstr>PROGRAMIN ÖNCELİKLERİ</vt:lpstr>
      <vt:lpstr>UYGUN BAŞVURU SAHİPLERİ</vt:lpstr>
      <vt:lpstr>DESTEK MİKTARI</vt:lpstr>
      <vt:lpstr>ÖNEMLİ HUSUSLAR</vt:lpstr>
      <vt:lpstr>ÖNEMLİ HUSUSLAR</vt:lpstr>
      <vt:lpstr>PROGRAM SÜRESİ</vt:lpstr>
      <vt:lpstr>ÖRNEK KONULAR</vt:lpstr>
      <vt:lpstr>ÖRNEK KONULAR</vt:lpstr>
      <vt:lpstr>ÖNEMLİ UYARILAR</vt:lpstr>
      <vt:lpstr>ÖNEMLİ UYARILAR</vt:lpstr>
      <vt:lpstr>BAŞVURU</vt:lpstr>
      <vt:lpstr>BAŞVURU</vt:lpstr>
      <vt:lpstr>BAŞVURU</vt:lpstr>
      <vt:lpstr>BAŞVURU</vt:lpstr>
      <vt:lpstr>BAŞVURU</vt:lpstr>
      <vt:lpstr>BAŞVURU</vt:lpstr>
      <vt:lpstr>PROGRAM TAKVİMİ</vt:lpstr>
      <vt:lpstr>GEGB İletişim Bilgileri</vt:lpstr>
      <vt:lpstr>PowerPoint Sunusu</vt:lpstr>
    </vt:vector>
  </TitlesOfParts>
  <Company>OKA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Sevim ŞENER</dc:creator>
  <cp:lastModifiedBy>Sümer ÇAKIR</cp:lastModifiedBy>
  <cp:revision>56</cp:revision>
  <dcterms:created xsi:type="dcterms:W3CDTF">2023-01-13T10:30:18Z</dcterms:created>
  <dcterms:modified xsi:type="dcterms:W3CDTF">2024-03-29T12:18:56Z</dcterms:modified>
</cp:coreProperties>
</file>