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notesMasterIdLst>
    <p:notesMasterId r:id="rId22"/>
  </p:notesMasterIdLst>
  <p:handoutMasterIdLst>
    <p:handoutMasterId r:id="rId23"/>
  </p:handoutMasterIdLst>
  <p:sldIdLst>
    <p:sldId id="266" r:id="rId2"/>
    <p:sldId id="806" r:id="rId3"/>
    <p:sldId id="820" r:id="rId4"/>
    <p:sldId id="808" r:id="rId5"/>
    <p:sldId id="811" r:id="rId6"/>
    <p:sldId id="809" r:id="rId7"/>
    <p:sldId id="810" r:id="rId8"/>
    <p:sldId id="813" r:id="rId9"/>
    <p:sldId id="817" r:id="rId10"/>
    <p:sldId id="815" r:id="rId11"/>
    <p:sldId id="816" r:id="rId12"/>
    <p:sldId id="819" r:id="rId13"/>
    <p:sldId id="818" r:id="rId14"/>
    <p:sldId id="821" r:id="rId15"/>
    <p:sldId id="800" r:id="rId16"/>
    <p:sldId id="801" r:id="rId17"/>
    <p:sldId id="802" r:id="rId18"/>
    <p:sldId id="803" r:id="rId19"/>
    <p:sldId id="381" r:id="rId20"/>
    <p:sldId id="315" r:id="rId21"/>
  </p:sldIdLst>
  <p:sldSz cx="9144000" cy="6858000" type="screen4x3"/>
  <p:notesSz cx="6805613" cy="99393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090" autoAdjust="0"/>
    <p:restoredTop sz="87619" autoAdjust="0"/>
  </p:normalViewPr>
  <p:slideViewPr>
    <p:cSldViewPr>
      <p:cViewPr varScale="1">
        <p:scale>
          <a:sx n="115" d="100"/>
          <a:sy n="115" d="100"/>
        </p:scale>
        <p:origin x="111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CE9AFEED-4C84-4A9E-980B-ACD58598062A}" type="datetimeFigureOut">
              <a:rPr lang="tr-TR" smtClean="0"/>
              <a:pPr/>
              <a:t>20.03.2024</a:t>
            </a:fld>
            <a:endParaRPr lang="tr-TR"/>
          </a:p>
        </p:txBody>
      </p:sp>
      <p:sp>
        <p:nvSpPr>
          <p:cNvPr id="4" name="Altbilgi Yer Tutucusu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5775E249-E9D7-4F12-ADCF-46FCF71B65AC}" type="slidenum">
              <a:rPr lang="tr-TR" smtClean="0"/>
              <a:pPr/>
              <a:t>‹#›</a:t>
            </a:fld>
            <a:endParaRPr lang="tr-TR"/>
          </a:p>
        </p:txBody>
      </p:sp>
    </p:spTree>
    <p:extLst>
      <p:ext uri="{BB962C8B-B14F-4D97-AF65-F5344CB8AC3E}">
        <p14:creationId xmlns:p14="http://schemas.microsoft.com/office/powerpoint/2010/main" val="42371575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DD52DB33-2A13-4E04-9D7F-395AAABB140D}" type="datetimeFigureOut">
              <a:rPr lang="tr-TR" smtClean="0"/>
              <a:pPr/>
              <a:t>20.03.2024</a:t>
            </a:fld>
            <a:endParaRPr lang="tr-TR"/>
          </a:p>
        </p:txBody>
      </p:sp>
      <p:sp>
        <p:nvSpPr>
          <p:cNvPr id="4" name="3 Slayt Görüntüsü Yer Tutucusu"/>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0562" y="4721186"/>
            <a:ext cx="5444490" cy="4472702"/>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3B445393-04E1-484B-A356-38CA68662B3E}" type="slidenum">
              <a:rPr lang="tr-TR" smtClean="0"/>
              <a:pPr/>
              <a:t>‹#›</a:t>
            </a:fld>
            <a:endParaRPr lang="tr-TR"/>
          </a:p>
        </p:txBody>
      </p:sp>
    </p:spTree>
    <p:extLst>
      <p:ext uri="{BB962C8B-B14F-4D97-AF65-F5344CB8AC3E}">
        <p14:creationId xmlns:p14="http://schemas.microsoft.com/office/powerpoint/2010/main" val="3303256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BBC0F9ED-62BC-404E-825C-F8362FBDBC35}" type="datetimeFigureOut">
              <a:rPr lang="tr-TR" smtClean="0"/>
              <a:pPr/>
              <a:t>20.03.2024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BC0F9ED-62BC-404E-825C-F8362FBDBC35}" type="datetimeFigureOut">
              <a:rPr lang="tr-TR" smtClean="0"/>
              <a:pPr/>
              <a:t>20.03.2024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BC0F9ED-62BC-404E-825C-F8362FBDBC35}" type="datetimeFigureOut">
              <a:rPr lang="tr-TR" smtClean="0"/>
              <a:pPr/>
              <a:t>20.03.2024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BC0F9ED-62BC-404E-825C-F8362FBDBC35}" type="datetimeFigureOut">
              <a:rPr lang="tr-TR" smtClean="0"/>
              <a:pPr/>
              <a:t>20.03.2024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BBC0F9ED-62BC-404E-825C-F8362FBDBC35}" type="datetimeFigureOut">
              <a:rPr lang="tr-TR" smtClean="0"/>
              <a:pPr/>
              <a:t>20.03.2024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BBC0F9ED-62BC-404E-825C-F8362FBDBC35}" type="datetimeFigureOut">
              <a:rPr lang="tr-TR" smtClean="0"/>
              <a:pPr/>
              <a:t>20.03.2024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BBC0F9ED-62BC-404E-825C-F8362FBDBC35}" type="datetimeFigureOut">
              <a:rPr lang="tr-TR" smtClean="0"/>
              <a:pPr/>
              <a:t>20.03.2024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BBC0F9ED-62BC-404E-825C-F8362FBDBC35}" type="datetimeFigureOut">
              <a:rPr lang="tr-TR" smtClean="0"/>
              <a:pPr/>
              <a:t>20.03.2024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BBC0F9ED-62BC-404E-825C-F8362FBDBC35}" type="datetimeFigureOut">
              <a:rPr lang="tr-TR" smtClean="0"/>
              <a:pPr/>
              <a:t>20.03.2024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BBC0F9ED-62BC-404E-825C-F8362FBDBC35}" type="datetimeFigureOut">
              <a:rPr lang="tr-TR" smtClean="0"/>
              <a:pPr/>
              <a:t>20.03.2024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BBC0F9ED-62BC-404E-825C-F8362FBDBC35}" type="datetimeFigureOut">
              <a:rPr lang="tr-TR" smtClean="0"/>
              <a:pPr/>
              <a:t>20.03.2024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C0F9ED-62BC-404E-825C-F8362FBDBC35}" type="datetimeFigureOut">
              <a:rPr lang="tr-TR" smtClean="0"/>
              <a:pPr/>
              <a:t>20.03.2024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33878-95A9-40A8-9897-BB68A49A19C0}"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kalkinmakutuphanesi.gov.tr/search?q=Turizm"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tez.yok.gov.tr/UlusalTezMerkezi/tezSorguSonucYeni.jsp"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tez.yok.gov.tr/UlusalTezMerkezi/tezSorguSonucYeni.jsp"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cholar.google.com/scholar?hl=en&amp;as_sdt=0%2C5&amp;q=turizm&amp;btnG"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okadc\documen$\gyalcin\Desktop\Untitled-1.jpg"/>
          <p:cNvPicPr>
            <a:picLocks noChangeAspect="1" noChangeArrowheads="1"/>
          </p:cNvPicPr>
          <p:nvPr/>
        </p:nvPicPr>
        <p:blipFill>
          <a:blip r:embed="rId2" cstate="email"/>
          <a:srcRect t="19298"/>
          <a:stretch>
            <a:fillRect/>
          </a:stretch>
        </p:blipFill>
        <p:spPr bwMode="auto">
          <a:xfrm>
            <a:off x="0" y="0"/>
            <a:ext cx="9144000" cy="5606874"/>
          </a:xfrm>
          <a:prstGeom prst="rect">
            <a:avLst/>
          </a:prstGeom>
          <a:noFill/>
        </p:spPr>
      </p:pic>
      <p:sp>
        <p:nvSpPr>
          <p:cNvPr id="5" name="4 Metin kutusu"/>
          <p:cNvSpPr txBox="1"/>
          <p:nvPr/>
        </p:nvSpPr>
        <p:spPr>
          <a:xfrm>
            <a:off x="2439812" y="3857628"/>
            <a:ext cx="4278287" cy="3293209"/>
          </a:xfrm>
          <a:prstGeom prst="rect">
            <a:avLst/>
          </a:prstGeom>
          <a:noFill/>
        </p:spPr>
        <p:txBody>
          <a:bodyPr wrap="none" rtlCol="0">
            <a:spAutoFit/>
          </a:bodyPr>
          <a:lstStyle/>
          <a:p>
            <a:pPr algn="ctr"/>
            <a:endParaRPr lang="tr-TR" sz="1600" b="1" dirty="0">
              <a:solidFill>
                <a:schemeClr val="accent5">
                  <a:lumMod val="50000"/>
                </a:schemeClr>
              </a:solidFill>
            </a:endParaRPr>
          </a:p>
          <a:p>
            <a:pPr algn="ctr"/>
            <a:r>
              <a:rPr lang="tr-TR" sz="1600" b="1" dirty="0" smtClean="0">
                <a:solidFill>
                  <a:schemeClr val="accent5">
                    <a:lumMod val="50000"/>
                  </a:schemeClr>
                </a:solidFill>
              </a:rPr>
              <a:t>2024 </a:t>
            </a:r>
            <a:r>
              <a:rPr lang="tr-TR" sz="1600" b="1" dirty="0">
                <a:solidFill>
                  <a:schemeClr val="accent5">
                    <a:lumMod val="50000"/>
                  </a:schemeClr>
                </a:solidFill>
              </a:rPr>
              <a:t>YILI TURİZMİN GELİŞTİRİLMESİNE YÖNELİK </a:t>
            </a:r>
          </a:p>
          <a:p>
            <a:pPr algn="ctr"/>
            <a:r>
              <a:rPr lang="tr-TR" sz="1600" b="1" dirty="0" smtClean="0">
                <a:solidFill>
                  <a:schemeClr val="accent5">
                    <a:lumMod val="50000"/>
                  </a:schemeClr>
                </a:solidFill>
              </a:rPr>
              <a:t>TEKNİK DESTEK PROGRAMI </a:t>
            </a:r>
          </a:p>
          <a:p>
            <a:pPr algn="ctr"/>
            <a:r>
              <a:rPr lang="tr-TR" sz="1600" b="1" dirty="0" smtClean="0">
                <a:solidFill>
                  <a:schemeClr val="accent5">
                    <a:lumMod val="50000"/>
                  </a:schemeClr>
                </a:solidFill>
              </a:rPr>
              <a:t>BİLGİ SUNUMU</a:t>
            </a:r>
            <a:endParaRPr lang="tr-TR" sz="2800" b="1" i="1" dirty="0" smtClean="0">
              <a:solidFill>
                <a:schemeClr val="tx2">
                  <a:lumMod val="60000"/>
                  <a:lumOff val="40000"/>
                </a:schemeClr>
              </a:solidFill>
            </a:endParaRPr>
          </a:p>
          <a:p>
            <a:pPr algn="ctr"/>
            <a:endParaRPr lang="tr-TR" sz="1600" b="1" dirty="0" smtClean="0">
              <a:solidFill>
                <a:schemeClr val="accent5">
                  <a:lumMod val="50000"/>
                </a:schemeClr>
              </a:solidFill>
            </a:endParaRPr>
          </a:p>
          <a:p>
            <a:pPr algn="ctr"/>
            <a:r>
              <a:rPr lang="tr-TR" sz="1600" b="1" dirty="0" smtClean="0">
                <a:solidFill>
                  <a:schemeClr val="accent5">
                    <a:lumMod val="50000"/>
                  </a:schemeClr>
                </a:solidFill>
              </a:rPr>
              <a:t>Turizm ve Markalaşma Birimi</a:t>
            </a:r>
            <a:endParaRPr lang="tr-TR" sz="1600" b="1" dirty="0">
              <a:solidFill>
                <a:schemeClr val="accent5">
                  <a:lumMod val="50000"/>
                </a:schemeClr>
              </a:solidFill>
            </a:endParaRPr>
          </a:p>
          <a:p>
            <a:pPr algn="ctr"/>
            <a:r>
              <a:rPr lang="tr-TR" sz="1600" b="1" dirty="0">
                <a:solidFill>
                  <a:schemeClr val="accent5">
                    <a:lumMod val="50000"/>
                  </a:schemeClr>
                </a:solidFill>
              </a:rPr>
              <a:t>ORTAK KARADENİZ KALKINMA AJANSI</a:t>
            </a:r>
          </a:p>
          <a:p>
            <a:pPr algn="ctr"/>
            <a:endParaRPr lang="tr-TR" sz="2800" b="1" i="1" dirty="0" smtClean="0">
              <a:solidFill>
                <a:schemeClr val="tx2">
                  <a:lumMod val="60000"/>
                  <a:lumOff val="40000"/>
                </a:schemeClr>
              </a:solidFill>
            </a:endParaRPr>
          </a:p>
          <a:p>
            <a:pPr algn="ctr"/>
            <a:endParaRPr lang="tr-TR" sz="2800" b="1" i="1" dirty="0" smtClean="0">
              <a:solidFill>
                <a:schemeClr val="tx2">
                  <a:lumMod val="60000"/>
                  <a:lumOff val="40000"/>
                </a:schemeClr>
              </a:solidFill>
            </a:endParaRPr>
          </a:p>
          <a:p>
            <a:pPr algn="ctr"/>
            <a:endParaRPr lang="tr-TR" sz="2000" b="1" i="1" dirty="0" smtClean="0">
              <a:solidFill>
                <a:schemeClr val="tx2">
                  <a:lumMod val="60000"/>
                  <a:lumOff val="40000"/>
                </a:schemeClr>
              </a:solidFill>
            </a:endParaRPr>
          </a:p>
          <a:p>
            <a:pPr algn="ctr"/>
            <a:endParaRPr lang="tr-TR" sz="2000" b="1" dirty="0" smtClean="0">
              <a:solidFill>
                <a:schemeClr val="tx2">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468313" y="1341438"/>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sp>
        <p:nvSpPr>
          <p:cNvPr id="15" name="14 Metin kutusu"/>
          <p:cNvSpPr txBox="1"/>
          <p:nvPr/>
        </p:nvSpPr>
        <p:spPr>
          <a:xfrm>
            <a:off x="1000100" y="2000240"/>
            <a:ext cx="7429552" cy="400110"/>
          </a:xfrm>
          <a:prstGeom prst="rect">
            <a:avLst/>
          </a:prstGeom>
          <a:noFill/>
        </p:spPr>
        <p:txBody>
          <a:bodyPr wrap="square" rtlCol="0">
            <a:spAutoFit/>
          </a:bodyPr>
          <a:lstStyle/>
          <a:p>
            <a:pPr algn="just"/>
            <a:endParaRPr lang="tr-TR" sz="2000" dirty="0"/>
          </a:p>
        </p:txBody>
      </p:sp>
      <p:cxnSp>
        <p:nvCxnSpPr>
          <p:cNvPr id="13" name="12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13 Dikdörtgen"/>
          <p:cNvSpPr/>
          <p:nvPr/>
        </p:nvSpPr>
        <p:spPr>
          <a:xfrm>
            <a:off x="3059832" y="357275"/>
            <a:ext cx="4032448" cy="369332"/>
          </a:xfrm>
          <a:prstGeom prst="rect">
            <a:avLst/>
          </a:prstGeom>
          <a:solidFill>
            <a:schemeClr val="accent5">
              <a:lumMod val="75000"/>
            </a:schemeClr>
          </a:solidFill>
        </p:spPr>
        <p:txBody>
          <a:bodyPr wrap="square">
            <a:spAutoFit/>
          </a:bodyPr>
          <a:lstStyle/>
          <a:p>
            <a:pPr lvl="1"/>
            <a:r>
              <a:rPr lang="tr-TR" dirty="0" smtClean="0">
                <a:solidFill>
                  <a:schemeClr val="bg1"/>
                </a:solidFill>
              </a:rPr>
              <a:t>ÖRNEK KONULAR</a:t>
            </a:r>
          </a:p>
        </p:txBody>
      </p:sp>
      <p:pic>
        <p:nvPicPr>
          <p:cNvPr id="16" name="15 Resim" descr="Logo.png"/>
          <p:cNvPicPr>
            <a:picLocks noChangeAspect="1"/>
          </p:cNvPicPr>
          <p:nvPr/>
        </p:nvPicPr>
        <p:blipFill>
          <a:blip r:embed="rId2" cstate="print"/>
          <a:stretch>
            <a:fillRect/>
          </a:stretch>
        </p:blipFill>
        <p:spPr>
          <a:xfrm>
            <a:off x="7647489" y="-1"/>
            <a:ext cx="874209" cy="874209"/>
          </a:xfrm>
          <a:prstGeom prst="rect">
            <a:avLst/>
          </a:prstGeom>
        </p:spPr>
      </p:pic>
      <p:sp>
        <p:nvSpPr>
          <p:cNvPr id="2" name="Metin kutusu 1"/>
          <p:cNvSpPr txBox="1"/>
          <p:nvPr/>
        </p:nvSpPr>
        <p:spPr>
          <a:xfrm>
            <a:off x="488156" y="1054563"/>
            <a:ext cx="8044283" cy="5355312"/>
          </a:xfrm>
          <a:prstGeom prst="rect">
            <a:avLst/>
          </a:prstGeom>
          <a:noFill/>
        </p:spPr>
        <p:txBody>
          <a:bodyPr wrap="square" rtlCol="0">
            <a:spAutoFit/>
          </a:bodyPr>
          <a:lstStyle/>
          <a:p>
            <a:r>
              <a:rPr lang="tr-TR" b="1" dirty="0"/>
              <a:t>Öncelik-2:</a:t>
            </a:r>
            <a:r>
              <a:rPr lang="tr-TR" dirty="0"/>
              <a:t> Kültür ve Doğa Turizmi alanı ile ilgili kamu kurumları, kooperatifler ve sivil toplum kuruluşlarının kurumsal kapasitesinin </a:t>
            </a:r>
            <a:r>
              <a:rPr lang="tr-TR" dirty="0" smtClean="0"/>
              <a:t>geliştirilmesi</a:t>
            </a:r>
          </a:p>
          <a:p>
            <a:endParaRPr lang="tr-TR" dirty="0"/>
          </a:p>
          <a:p>
            <a:pPr marL="742950" lvl="1" indent="-285750">
              <a:buFont typeface="Arial" panose="020B0604020202020204" pitchFamily="34" charset="0"/>
              <a:buChar char="•"/>
            </a:pPr>
            <a:r>
              <a:rPr lang="tr-TR" dirty="0"/>
              <a:t>Turizmde </a:t>
            </a:r>
            <a:r>
              <a:rPr lang="tr-TR" dirty="0" smtClean="0"/>
              <a:t>Sürdürülebilirlik</a:t>
            </a:r>
          </a:p>
          <a:p>
            <a:pPr lvl="1"/>
            <a:endParaRPr lang="tr-TR" dirty="0"/>
          </a:p>
          <a:p>
            <a:pPr marL="742950" lvl="1" indent="-285750">
              <a:buFont typeface="Arial" panose="020B0604020202020204" pitchFamily="34" charset="0"/>
              <a:buChar char="•"/>
            </a:pPr>
            <a:r>
              <a:rPr lang="tr-TR" dirty="0"/>
              <a:t>Turizm </a:t>
            </a:r>
            <a:r>
              <a:rPr lang="tr-TR" dirty="0" smtClean="0"/>
              <a:t>Hukuku</a:t>
            </a:r>
          </a:p>
          <a:p>
            <a:pPr lvl="1"/>
            <a:endParaRPr lang="tr-TR" dirty="0"/>
          </a:p>
          <a:p>
            <a:pPr marL="742950" lvl="1" indent="-285750">
              <a:buFont typeface="Arial" panose="020B0604020202020204" pitchFamily="34" charset="0"/>
              <a:buChar char="•"/>
            </a:pPr>
            <a:r>
              <a:rPr lang="tr-TR" dirty="0"/>
              <a:t>Akıllı Destinasyonlar ve Destinasyon Yönetimi (destinasyon bazında strateji, </a:t>
            </a:r>
            <a:r>
              <a:rPr lang="tr-TR" dirty="0" err="1"/>
              <a:t>master</a:t>
            </a:r>
            <a:r>
              <a:rPr lang="tr-TR" dirty="0"/>
              <a:t> plan ve fiziki plan çalışmaları</a:t>
            </a:r>
            <a:r>
              <a:rPr lang="tr-TR" dirty="0" smtClean="0"/>
              <a:t>)</a:t>
            </a:r>
          </a:p>
          <a:p>
            <a:pPr lvl="1"/>
            <a:endParaRPr lang="tr-TR" dirty="0"/>
          </a:p>
          <a:p>
            <a:pPr marL="742950" lvl="1" indent="-285750">
              <a:buFont typeface="Arial" panose="020B0604020202020204" pitchFamily="34" charset="0"/>
              <a:buChar char="•"/>
            </a:pPr>
            <a:r>
              <a:rPr lang="tr-TR" dirty="0"/>
              <a:t>Müze ve Ören Yerleri </a:t>
            </a:r>
            <a:r>
              <a:rPr lang="tr-TR" dirty="0" smtClean="0"/>
              <a:t>Yönetimi</a:t>
            </a:r>
          </a:p>
          <a:p>
            <a:pPr lvl="1"/>
            <a:endParaRPr lang="tr-TR" dirty="0"/>
          </a:p>
          <a:p>
            <a:pPr marL="742950" lvl="1" indent="-285750">
              <a:buFont typeface="Arial" panose="020B0604020202020204" pitchFamily="34" charset="0"/>
              <a:buChar char="•"/>
            </a:pPr>
            <a:r>
              <a:rPr lang="tr-TR" dirty="0"/>
              <a:t>Koruma Altındaki Doğal Alanların (tabiat parkları, milli parklar vb.)  </a:t>
            </a:r>
            <a:r>
              <a:rPr lang="tr-TR" dirty="0" smtClean="0"/>
              <a:t>Yönetimi</a:t>
            </a:r>
          </a:p>
          <a:p>
            <a:pPr lvl="1"/>
            <a:endParaRPr lang="tr-TR" dirty="0"/>
          </a:p>
          <a:p>
            <a:pPr marL="742950" lvl="1" indent="-285750">
              <a:buFont typeface="Arial" panose="020B0604020202020204" pitchFamily="34" charset="0"/>
              <a:buChar char="•"/>
            </a:pPr>
            <a:r>
              <a:rPr lang="tr-TR" dirty="0"/>
              <a:t>Kültür - Sanat </a:t>
            </a:r>
            <a:r>
              <a:rPr lang="tr-TR" dirty="0" smtClean="0"/>
              <a:t>İşletmeciliği</a:t>
            </a:r>
          </a:p>
          <a:p>
            <a:pPr marL="742950" lvl="1" indent="-285750">
              <a:buFont typeface="Arial" panose="020B0604020202020204" pitchFamily="34" charset="0"/>
              <a:buChar char="•"/>
            </a:pPr>
            <a:endParaRPr lang="tr-TR" dirty="0"/>
          </a:p>
          <a:p>
            <a:pPr marL="742950" lvl="1" indent="-285750">
              <a:buFont typeface="Arial" panose="020B0604020202020204" pitchFamily="34" charset="0"/>
              <a:buChar char="•"/>
            </a:pPr>
            <a:r>
              <a:rPr lang="tr-TR" dirty="0"/>
              <a:t>Turistik Alanlarda Mekân Tasarımı</a:t>
            </a:r>
          </a:p>
          <a:p>
            <a:endParaRPr lang="tr-TR" dirty="0"/>
          </a:p>
          <a:p>
            <a:r>
              <a:rPr lang="tr-TR" dirty="0" smtClean="0"/>
              <a:t> </a:t>
            </a:r>
          </a:p>
        </p:txBody>
      </p:sp>
      <p:pic>
        <p:nvPicPr>
          <p:cNvPr id="9" name="Resim 8"/>
          <p:cNvPicPr>
            <a:picLocks noChangeAspect="1"/>
          </p:cNvPicPr>
          <p:nvPr/>
        </p:nvPicPr>
        <p:blipFill>
          <a:blip r:embed="rId3"/>
          <a:stretch>
            <a:fillRect/>
          </a:stretch>
        </p:blipFill>
        <p:spPr>
          <a:xfrm>
            <a:off x="323528" y="69017"/>
            <a:ext cx="2478254" cy="805192"/>
          </a:xfrm>
          <a:prstGeom prst="rect">
            <a:avLst/>
          </a:prstGeom>
        </p:spPr>
      </p:pic>
    </p:spTree>
    <p:extLst>
      <p:ext uri="{BB962C8B-B14F-4D97-AF65-F5344CB8AC3E}">
        <p14:creationId xmlns:p14="http://schemas.microsoft.com/office/powerpoint/2010/main" val="2728093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323528" y="1341438"/>
            <a:ext cx="8640959"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sp>
        <p:nvSpPr>
          <p:cNvPr id="15" name="14 Metin kutusu"/>
          <p:cNvSpPr txBox="1"/>
          <p:nvPr/>
        </p:nvSpPr>
        <p:spPr>
          <a:xfrm>
            <a:off x="1000100" y="2000240"/>
            <a:ext cx="7429552" cy="400110"/>
          </a:xfrm>
          <a:prstGeom prst="rect">
            <a:avLst/>
          </a:prstGeom>
          <a:noFill/>
        </p:spPr>
        <p:txBody>
          <a:bodyPr wrap="square" rtlCol="0">
            <a:spAutoFit/>
          </a:bodyPr>
          <a:lstStyle/>
          <a:p>
            <a:pPr algn="just"/>
            <a:endParaRPr lang="tr-TR" sz="2000" dirty="0"/>
          </a:p>
        </p:txBody>
      </p:sp>
      <p:cxnSp>
        <p:nvCxnSpPr>
          <p:cNvPr id="13" name="12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13 Dikdörtgen"/>
          <p:cNvSpPr/>
          <p:nvPr/>
        </p:nvSpPr>
        <p:spPr>
          <a:xfrm>
            <a:off x="2771800" y="320211"/>
            <a:ext cx="4032448" cy="369332"/>
          </a:xfrm>
          <a:prstGeom prst="rect">
            <a:avLst/>
          </a:prstGeom>
          <a:solidFill>
            <a:schemeClr val="accent5">
              <a:lumMod val="75000"/>
            </a:schemeClr>
          </a:solidFill>
        </p:spPr>
        <p:txBody>
          <a:bodyPr wrap="square">
            <a:spAutoFit/>
          </a:bodyPr>
          <a:lstStyle/>
          <a:p>
            <a:pPr lvl="1"/>
            <a:r>
              <a:rPr lang="tr-TR" dirty="0" smtClean="0">
                <a:solidFill>
                  <a:schemeClr val="bg1"/>
                </a:solidFill>
              </a:rPr>
              <a:t>ÖRNEK KONULAR</a:t>
            </a:r>
          </a:p>
        </p:txBody>
      </p:sp>
      <p:pic>
        <p:nvPicPr>
          <p:cNvPr id="16" name="15 Resim" descr="Logo.png"/>
          <p:cNvPicPr>
            <a:picLocks noChangeAspect="1"/>
          </p:cNvPicPr>
          <p:nvPr/>
        </p:nvPicPr>
        <p:blipFill>
          <a:blip r:embed="rId2" cstate="print"/>
          <a:stretch>
            <a:fillRect/>
          </a:stretch>
        </p:blipFill>
        <p:spPr>
          <a:xfrm>
            <a:off x="7647489" y="-1"/>
            <a:ext cx="874209" cy="874209"/>
          </a:xfrm>
          <a:prstGeom prst="rect">
            <a:avLst/>
          </a:prstGeom>
        </p:spPr>
      </p:pic>
      <p:sp>
        <p:nvSpPr>
          <p:cNvPr id="2" name="Metin kutusu 1"/>
          <p:cNvSpPr txBox="1"/>
          <p:nvPr/>
        </p:nvSpPr>
        <p:spPr>
          <a:xfrm>
            <a:off x="488156" y="1054563"/>
            <a:ext cx="8044283" cy="6463308"/>
          </a:xfrm>
          <a:prstGeom prst="rect">
            <a:avLst/>
          </a:prstGeom>
          <a:noFill/>
        </p:spPr>
        <p:txBody>
          <a:bodyPr wrap="square" rtlCol="0">
            <a:spAutoFit/>
          </a:bodyPr>
          <a:lstStyle/>
          <a:p>
            <a:r>
              <a:rPr lang="tr-TR" b="1" dirty="0"/>
              <a:t>Öncelik-2:</a:t>
            </a:r>
            <a:r>
              <a:rPr lang="tr-TR" dirty="0"/>
              <a:t> Kültür ve Doğa Turizmi alanı ile ilgili kamu kurumları, kooperatifler ve sivil toplum kuruluşlarının kurumsal kapasitesinin </a:t>
            </a:r>
            <a:r>
              <a:rPr lang="tr-TR" dirty="0" smtClean="0"/>
              <a:t>geliştirilmesi</a:t>
            </a:r>
          </a:p>
          <a:p>
            <a:pPr marL="742950" lvl="1" indent="-285750">
              <a:buFont typeface="Arial" panose="020B0604020202020204" pitchFamily="34" charset="0"/>
              <a:buChar char="•"/>
            </a:pPr>
            <a:r>
              <a:rPr lang="tr-TR" dirty="0" smtClean="0"/>
              <a:t>Doğa </a:t>
            </a:r>
            <a:r>
              <a:rPr lang="tr-TR" dirty="0"/>
              <a:t>Turizmi, Ekolojik Turizm, </a:t>
            </a:r>
            <a:r>
              <a:rPr lang="tr-TR" dirty="0" err="1" smtClean="0"/>
              <a:t>Agro</a:t>
            </a:r>
            <a:r>
              <a:rPr lang="tr-TR" dirty="0" smtClean="0"/>
              <a:t>-turizm</a:t>
            </a:r>
          </a:p>
          <a:p>
            <a:pPr lvl="1"/>
            <a:endParaRPr lang="tr-TR" dirty="0" smtClean="0"/>
          </a:p>
          <a:p>
            <a:pPr marL="742950" lvl="1" indent="-285750">
              <a:buFont typeface="Arial" panose="020B0604020202020204" pitchFamily="34" charset="0"/>
              <a:buChar char="•"/>
            </a:pPr>
            <a:r>
              <a:rPr lang="tr-TR" dirty="0" smtClean="0"/>
              <a:t>Turizm </a:t>
            </a:r>
            <a:r>
              <a:rPr lang="tr-TR" dirty="0"/>
              <a:t>Fuarlarında Etkili </a:t>
            </a:r>
            <a:r>
              <a:rPr lang="tr-TR" dirty="0" smtClean="0"/>
              <a:t>Tanıtım</a:t>
            </a:r>
          </a:p>
          <a:p>
            <a:pPr marL="742950" lvl="1" indent="-285750">
              <a:buFont typeface="Arial" panose="020B0604020202020204" pitchFamily="34" charset="0"/>
              <a:buChar char="•"/>
            </a:pPr>
            <a:endParaRPr lang="tr-TR" dirty="0"/>
          </a:p>
          <a:p>
            <a:pPr marL="742950" lvl="1" indent="-285750">
              <a:buFont typeface="Arial" panose="020B0604020202020204" pitchFamily="34" charset="0"/>
              <a:buChar char="•"/>
            </a:pPr>
            <a:r>
              <a:rPr lang="tr-TR" dirty="0" smtClean="0"/>
              <a:t>Turizme </a:t>
            </a:r>
            <a:r>
              <a:rPr lang="tr-TR" dirty="0"/>
              <a:t>Yönelik Festival Planlama ve </a:t>
            </a:r>
            <a:r>
              <a:rPr lang="tr-TR" dirty="0" smtClean="0"/>
              <a:t>Yönetimi</a:t>
            </a:r>
          </a:p>
          <a:p>
            <a:pPr marL="742950" lvl="1" indent="-285750">
              <a:buFont typeface="Arial" panose="020B0604020202020204" pitchFamily="34" charset="0"/>
              <a:buChar char="•"/>
            </a:pPr>
            <a:endParaRPr lang="tr-TR" dirty="0"/>
          </a:p>
          <a:p>
            <a:pPr marL="742950" lvl="1" indent="-285750">
              <a:buFont typeface="Arial" panose="020B0604020202020204" pitchFamily="34" charset="0"/>
              <a:buChar char="•"/>
            </a:pPr>
            <a:r>
              <a:rPr lang="tr-TR" dirty="0"/>
              <a:t>Turizmde toplum bilincinin oluşması için yaygın eğitim programları </a:t>
            </a:r>
            <a:r>
              <a:rPr lang="tr-TR" dirty="0" smtClean="0"/>
              <a:t>düzenlenmesi</a:t>
            </a:r>
          </a:p>
          <a:p>
            <a:pPr marL="742950" lvl="1" indent="-285750">
              <a:buFont typeface="Arial" panose="020B0604020202020204" pitchFamily="34" charset="0"/>
              <a:buChar char="•"/>
            </a:pPr>
            <a:endParaRPr lang="tr-TR" dirty="0"/>
          </a:p>
          <a:p>
            <a:pPr marL="742950" lvl="1" indent="-285750">
              <a:buFont typeface="Arial" panose="020B0604020202020204" pitchFamily="34" charset="0"/>
              <a:buChar char="•"/>
            </a:pPr>
            <a:r>
              <a:rPr lang="tr-TR" dirty="0"/>
              <a:t>Yerel ürünlerin bilinirliğinin arttırılması (Coğrafi işaretli ürün vb</a:t>
            </a:r>
            <a:r>
              <a:rPr lang="tr-TR" dirty="0" smtClean="0"/>
              <a:t>.)</a:t>
            </a:r>
          </a:p>
          <a:p>
            <a:pPr lvl="1"/>
            <a:endParaRPr lang="tr-TR" dirty="0"/>
          </a:p>
          <a:p>
            <a:pPr marL="742950" lvl="1" indent="-285750">
              <a:buFont typeface="Arial" panose="020B0604020202020204" pitchFamily="34" charset="0"/>
              <a:buChar char="•"/>
            </a:pPr>
            <a:r>
              <a:rPr lang="tr-TR" dirty="0"/>
              <a:t>Somut ve Somut olmayan kültürel ve doğal değerlerin bilinirliğinin arttırılması (UNESCO bağlamında</a:t>
            </a:r>
            <a:r>
              <a:rPr lang="tr-TR" dirty="0" smtClean="0"/>
              <a:t>)</a:t>
            </a:r>
          </a:p>
          <a:p>
            <a:pPr lvl="1"/>
            <a:endParaRPr lang="tr-TR" dirty="0"/>
          </a:p>
          <a:p>
            <a:pPr marL="742950" lvl="1" indent="-285750">
              <a:buFont typeface="Arial" panose="020B0604020202020204" pitchFamily="34" charset="0"/>
              <a:buChar char="•"/>
            </a:pPr>
            <a:r>
              <a:rPr lang="tr-TR" dirty="0"/>
              <a:t>Kıyı Alanlarının Turizm Sektörünün Talepleri İle Entegre Bir Şekilde Koruma-Kullanma Dengesi Dikkate Alınarak Bütünleşik Yönetimine Yönelik </a:t>
            </a:r>
            <a:r>
              <a:rPr lang="tr-TR" dirty="0" smtClean="0"/>
              <a:t>Çalışmalar</a:t>
            </a:r>
          </a:p>
          <a:p>
            <a:pPr marL="742950" lvl="1" indent="-285750">
              <a:buFont typeface="Arial" panose="020B0604020202020204" pitchFamily="34" charset="0"/>
              <a:buChar char="•"/>
            </a:pPr>
            <a:endParaRPr lang="tr-TR" dirty="0"/>
          </a:p>
          <a:p>
            <a:pPr marL="742950" lvl="1" indent="-285750">
              <a:buFont typeface="Arial" panose="020B0604020202020204" pitchFamily="34" charset="0"/>
              <a:buChar char="•"/>
            </a:pPr>
            <a:r>
              <a:rPr lang="tr-TR" dirty="0"/>
              <a:t>Turizm alanlarının taşıma kapasitelerinin tespit edilmesi ve alanların buna göre yönetilmesine yönelik planlama çalışmaları</a:t>
            </a:r>
          </a:p>
          <a:p>
            <a:endParaRPr lang="tr-TR" dirty="0"/>
          </a:p>
          <a:p>
            <a:r>
              <a:rPr lang="tr-TR" dirty="0" smtClean="0"/>
              <a:t> </a:t>
            </a:r>
          </a:p>
        </p:txBody>
      </p:sp>
      <p:pic>
        <p:nvPicPr>
          <p:cNvPr id="10" name="Resim 9"/>
          <p:cNvPicPr>
            <a:picLocks noChangeAspect="1"/>
          </p:cNvPicPr>
          <p:nvPr/>
        </p:nvPicPr>
        <p:blipFill>
          <a:blip r:embed="rId3"/>
          <a:stretch>
            <a:fillRect/>
          </a:stretch>
        </p:blipFill>
        <p:spPr>
          <a:xfrm>
            <a:off x="323528" y="69017"/>
            <a:ext cx="2478254" cy="805192"/>
          </a:xfrm>
          <a:prstGeom prst="rect">
            <a:avLst/>
          </a:prstGeom>
        </p:spPr>
      </p:pic>
    </p:spTree>
    <p:extLst>
      <p:ext uri="{BB962C8B-B14F-4D97-AF65-F5344CB8AC3E}">
        <p14:creationId xmlns:p14="http://schemas.microsoft.com/office/powerpoint/2010/main" val="17016054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468313" y="1341438"/>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sp>
        <p:nvSpPr>
          <p:cNvPr id="15" name="14 Metin kutusu"/>
          <p:cNvSpPr txBox="1"/>
          <p:nvPr/>
        </p:nvSpPr>
        <p:spPr>
          <a:xfrm>
            <a:off x="1000100" y="2000240"/>
            <a:ext cx="7429552" cy="400110"/>
          </a:xfrm>
          <a:prstGeom prst="rect">
            <a:avLst/>
          </a:prstGeom>
          <a:noFill/>
        </p:spPr>
        <p:txBody>
          <a:bodyPr wrap="square" rtlCol="0">
            <a:spAutoFit/>
          </a:bodyPr>
          <a:lstStyle/>
          <a:p>
            <a:pPr algn="just"/>
            <a:endParaRPr lang="tr-TR" sz="2000" dirty="0"/>
          </a:p>
        </p:txBody>
      </p:sp>
      <p:cxnSp>
        <p:nvCxnSpPr>
          <p:cNvPr id="13" name="12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13 Dikdörtgen"/>
          <p:cNvSpPr/>
          <p:nvPr/>
        </p:nvSpPr>
        <p:spPr>
          <a:xfrm>
            <a:off x="2698652" y="283293"/>
            <a:ext cx="4032448" cy="369332"/>
          </a:xfrm>
          <a:prstGeom prst="rect">
            <a:avLst/>
          </a:prstGeom>
          <a:solidFill>
            <a:schemeClr val="accent5">
              <a:lumMod val="75000"/>
            </a:schemeClr>
          </a:solidFill>
        </p:spPr>
        <p:txBody>
          <a:bodyPr wrap="square">
            <a:spAutoFit/>
          </a:bodyPr>
          <a:lstStyle/>
          <a:p>
            <a:pPr lvl="1"/>
            <a:r>
              <a:rPr lang="tr-TR" dirty="0" smtClean="0">
                <a:solidFill>
                  <a:schemeClr val="bg1"/>
                </a:solidFill>
              </a:rPr>
              <a:t>ÖRNEK KONULAR</a:t>
            </a:r>
          </a:p>
        </p:txBody>
      </p:sp>
      <p:pic>
        <p:nvPicPr>
          <p:cNvPr id="16" name="15 Resim" descr="Logo.png"/>
          <p:cNvPicPr>
            <a:picLocks noChangeAspect="1"/>
          </p:cNvPicPr>
          <p:nvPr/>
        </p:nvPicPr>
        <p:blipFill>
          <a:blip r:embed="rId2" cstate="print"/>
          <a:stretch>
            <a:fillRect/>
          </a:stretch>
        </p:blipFill>
        <p:spPr>
          <a:xfrm>
            <a:off x="7647489" y="-1"/>
            <a:ext cx="874209" cy="874209"/>
          </a:xfrm>
          <a:prstGeom prst="rect">
            <a:avLst/>
          </a:prstGeom>
        </p:spPr>
      </p:pic>
      <p:sp>
        <p:nvSpPr>
          <p:cNvPr id="2" name="Metin kutusu 1"/>
          <p:cNvSpPr txBox="1"/>
          <p:nvPr/>
        </p:nvSpPr>
        <p:spPr>
          <a:xfrm>
            <a:off x="488156" y="1054563"/>
            <a:ext cx="8044283" cy="5355312"/>
          </a:xfrm>
          <a:prstGeom prst="rect">
            <a:avLst/>
          </a:prstGeom>
          <a:noFill/>
        </p:spPr>
        <p:txBody>
          <a:bodyPr wrap="square" rtlCol="0">
            <a:spAutoFit/>
          </a:bodyPr>
          <a:lstStyle/>
          <a:p>
            <a:pPr fontAlgn="auto"/>
            <a:r>
              <a:rPr lang="tr-TR" b="1" dirty="0"/>
              <a:t>Öncelik-3</a:t>
            </a:r>
            <a:r>
              <a:rPr lang="tr-TR" dirty="0"/>
              <a:t>: Kültür ve Doğa Turizmi alanı ile ilgili proje portföyünün geliştirilmesi</a:t>
            </a:r>
          </a:p>
          <a:p>
            <a:pPr lvl="0" fontAlgn="auto"/>
            <a:endParaRPr lang="tr-TR" dirty="0"/>
          </a:p>
          <a:p>
            <a:pPr marL="285750" lvl="0" indent="-285750" fontAlgn="auto">
              <a:buFont typeface="Arial" panose="020B0604020202020204" pitchFamily="34" charset="0"/>
              <a:buChar char="•"/>
            </a:pPr>
            <a:r>
              <a:rPr lang="tr-TR" dirty="0"/>
              <a:t>Karavan Kamp ve Park Alanlarının Projelendirilmesine Yönelik </a:t>
            </a:r>
            <a:r>
              <a:rPr lang="tr-TR" dirty="0" smtClean="0"/>
              <a:t>Çalışmalar</a:t>
            </a:r>
          </a:p>
          <a:p>
            <a:pPr lvl="0" fontAlgn="auto"/>
            <a:endParaRPr lang="tr-TR" dirty="0" smtClean="0"/>
          </a:p>
          <a:p>
            <a:pPr marL="285750" indent="-285750">
              <a:buFont typeface="Arial" panose="020B0604020202020204" pitchFamily="34" charset="0"/>
              <a:buChar char="•"/>
            </a:pPr>
            <a:r>
              <a:rPr lang="tr-TR" dirty="0"/>
              <a:t>Bisiklet ve Doğa Yürüyüşü Rotalarının Geliştirilmesine Yönelik Proje </a:t>
            </a:r>
            <a:r>
              <a:rPr lang="tr-TR" dirty="0" smtClean="0"/>
              <a:t>Çalışmaları</a:t>
            </a:r>
          </a:p>
          <a:p>
            <a:endParaRPr lang="tr-TR" dirty="0"/>
          </a:p>
          <a:p>
            <a:pPr marL="285750" lvl="0" indent="-285750" fontAlgn="auto">
              <a:buFont typeface="Arial" panose="020B0604020202020204" pitchFamily="34" charset="0"/>
              <a:buChar char="•"/>
            </a:pPr>
            <a:r>
              <a:rPr lang="tr-TR" dirty="0"/>
              <a:t>Kıyı Alanlarında Turizm Sektörünün Talepleri İle Entegre Bir Şekilde Koruma-Kullanma Dengesi Dikkate Alınarak Geliştirilecek Proje </a:t>
            </a:r>
            <a:r>
              <a:rPr lang="tr-TR" dirty="0" smtClean="0"/>
              <a:t>Çalışmaları</a:t>
            </a:r>
          </a:p>
          <a:p>
            <a:pPr lvl="0" fontAlgn="auto"/>
            <a:endParaRPr lang="tr-TR" dirty="0"/>
          </a:p>
          <a:p>
            <a:pPr marL="285750" lvl="0" indent="-285750" fontAlgn="auto">
              <a:buFont typeface="Arial" panose="020B0604020202020204" pitchFamily="34" charset="0"/>
              <a:buChar char="•"/>
            </a:pPr>
            <a:r>
              <a:rPr lang="tr-TR" dirty="0"/>
              <a:t>Bölgedeki kültür mirasının, toplumun kültür, tarih ve estetik bilincini geliştirecek, kültür turizmine katkı sağlayacak ve afet riskini dikkate alacak şekilde korunarak, taşınmaz vakıf kültür varlıklarına vakfiye şartları doğrultusunda işlevsellik kazandırılmasına yönelik </a:t>
            </a:r>
            <a:r>
              <a:rPr lang="tr-TR" dirty="0" smtClean="0"/>
              <a:t>projeler</a:t>
            </a:r>
          </a:p>
          <a:p>
            <a:pPr marL="285750" lvl="0" indent="-285750" fontAlgn="auto">
              <a:buFont typeface="Arial" panose="020B0604020202020204" pitchFamily="34" charset="0"/>
              <a:buChar char="•"/>
            </a:pPr>
            <a:endParaRPr lang="tr-TR" dirty="0"/>
          </a:p>
          <a:p>
            <a:pPr marL="285750" lvl="0" indent="-285750" fontAlgn="auto">
              <a:buFont typeface="Arial" panose="020B0604020202020204" pitchFamily="34" charset="0"/>
              <a:buChar char="•"/>
            </a:pPr>
            <a:r>
              <a:rPr lang="tr-TR" dirty="0"/>
              <a:t>Köylerdeki üretim ve yaşam biçimleri ile tabiat ve kültür varlıklarının korunmasını </a:t>
            </a:r>
            <a:r>
              <a:rPr lang="tr-TR" dirty="0" err="1"/>
              <a:t>teminen</a:t>
            </a:r>
            <a:r>
              <a:rPr lang="tr-TR" dirty="0"/>
              <a:t>; köylere özgü geleneksel zanaat ve el sanatları, </a:t>
            </a:r>
            <a:r>
              <a:rPr lang="tr-TR" dirty="0" err="1"/>
              <a:t>agro</a:t>
            </a:r>
            <a:r>
              <a:rPr lang="tr-TR" dirty="0"/>
              <a:t>-turizm, coğrafi işaretli ürünler, süs bitkileri, bağcılık, arıcılık, balıkçılık, kümes hayvancılığı, alternatif tarım ürünleri yetiştiriciliği, tarım ve gıda ürünlerindeki geleneksel üretim ve saklama bilgisini gelecek kuşaklara taşıyacak proje </a:t>
            </a:r>
            <a:r>
              <a:rPr lang="tr-TR" dirty="0" smtClean="0"/>
              <a:t>çalışmaları</a:t>
            </a:r>
            <a:endParaRPr lang="tr-TR" dirty="0"/>
          </a:p>
        </p:txBody>
      </p:sp>
      <p:pic>
        <p:nvPicPr>
          <p:cNvPr id="10" name="Resim 9"/>
          <p:cNvPicPr>
            <a:picLocks noChangeAspect="1"/>
          </p:cNvPicPr>
          <p:nvPr/>
        </p:nvPicPr>
        <p:blipFill>
          <a:blip r:embed="rId3"/>
          <a:stretch>
            <a:fillRect/>
          </a:stretch>
        </p:blipFill>
        <p:spPr>
          <a:xfrm>
            <a:off x="323528" y="69017"/>
            <a:ext cx="2478254" cy="805192"/>
          </a:xfrm>
          <a:prstGeom prst="rect">
            <a:avLst/>
          </a:prstGeom>
        </p:spPr>
      </p:pic>
    </p:spTree>
    <p:extLst>
      <p:ext uri="{BB962C8B-B14F-4D97-AF65-F5344CB8AC3E}">
        <p14:creationId xmlns:p14="http://schemas.microsoft.com/office/powerpoint/2010/main" val="4239273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468313" y="1341438"/>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sp>
        <p:nvSpPr>
          <p:cNvPr id="15" name="14 Metin kutusu"/>
          <p:cNvSpPr txBox="1"/>
          <p:nvPr/>
        </p:nvSpPr>
        <p:spPr>
          <a:xfrm>
            <a:off x="1000100" y="2000240"/>
            <a:ext cx="7429552" cy="400110"/>
          </a:xfrm>
          <a:prstGeom prst="rect">
            <a:avLst/>
          </a:prstGeom>
          <a:noFill/>
        </p:spPr>
        <p:txBody>
          <a:bodyPr wrap="square" rtlCol="0">
            <a:spAutoFit/>
          </a:bodyPr>
          <a:lstStyle/>
          <a:p>
            <a:pPr algn="just"/>
            <a:endParaRPr lang="tr-TR" sz="2000" dirty="0"/>
          </a:p>
        </p:txBody>
      </p:sp>
      <p:cxnSp>
        <p:nvCxnSpPr>
          <p:cNvPr id="13" name="12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13 Dikdörtgen"/>
          <p:cNvSpPr/>
          <p:nvPr/>
        </p:nvSpPr>
        <p:spPr>
          <a:xfrm>
            <a:off x="2698652" y="311185"/>
            <a:ext cx="4032448" cy="369332"/>
          </a:xfrm>
          <a:prstGeom prst="rect">
            <a:avLst/>
          </a:prstGeom>
          <a:solidFill>
            <a:schemeClr val="accent5">
              <a:lumMod val="75000"/>
            </a:schemeClr>
          </a:solidFill>
        </p:spPr>
        <p:txBody>
          <a:bodyPr wrap="square">
            <a:spAutoFit/>
          </a:bodyPr>
          <a:lstStyle/>
          <a:p>
            <a:pPr lvl="1"/>
            <a:r>
              <a:rPr lang="tr-TR" dirty="0" smtClean="0">
                <a:solidFill>
                  <a:schemeClr val="bg1"/>
                </a:solidFill>
              </a:rPr>
              <a:t>ÖRNEK KONULAR</a:t>
            </a:r>
          </a:p>
        </p:txBody>
      </p:sp>
      <p:pic>
        <p:nvPicPr>
          <p:cNvPr id="16" name="15 Resim" descr="Logo.png"/>
          <p:cNvPicPr>
            <a:picLocks noChangeAspect="1"/>
          </p:cNvPicPr>
          <p:nvPr/>
        </p:nvPicPr>
        <p:blipFill>
          <a:blip r:embed="rId2" cstate="print"/>
          <a:stretch>
            <a:fillRect/>
          </a:stretch>
        </p:blipFill>
        <p:spPr>
          <a:xfrm>
            <a:off x="7647489" y="-1"/>
            <a:ext cx="874209" cy="874209"/>
          </a:xfrm>
          <a:prstGeom prst="rect">
            <a:avLst/>
          </a:prstGeom>
        </p:spPr>
      </p:pic>
      <p:sp>
        <p:nvSpPr>
          <p:cNvPr id="2" name="Metin kutusu 1"/>
          <p:cNvSpPr txBox="1"/>
          <p:nvPr/>
        </p:nvSpPr>
        <p:spPr>
          <a:xfrm>
            <a:off x="488156" y="1054563"/>
            <a:ext cx="8044283" cy="4247317"/>
          </a:xfrm>
          <a:prstGeom prst="rect">
            <a:avLst/>
          </a:prstGeom>
          <a:noFill/>
        </p:spPr>
        <p:txBody>
          <a:bodyPr wrap="square" rtlCol="0">
            <a:spAutoFit/>
          </a:bodyPr>
          <a:lstStyle/>
          <a:p>
            <a:pPr fontAlgn="auto"/>
            <a:r>
              <a:rPr lang="tr-TR" b="1" dirty="0"/>
              <a:t>Öncelik-3</a:t>
            </a:r>
            <a:r>
              <a:rPr lang="tr-TR" dirty="0"/>
              <a:t>: Kültür ve Doğa Turizmi alanı ile ilgili proje portföyünün geliştirilmesi</a:t>
            </a:r>
          </a:p>
          <a:p>
            <a:pPr lvl="0" fontAlgn="auto"/>
            <a:r>
              <a:rPr lang="tr-TR" dirty="0"/>
              <a:t>Bisiklet ve Doğa Yürüyüşü Rotalarının Geliştirilmesine Yönelik Proje </a:t>
            </a:r>
            <a:r>
              <a:rPr lang="tr-TR" dirty="0" smtClean="0"/>
              <a:t>Çalışmaları</a:t>
            </a:r>
          </a:p>
          <a:p>
            <a:pPr lvl="0" fontAlgn="auto"/>
            <a:endParaRPr lang="tr-TR" dirty="0"/>
          </a:p>
          <a:p>
            <a:pPr marL="742950" lvl="1" indent="-285750">
              <a:buFont typeface="Arial" panose="020B0604020202020204" pitchFamily="34" charset="0"/>
              <a:buChar char="•"/>
            </a:pPr>
            <a:r>
              <a:rPr lang="tr-TR" dirty="0" smtClean="0"/>
              <a:t>Turizm </a:t>
            </a:r>
            <a:r>
              <a:rPr lang="tr-TR" dirty="0"/>
              <a:t>bölgelerindeki içme suyu, kanalizasyon, katı atık bertaraf ve atık su arıtma altyapı yatırımlarına yönelik </a:t>
            </a:r>
            <a:r>
              <a:rPr lang="tr-TR" dirty="0" smtClean="0"/>
              <a:t>projeler</a:t>
            </a:r>
          </a:p>
          <a:p>
            <a:pPr marL="742950" lvl="1" indent="-285750">
              <a:buFont typeface="Arial" panose="020B0604020202020204" pitchFamily="34" charset="0"/>
              <a:buChar char="•"/>
            </a:pPr>
            <a:endParaRPr lang="tr-TR" dirty="0"/>
          </a:p>
          <a:p>
            <a:pPr marL="742950" lvl="1" indent="-285750">
              <a:buFont typeface="Arial" panose="020B0604020202020204" pitchFamily="34" charset="0"/>
              <a:buChar char="•"/>
            </a:pPr>
            <a:r>
              <a:rPr lang="tr-TR" dirty="0"/>
              <a:t>Artan turist sayısını karşılamak üzere yatak kapasitesini artırmaya yönelik proje </a:t>
            </a:r>
            <a:r>
              <a:rPr lang="tr-TR" dirty="0" smtClean="0"/>
              <a:t>çalışmaları</a:t>
            </a:r>
          </a:p>
          <a:p>
            <a:pPr marL="742950" lvl="1" indent="-285750">
              <a:buFont typeface="Arial" panose="020B0604020202020204" pitchFamily="34" charset="0"/>
              <a:buChar char="•"/>
            </a:pPr>
            <a:endParaRPr lang="tr-TR" dirty="0"/>
          </a:p>
          <a:p>
            <a:pPr marL="742950" lvl="1" indent="-285750">
              <a:buFont typeface="Arial" panose="020B0604020202020204" pitchFamily="34" charset="0"/>
              <a:buChar char="•"/>
            </a:pPr>
            <a:r>
              <a:rPr lang="tr-TR" dirty="0"/>
              <a:t>Teknoloji destekli olarak ziyaretçi deneyimini artırmaya yönelik proje </a:t>
            </a:r>
            <a:r>
              <a:rPr lang="tr-TR" dirty="0" smtClean="0"/>
              <a:t>çalışmaları</a:t>
            </a:r>
          </a:p>
          <a:p>
            <a:pPr lvl="1"/>
            <a:endParaRPr lang="tr-TR" dirty="0"/>
          </a:p>
          <a:p>
            <a:pPr marL="742950" lvl="1" indent="-285750">
              <a:buFont typeface="Arial" panose="020B0604020202020204" pitchFamily="34" charset="0"/>
              <a:buChar char="•"/>
            </a:pPr>
            <a:r>
              <a:rPr lang="tr-TR" dirty="0"/>
              <a:t>İç turizmden başta dezavantajlı gruplar (özürlüler, düşük gelirliler, gençler, kadınlar vb.) ve genç nüfusun daha fazla yararlanmasına sağlamaya yönelik sosyal turizm proje çalışmaları</a:t>
            </a:r>
            <a:endParaRPr lang="tr-TR" dirty="0">
              <a:effectLst/>
            </a:endParaRPr>
          </a:p>
        </p:txBody>
      </p:sp>
      <p:pic>
        <p:nvPicPr>
          <p:cNvPr id="9" name="Resim 8"/>
          <p:cNvPicPr>
            <a:picLocks noChangeAspect="1"/>
          </p:cNvPicPr>
          <p:nvPr/>
        </p:nvPicPr>
        <p:blipFill>
          <a:blip r:embed="rId3"/>
          <a:stretch>
            <a:fillRect/>
          </a:stretch>
        </p:blipFill>
        <p:spPr>
          <a:xfrm>
            <a:off x="323528" y="69017"/>
            <a:ext cx="2478254" cy="805192"/>
          </a:xfrm>
          <a:prstGeom prst="rect">
            <a:avLst/>
          </a:prstGeom>
        </p:spPr>
      </p:pic>
    </p:spTree>
    <p:extLst>
      <p:ext uri="{BB962C8B-B14F-4D97-AF65-F5344CB8AC3E}">
        <p14:creationId xmlns:p14="http://schemas.microsoft.com/office/powerpoint/2010/main" val="17480143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468313" y="1341438"/>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sp>
        <p:nvSpPr>
          <p:cNvPr id="15" name="14 Metin kutusu"/>
          <p:cNvSpPr txBox="1"/>
          <p:nvPr/>
        </p:nvSpPr>
        <p:spPr>
          <a:xfrm>
            <a:off x="1000100" y="2000240"/>
            <a:ext cx="7429552" cy="400110"/>
          </a:xfrm>
          <a:prstGeom prst="rect">
            <a:avLst/>
          </a:prstGeom>
          <a:noFill/>
        </p:spPr>
        <p:txBody>
          <a:bodyPr wrap="square" rtlCol="0">
            <a:spAutoFit/>
          </a:bodyPr>
          <a:lstStyle/>
          <a:p>
            <a:pPr algn="just"/>
            <a:endParaRPr lang="tr-TR" sz="2000" dirty="0"/>
          </a:p>
        </p:txBody>
      </p:sp>
      <p:cxnSp>
        <p:nvCxnSpPr>
          <p:cNvPr id="13" name="12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13 Dikdörtgen"/>
          <p:cNvSpPr/>
          <p:nvPr/>
        </p:nvSpPr>
        <p:spPr>
          <a:xfrm>
            <a:off x="2698652" y="311185"/>
            <a:ext cx="4032448" cy="369332"/>
          </a:xfrm>
          <a:prstGeom prst="rect">
            <a:avLst/>
          </a:prstGeom>
          <a:solidFill>
            <a:schemeClr val="accent5">
              <a:lumMod val="75000"/>
            </a:schemeClr>
          </a:solidFill>
        </p:spPr>
        <p:txBody>
          <a:bodyPr wrap="square">
            <a:spAutoFit/>
          </a:bodyPr>
          <a:lstStyle/>
          <a:p>
            <a:pPr lvl="1"/>
            <a:r>
              <a:rPr lang="tr-TR" dirty="0" smtClean="0">
                <a:solidFill>
                  <a:schemeClr val="bg1"/>
                </a:solidFill>
              </a:rPr>
              <a:t>SON BAŞVURU TARİHLERİ</a:t>
            </a:r>
            <a:endParaRPr lang="tr-TR" dirty="0" smtClean="0">
              <a:solidFill>
                <a:schemeClr val="bg1"/>
              </a:solidFill>
            </a:endParaRPr>
          </a:p>
        </p:txBody>
      </p:sp>
      <p:pic>
        <p:nvPicPr>
          <p:cNvPr id="16" name="15 Resim" descr="Logo.png"/>
          <p:cNvPicPr>
            <a:picLocks noChangeAspect="1"/>
          </p:cNvPicPr>
          <p:nvPr/>
        </p:nvPicPr>
        <p:blipFill>
          <a:blip r:embed="rId2" cstate="print"/>
          <a:stretch>
            <a:fillRect/>
          </a:stretch>
        </p:blipFill>
        <p:spPr>
          <a:xfrm>
            <a:off x="7647489" y="-1"/>
            <a:ext cx="874209" cy="874209"/>
          </a:xfrm>
          <a:prstGeom prst="rect">
            <a:avLst/>
          </a:prstGeom>
        </p:spPr>
      </p:pic>
      <p:pic>
        <p:nvPicPr>
          <p:cNvPr id="9" name="Resim 8"/>
          <p:cNvPicPr>
            <a:picLocks noChangeAspect="1"/>
          </p:cNvPicPr>
          <p:nvPr/>
        </p:nvPicPr>
        <p:blipFill>
          <a:blip r:embed="rId3"/>
          <a:stretch>
            <a:fillRect/>
          </a:stretch>
        </p:blipFill>
        <p:spPr>
          <a:xfrm>
            <a:off x="323528" y="69017"/>
            <a:ext cx="2478254" cy="805192"/>
          </a:xfrm>
          <a:prstGeom prst="rect">
            <a:avLst/>
          </a:prstGeom>
        </p:spPr>
      </p:pic>
      <p:pic>
        <p:nvPicPr>
          <p:cNvPr id="3" name="Resim 2"/>
          <p:cNvPicPr>
            <a:picLocks noChangeAspect="1"/>
          </p:cNvPicPr>
          <p:nvPr/>
        </p:nvPicPr>
        <p:blipFill>
          <a:blip r:embed="rId4"/>
          <a:stretch>
            <a:fillRect/>
          </a:stretch>
        </p:blipFill>
        <p:spPr>
          <a:xfrm>
            <a:off x="496805" y="1170583"/>
            <a:ext cx="8492481" cy="4130625"/>
          </a:xfrm>
          <a:prstGeom prst="rect">
            <a:avLst/>
          </a:prstGeom>
        </p:spPr>
      </p:pic>
    </p:spTree>
    <p:extLst>
      <p:ext uri="{BB962C8B-B14F-4D97-AF65-F5344CB8AC3E}">
        <p14:creationId xmlns:p14="http://schemas.microsoft.com/office/powerpoint/2010/main" val="14751658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9 Dikdörtgen"/>
          <p:cNvSpPr/>
          <p:nvPr/>
        </p:nvSpPr>
        <p:spPr>
          <a:xfrm>
            <a:off x="3203847" y="115541"/>
            <a:ext cx="4304603" cy="923330"/>
          </a:xfrm>
          <a:prstGeom prst="rect">
            <a:avLst/>
          </a:prstGeom>
          <a:solidFill>
            <a:schemeClr val="accent5">
              <a:lumMod val="75000"/>
            </a:schemeClr>
          </a:solidFill>
        </p:spPr>
        <p:txBody>
          <a:bodyPr wrap="square">
            <a:spAutoFit/>
          </a:bodyPr>
          <a:lstStyle/>
          <a:p>
            <a:r>
              <a:rPr lang="tr-TR" dirty="0" smtClean="0">
                <a:solidFill>
                  <a:schemeClr val="bg1"/>
                </a:solidFill>
              </a:rPr>
              <a:t>Faydalı </a:t>
            </a:r>
            <a:r>
              <a:rPr lang="tr-TR" dirty="0" err="1" smtClean="0">
                <a:solidFill>
                  <a:schemeClr val="bg1"/>
                </a:solidFill>
              </a:rPr>
              <a:t>Portallar</a:t>
            </a:r>
            <a:r>
              <a:rPr lang="tr-TR" dirty="0">
                <a:solidFill>
                  <a:schemeClr val="bg1"/>
                </a:solidFill>
              </a:rPr>
              <a:t>: </a:t>
            </a:r>
            <a:endParaRPr lang="tr-TR" dirty="0" smtClean="0">
              <a:solidFill>
                <a:schemeClr val="bg1"/>
              </a:solidFill>
            </a:endParaRPr>
          </a:p>
          <a:p>
            <a:r>
              <a:rPr lang="tr-TR" dirty="0" smtClean="0">
                <a:solidFill>
                  <a:schemeClr val="bg1"/>
                </a:solidFill>
                <a:hlinkClick r:id="rId2"/>
              </a:rPr>
              <a:t>https</a:t>
            </a:r>
            <a:r>
              <a:rPr lang="tr-TR" dirty="0">
                <a:solidFill>
                  <a:schemeClr val="bg1"/>
                </a:solidFill>
                <a:hlinkClick r:id="rId2"/>
              </a:rPr>
              <a:t>://</a:t>
            </a:r>
            <a:r>
              <a:rPr lang="tr-TR" dirty="0" smtClean="0">
                <a:solidFill>
                  <a:schemeClr val="bg1"/>
                </a:solidFill>
                <a:hlinkClick r:id="rId2"/>
              </a:rPr>
              <a:t>www.kalkinmakutuphanesi.gov.tr/search?q=Turizm</a:t>
            </a:r>
            <a:r>
              <a:rPr lang="tr-TR" dirty="0" smtClean="0">
                <a:solidFill>
                  <a:schemeClr val="bg1"/>
                </a:solidFill>
              </a:rPr>
              <a:t> </a:t>
            </a:r>
            <a:endParaRPr lang="tr-TR" dirty="0">
              <a:solidFill>
                <a:schemeClr val="bg1"/>
              </a:solidFill>
            </a:endParaRPr>
          </a:p>
        </p:txBody>
      </p:sp>
      <p:pic>
        <p:nvPicPr>
          <p:cNvPr id="13" name="12 Resim" descr="Logo.png"/>
          <p:cNvPicPr>
            <a:picLocks noChangeAspect="1"/>
          </p:cNvPicPr>
          <p:nvPr/>
        </p:nvPicPr>
        <p:blipFill>
          <a:blip r:embed="rId3" cstate="print"/>
          <a:stretch>
            <a:fillRect/>
          </a:stretch>
        </p:blipFill>
        <p:spPr>
          <a:xfrm>
            <a:off x="7524328" y="0"/>
            <a:ext cx="899592" cy="899592"/>
          </a:xfrm>
          <a:prstGeom prst="rect">
            <a:avLst/>
          </a:prstGeom>
        </p:spPr>
      </p:pic>
      <p:pic>
        <p:nvPicPr>
          <p:cNvPr id="3" name="Resim 2"/>
          <p:cNvPicPr>
            <a:picLocks noChangeAspect="1"/>
          </p:cNvPicPr>
          <p:nvPr/>
        </p:nvPicPr>
        <p:blipFill>
          <a:blip r:embed="rId4"/>
          <a:stretch>
            <a:fillRect/>
          </a:stretch>
        </p:blipFill>
        <p:spPr>
          <a:xfrm>
            <a:off x="251519" y="1097013"/>
            <a:ext cx="8794419" cy="4852267"/>
          </a:xfrm>
          <a:prstGeom prst="rect">
            <a:avLst/>
          </a:prstGeom>
        </p:spPr>
      </p:pic>
      <p:pic>
        <p:nvPicPr>
          <p:cNvPr id="8" name="Resim 7"/>
          <p:cNvPicPr>
            <a:picLocks noChangeAspect="1"/>
          </p:cNvPicPr>
          <p:nvPr/>
        </p:nvPicPr>
        <p:blipFill>
          <a:blip r:embed="rId5"/>
          <a:stretch>
            <a:fillRect/>
          </a:stretch>
        </p:blipFill>
        <p:spPr>
          <a:xfrm>
            <a:off x="323528" y="69017"/>
            <a:ext cx="2478254" cy="805192"/>
          </a:xfrm>
          <a:prstGeom prst="rect">
            <a:avLst/>
          </a:prstGeom>
        </p:spPr>
      </p:pic>
    </p:spTree>
    <p:extLst>
      <p:ext uri="{BB962C8B-B14F-4D97-AF65-F5344CB8AC3E}">
        <p14:creationId xmlns:p14="http://schemas.microsoft.com/office/powerpoint/2010/main" val="211969723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9 Dikdörtgen"/>
          <p:cNvSpPr/>
          <p:nvPr/>
        </p:nvSpPr>
        <p:spPr>
          <a:xfrm>
            <a:off x="2972179" y="80283"/>
            <a:ext cx="4309743" cy="923330"/>
          </a:xfrm>
          <a:prstGeom prst="rect">
            <a:avLst/>
          </a:prstGeom>
          <a:solidFill>
            <a:schemeClr val="accent5">
              <a:lumMod val="75000"/>
            </a:schemeClr>
          </a:solidFill>
        </p:spPr>
        <p:txBody>
          <a:bodyPr wrap="square">
            <a:spAutoFit/>
          </a:bodyPr>
          <a:lstStyle/>
          <a:p>
            <a:r>
              <a:rPr lang="tr-TR" dirty="0" smtClean="0">
                <a:solidFill>
                  <a:schemeClr val="bg1"/>
                </a:solidFill>
              </a:rPr>
              <a:t>Faydalı </a:t>
            </a:r>
            <a:r>
              <a:rPr lang="tr-TR" dirty="0" err="1" smtClean="0">
                <a:solidFill>
                  <a:schemeClr val="bg1"/>
                </a:solidFill>
              </a:rPr>
              <a:t>Portallar</a:t>
            </a:r>
            <a:r>
              <a:rPr lang="tr-TR" dirty="0">
                <a:solidFill>
                  <a:schemeClr val="bg1"/>
                </a:solidFill>
              </a:rPr>
              <a:t>: </a:t>
            </a:r>
            <a:endParaRPr lang="tr-TR" dirty="0" smtClean="0">
              <a:solidFill>
                <a:schemeClr val="bg1"/>
              </a:solidFill>
            </a:endParaRPr>
          </a:p>
          <a:p>
            <a:r>
              <a:rPr lang="tr-TR" dirty="0">
                <a:solidFill>
                  <a:schemeClr val="bg1"/>
                </a:solidFill>
                <a:hlinkClick r:id="rId2"/>
              </a:rPr>
              <a:t>https://</a:t>
            </a:r>
            <a:r>
              <a:rPr lang="tr-TR" dirty="0" smtClean="0">
                <a:solidFill>
                  <a:schemeClr val="bg1"/>
                </a:solidFill>
                <a:hlinkClick r:id="rId2"/>
              </a:rPr>
              <a:t>tez.yok.gov.tr/UlusalTezMerkezi/tezSorguSonucYeni.jsp</a:t>
            </a:r>
            <a:r>
              <a:rPr lang="tr-TR" dirty="0" smtClean="0">
                <a:solidFill>
                  <a:schemeClr val="bg1"/>
                </a:solidFill>
              </a:rPr>
              <a:t> </a:t>
            </a:r>
            <a:endParaRPr lang="tr-TR" dirty="0">
              <a:solidFill>
                <a:schemeClr val="bg1"/>
              </a:solidFill>
            </a:endParaRPr>
          </a:p>
        </p:txBody>
      </p:sp>
      <p:pic>
        <p:nvPicPr>
          <p:cNvPr id="13" name="12 Resim" descr="Logo.png"/>
          <p:cNvPicPr>
            <a:picLocks noChangeAspect="1"/>
          </p:cNvPicPr>
          <p:nvPr/>
        </p:nvPicPr>
        <p:blipFill>
          <a:blip r:embed="rId3" cstate="print"/>
          <a:stretch>
            <a:fillRect/>
          </a:stretch>
        </p:blipFill>
        <p:spPr>
          <a:xfrm>
            <a:off x="7452320" y="27434"/>
            <a:ext cx="899592" cy="899592"/>
          </a:xfrm>
          <a:prstGeom prst="rect">
            <a:avLst/>
          </a:prstGeom>
        </p:spPr>
      </p:pic>
      <p:pic>
        <p:nvPicPr>
          <p:cNvPr id="2" name="Resim 1"/>
          <p:cNvPicPr>
            <a:picLocks noChangeAspect="1"/>
          </p:cNvPicPr>
          <p:nvPr/>
        </p:nvPicPr>
        <p:blipFill>
          <a:blip r:embed="rId4"/>
          <a:stretch>
            <a:fillRect/>
          </a:stretch>
        </p:blipFill>
        <p:spPr>
          <a:xfrm>
            <a:off x="107504" y="1088133"/>
            <a:ext cx="8780068" cy="4394906"/>
          </a:xfrm>
          <a:prstGeom prst="rect">
            <a:avLst/>
          </a:prstGeom>
        </p:spPr>
      </p:pic>
      <p:pic>
        <p:nvPicPr>
          <p:cNvPr id="8" name="Resim 7"/>
          <p:cNvPicPr>
            <a:picLocks noChangeAspect="1"/>
          </p:cNvPicPr>
          <p:nvPr/>
        </p:nvPicPr>
        <p:blipFill>
          <a:blip r:embed="rId5"/>
          <a:stretch>
            <a:fillRect/>
          </a:stretch>
        </p:blipFill>
        <p:spPr>
          <a:xfrm>
            <a:off x="323528" y="69017"/>
            <a:ext cx="2478254" cy="805192"/>
          </a:xfrm>
          <a:prstGeom prst="rect">
            <a:avLst/>
          </a:prstGeom>
        </p:spPr>
      </p:pic>
    </p:spTree>
    <p:extLst>
      <p:ext uri="{BB962C8B-B14F-4D97-AF65-F5344CB8AC3E}">
        <p14:creationId xmlns:p14="http://schemas.microsoft.com/office/powerpoint/2010/main" val="123818997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9 Dikdörtgen"/>
          <p:cNvSpPr/>
          <p:nvPr/>
        </p:nvSpPr>
        <p:spPr>
          <a:xfrm>
            <a:off x="2926553" y="76977"/>
            <a:ext cx="4453759" cy="923330"/>
          </a:xfrm>
          <a:prstGeom prst="rect">
            <a:avLst/>
          </a:prstGeom>
          <a:solidFill>
            <a:schemeClr val="accent5">
              <a:lumMod val="75000"/>
            </a:schemeClr>
          </a:solidFill>
        </p:spPr>
        <p:txBody>
          <a:bodyPr wrap="square">
            <a:spAutoFit/>
          </a:bodyPr>
          <a:lstStyle/>
          <a:p>
            <a:r>
              <a:rPr lang="tr-TR" dirty="0" smtClean="0">
                <a:solidFill>
                  <a:schemeClr val="bg1"/>
                </a:solidFill>
              </a:rPr>
              <a:t>Faydalı </a:t>
            </a:r>
            <a:r>
              <a:rPr lang="tr-TR" dirty="0" err="1" smtClean="0">
                <a:solidFill>
                  <a:schemeClr val="bg1"/>
                </a:solidFill>
              </a:rPr>
              <a:t>Portallar</a:t>
            </a:r>
            <a:r>
              <a:rPr lang="tr-TR" dirty="0">
                <a:solidFill>
                  <a:schemeClr val="bg1"/>
                </a:solidFill>
              </a:rPr>
              <a:t>: </a:t>
            </a:r>
            <a:endParaRPr lang="tr-TR" dirty="0" smtClean="0">
              <a:solidFill>
                <a:schemeClr val="bg1"/>
              </a:solidFill>
            </a:endParaRPr>
          </a:p>
          <a:p>
            <a:r>
              <a:rPr lang="tr-TR" dirty="0">
                <a:solidFill>
                  <a:schemeClr val="bg1"/>
                </a:solidFill>
                <a:hlinkClick r:id="rId2"/>
              </a:rPr>
              <a:t>https://</a:t>
            </a:r>
            <a:r>
              <a:rPr lang="tr-TR" dirty="0" smtClean="0">
                <a:solidFill>
                  <a:schemeClr val="bg1"/>
                </a:solidFill>
                <a:hlinkClick r:id="rId2"/>
              </a:rPr>
              <a:t>tez.yok.gov.tr/UlusalTezMerkezi/tezSorguSonucYeni.jsp</a:t>
            </a:r>
            <a:r>
              <a:rPr lang="tr-TR" dirty="0" smtClean="0">
                <a:solidFill>
                  <a:schemeClr val="bg1"/>
                </a:solidFill>
              </a:rPr>
              <a:t> </a:t>
            </a:r>
            <a:endParaRPr lang="tr-TR" dirty="0">
              <a:solidFill>
                <a:schemeClr val="bg1"/>
              </a:solidFill>
            </a:endParaRPr>
          </a:p>
        </p:txBody>
      </p:sp>
      <p:pic>
        <p:nvPicPr>
          <p:cNvPr id="13" name="12 Resim" descr="Logo.png"/>
          <p:cNvPicPr>
            <a:picLocks noChangeAspect="1"/>
          </p:cNvPicPr>
          <p:nvPr/>
        </p:nvPicPr>
        <p:blipFill>
          <a:blip r:embed="rId3" cstate="print"/>
          <a:stretch>
            <a:fillRect/>
          </a:stretch>
        </p:blipFill>
        <p:spPr>
          <a:xfrm>
            <a:off x="7380312" y="45616"/>
            <a:ext cx="899592" cy="899592"/>
          </a:xfrm>
          <a:prstGeom prst="rect">
            <a:avLst/>
          </a:prstGeom>
        </p:spPr>
      </p:pic>
      <p:pic>
        <p:nvPicPr>
          <p:cNvPr id="2" name="Resim 1"/>
          <p:cNvPicPr>
            <a:picLocks noChangeAspect="1"/>
          </p:cNvPicPr>
          <p:nvPr/>
        </p:nvPicPr>
        <p:blipFill>
          <a:blip r:embed="rId4"/>
          <a:stretch>
            <a:fillRect/>
          </a:stretch>
        </p:blipFill>
        <p:spPr>
          <a:xfrm>
            <a:off x="107504" y="1088133"/>
            <a:ext cx="8780068" cy="4394906"/>
          </a:xfrm>
          <a:prstGeom prst="rect">
            <a:avLst/>
          </a:prstGeom>
        </p:spPr>
      </p:pic>
      <p:pic>
        <p:nvPicPr>
          <p:cNvPr id="8" name="Resim 7"/>
          <p:cNvPicPr>
            <a:picLocks noChangeAspect="1"/>
          </p:cNvPicPr>
          <p:nvPr/>
        </p:nvPicPr>
        <p:blipFill>
          <a:blip r:embed="rId5"/>
          <a:stretch>
            <a:fillRect/>
          </a:stretch>
        </p:blipFill>
        <p:spPr>
          <a:xfrm>
            <a:off x="323528" y="69017"/>
            <a:ext cx="2478254" cy="805192"/>
          </a:xfrm>
          <a:prstGeom prst="rect">
            <a:avLst/>
          </a:prstGeom>
        </p:spPr>
      </p:pic>
    </p:spTree>
    <p:extLst>
      <p:ext uri="{BB962C8B-B14F-4D97-AF65-F5344CB8AC3E}">
        <p14:creationId xmlns:p14="http://schemas.microsoft.com/office/powerpoint/2010/main" val="364050643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9 Dikdörtgen"/>
          <p:cNvSpPr/>
          <p:nvPr/>
        </p:nvSpPr>
        <p:spPr>
          <a:xfrm>
            <a:off x="2771800" y="57398"/>
            <a:ext cx="5626129" cy="923330"/>
          </a:xfrm>
          <a:prstGeom prst="rect">
            <a:avLst/>
          </a:prstGeom>
          <a:solidFill>
            <a:schemeClr val="accent5">
              <a:lumMod val="75000"/>
            </a:schemeClr>
          </a:solidFill>
        </p:spPr>
        <p:txBody>
          <a:bodyPr wrap="square">
            <a:spAutoFit/>
          </a:bodyPr>
          <a:lstStyle/>
          <a:p>
            <a:r>
              <a:rPr lang="tr-TR" dirty="0" smtClean="0">
                <a:solidFill>
                  <a:schemeClr val="bg1"/>
                </a:solidFill>
              </a:rPr>
              <a:t>Faydalı </a:t>
            </a:r>
            <a:r>
              <a:rPr lang="tr-TR" dirty="0" err="1" smtClean="0">
                <a:solidFill>
                  <a:schemeClr val="bg1"/>
                </a:solidFill>
              </a:rPr>
              <a:t>Portallar</a:t>
            </a:r>
            <a:r>
              <a:rPr lang="tr-TR" dirty="0">
                <a:solidFill>
                  <a:schemeClr val="bg1"/>
                </a:solidFill>
              </a:rPr>
              <a:t>: </a:t>
            </a:r>
            <a:endParaRPr lang="tr-TR" dirty="0" smtClean="0">
              <a:solidFill>
                <a:schemeClr val="bg1"/>
              </a:solidFill>
            </a:endParaRPr>
          </a:p>
          <a:p>
            <a:r>
              <a:rPr lang="tr-TR" dirty="0">
                <a:solidFill>
                  <a:schemeClr val="bg1"/>
                </a:solidFill>
                <a:hlinkClick r:id="rId2"/>
              </a:rPr>
              <a:t>https://scholar.google.com/scholar?hl=en&amp;as_sdt=0%2C5&amp;q=turizm&amp;btnG</a:t>
            </a:r>
            <a:r>
              <a:rPr lang="tr-TR" dirty="0" smtClean="0">
                <a:solidFill>
                  <a:schemeClr val="bg1"/>
                </a:solidFill>
              </a:rPr>
              <a:t>= </a:t>
            </a:r>
            <a:endParaRPr lang="tr-TR" dirty="0">
              <a:solidFill>
                <a:schemeClr val="bg1"/>
              </a:solidFill>
            </a:endParaRPr>
          </a:p>
        </p:txBody>
      </p:sp>
      <p:pic>
        <p:nvPicPr>
          <p:cNvPr id="13" name="12 Resim" descr="Logo.png"/>
          <p:cNvPicPr>
            <a:picLocks noChangeAspect="1"/>
          </p:cNvPicPr>
          <p:nvPr/>
        </p:nvPicPr>
        <p:blipFill>
          <a:blip r:embed="rId3" cstate="print"/>
          <a:stretch>
            <a:fillRect/>
          </a:stretch>
        </p:blipFill>
        <p:spPr>
          <a:xfrm>
            <a:off x="8274124" y="0"/>
            <a:ext cx="869876" cy="869876"/>
          </a:xfrm>
          <a:prstGeom prst="rect">
            <a:avLst/>
          </a:prstGeom>
        </p:spPr>
      </p:pic>
      <p:pic>
        <p:nvPicPr>
          <p:cNvPr id="3" name="Resim 2"/>
          <p:cNvPicPr>
            <a:picLocks noChangeAspect="1"/>
          </p:cNvPicPr>
          <p:nvPr/>
        </p:nvPicPr>
        <p:blipFill>
          <a:blip r:embed="rId4"/>
          <a:stretch>
            <a:fillRect/>
          </a:stretch>
        </p:blipFill>
        <p:spPr>
          <a:xfrm>
            <a:off x="539552" y="1091581"/>
            <a:ext cx="6079033" cy="5390631"/>
          </a:xfrm>
          <a:prstGeom prst="rect">
            <a:avLst/>
          </a:prstGeom>
        </p:spPr>
      </p:pic>
      <p:pic>
        <p:nvPicPr>
          <p:cNvPr id="8" name="Resim 7"/>
          <p:cNvPicPr>
            <a:picLocks noChangeAspect="1"/>
          </p:cNvPicPr>
          <p:nvPr/>
        </p:nvPicPr>
        <p:blipFill>
          <a:blip r:embed="rId5"/>
          <a:stretch>
            <a:fillRect/>
          </a:stretch>
        </p:blipFill>
        <p:spPr>
          <a:xfrm>
            <a:off x="323528" y="69017"/>
            <a:ext cx="2478254" cy="805192"/>
          </a:xfrm>
          <a:prstGeom prst="rect">
            <a:avLst/>
          </a:prstGeom>
        </p:spPr>
      </p:pic>
    </p:spTree>
    <p:extLst>
      <p:ext uri="{BB962C8B-B14F-4D97-AF65-F5344CB8AC3E}">
        <p14:creationId xmlns:p14="http://schemas.microsoft.com/office/powerpoint/2010/main" val="49363221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468313" y="1341438"/>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sp>
        <p:nvSpPr>
          <p:cNvPr id="15" name="14 Metin kutusu"/>
          <p:cNvSpPr txBox="1"/>
          <p:nvPr/>
        </p:nvSpPr>
        <p:spPr>
          <a:xfrm>
            <a:off x="785786" y="2071678"/>
            <a:ext cx="7429552" cy="400110"/>
          </a:xfrm>
          <a:prstGeom prst="rect">
            <a:avLst/>
          </a:prstGeom>
          <a:noFill/>
        </p:spPr>
        <p:txBody>
          <a:bodyPr wrap="square" rtlCol="0">
            <a:spAutoFit/>
          </a:bodyPr>
          <a:lstStyle/>
          <a:p>
            <a:pPr algn="just"/>
            <a:endParaRPr lang="tr-TR" sz="2000" dirty="0"/>
          </a:p>
        </p:txBody>
      </p:sp>
      <p:sp>
        <p:nvSpPr>
          <p:cNvPr id="60418" name="AutoShape 2" descr="data:image/jpeg;base64,/9j/4AAQSkZJRgABAQAAAQABAAD/2wCEAAkGBxQSEhQUExQWFhUXGB4aGBgYGB4cHBgdIRgcFx8gHx0dHyghHRwlHyAdITEhJSkrLi4vHB8zODMtNygtLisBCgoKDg0OGhAQGy8kICQsLDQsLCwsLCwsLCwsLCwsLCwsLCwsLCwsLCwsLCwsLCwsLCwsLCwsLCwsLCwsLCwsLP/AABEIAPwAyAMBEQACEQEDEQH/xAAcAAABBQEBAQAAAAAAAAAAAAAAAQMEBQYHAgj/xABTEAACAQMDAQUFBAUIAwsNAAABAgMABBEFEiExBhMiQVEHMmFxgRQjQpEVM5Kh0SRDUlNUk7HBYoLwCCU0cnOUorKz0uEWF0VVY2R0g6PD4uPx/8QAGwEBAAIDAQEAAAAAAAAAAAAAAAQFAQIDBgf/xAA9EQACAQMBBQUGBAUCBwEAAAAAAQIDBBEhBRIxQVEGExQikTJhcYGhwRVCUtEjM1Ox4ZLwFkNEYnKCojT/2gAMAwEAAhEDEQA/AO40AUAUAUAUAUAUAUAm6gKvXO0dtZqGuJVTcQFXBZ2JOAFRQXbn0BoCnTX724/4JYlYyARLdyd1nkZxCoaQ8Z97b9aAsLXT70g99dIMkECCEKUGckbpWkDZGFztBxnzxgCPfdlkkO6a6uyAdxHftGvx/VhMDHpigI9r2o0uzRoxexAKSSHuGlcHzGXdnPyH0oCPB7V9KdgqXRZmOAqwTkk+gAjyTQFhb9u7J5e5Dy95gHa1tcKQCcAndEAq58zgUBZz67bopZ5VVVGSzZAA9SSMAUB603W7e4AME8Uuc42OrZwcHgHyNAF/BOwPcyqjcYDx7l65OcMDyMjIPHXnGCBWvr7W+ftsQhTOBMjd5CevvHaHi6cl1CjIG8mgLy1u0kRXjZXRuVZSCp8uCOKAdBoBaAKAKAKAKAKAKAKAKAKAhajqkcG0Oxy3uqqs7tyAdqICzAZGSBxnJwKApJrK8u2+9c2lvkfdRENNIM875RxECONsZJ/0/KgLGy0m1tAXRI4/6UjHxNnAy0jksxPAyzHPFAT7O4WRVdGDKwDKwOQQehHwIoCRQGU1/WtOtQxvZ4ySeVkPeHggYWIA425Hur6k85NAJpna20KL9kindCNwENpKq4P4gWRVI+WSaAdTtYxdlNhfBR0fuRhvhgNuH1HlQE1O0Eews0dzGB1DW0pOBznwI2f8aArH9o+nCQRPcd05GQJoZYuOTkmRFAHBxk8nigLWSzs71SxSC4VlALYR+OoGefXPWgKmXSrmzkM1pI80RbdLaysXOM8mB2OVYc+A5BwBx1oDWAUBR6j2WiYZgLWsozskhO0BiAMtGMRy9MYcHjOMdaAh23aKa3O3UIREu8It0jAwSE4C5XcXgJzjx5XIxv5GQNVQBQBQBQBQBQBQBQBQCE0BUdodftrJBLcOFz4UAGZHJIG1FHiYk7cgfAmgK22ur+7i3xrHYqwynfIZpsHOC0YZFjPQ4LPjzHOABTatb6dZsr6jcyXc2cIkx7w7s5Gy3QBQ2GAzt8xyM8gWNn2ivro/yfT+7iOMTXUvd555xCqs/TkZK/uoCPd9ibm73C/1GWSJh+ot4xBGOCCCcszjJHU+XOc8AWul9ndP01C8UMMCr1kY+Ie9/OOS3Qnz6cdKAjah7S9MhAzdo5bOFhzKTjHHgBCnnjdjPPoaN4Mxi5PCWTJXHtoO7EOnSMmAd0syxn8gj8fHP0rjK4px4ssaWyLypwpv5jT+2icf+jM/K6B/+1WFc03zN57EvYauBItPbDbyrsvLKaME+IYEyYHIzwCTkD8PBxXRVYPgyJUsbin7cGvkP6K2iXzk2MxtbjA5hLW78knlSAkvPUYby6ZrcivTiaaCz1G2Q7Z470LnakydzKR5DvVJVj5ZKDrkmgDR+28bOkF1FJZXL+7HN7rnIBEco8D8kehORxQGp3UBCN5DM0sGVdkA7yMjOAwyCVPVSPPkcEdQaAY0OwkgMkZYNACDBkncinO6M56qpAKtno23A2AkC2oAoAoAoAoAoAoBqeZUG5mCqOpJwB5dT8aAyc2u3F8TFYo0cXR7yRcAD/2CN+tYjOHOFGVPizigLfSezkMLCVt004GO/mO+TGMeE9EGPJAoPnk5JAz2sMGlczX07LuKLa2SNkDJIDtGGfeR1bKAZwPUgXeh6La2ytLHaRWpI8XCA4HTLKSB+dAVHaP2lWdoWRS1xKB7kI3DPAwX9xT54yTx05GdZSilqztSt6tV4hFv4HO9Z9oupXPCFLROD9345D543sMDy6AdOuDiolS9guGp6C07MV561Xur1ZnNRd7lt9zI87DoZWLBeADtX3VzgZwOcCok7uoz0Vt2esqXGO98TxFEqjCgD5CuEqkpcWWdKzo0v5cUj3WhIwGKZM4ChhxG57dX95Q3zFdI1Jx9lkWtZUK6xUgmWmmdpr607v7POTHH0gfDRsvUqM8r8MHjy44qbRvHnEjze0uzkN1zt9PcdT7NdrLLWoTDJGveDBktphuwc5BUkAOOM5HI8wM1YpprJ4xwcJOMibdaTd2rb7BxLHjm0nc7cD+plOTGck+Fty9ANoAoakqRbfUUHvRzxglT7lxbMTtJHmORjjKOB+JTyAzouqzwSi1vyrNgdzdAbEueu5SgG2KVRjw7vFkkdDQGpBoBaAKAKAKATNAU+t9oY4GWIAy3LgmOBCN74BOTk4ROMb2wP8KAp7bsu92/f6oschVj3NsrM0MQ5G5s4EshGPERgeQBzQF32g7QQWaBpm5JAVFG6RyTjwIPE3rx5AnyoDNXVjeag2blmsbIDJhWQCabkZEzqcRrgHhG6PycjgMlbc+0Sys4e40+LvhH4UCeCH1J7053Dk5IBJb55HKpWhT4sn2mzbi6/lx068vU5zrmsXN8c3cxdc5ESjZEv+qD4vm2TUCpet+yersuzVKniVd7z6ciEqgDAAA9BUOUm+J6enShTWIrAtanUWgEoAoAoAoBawYGLqQqNwPmOP4fE9P313pRUnhlXf1KlBd4uq0+3zG3O5xsYpPHhldeqHrwfjj8q7U5yo+bkQL22o7Q3qL0qRS16Z5HeewHaN7+z3OyLcx5SQAZAbna+wEHawwccZ5x61aRmpRyjwVxRnQqSpy4o9zIbpRNDsW/tWMZ3Ahd2AXjbByYpFIIPONyN1XFZRyLrUNNW7tmhuY/DKm10znHyIHUHkH1ANZBA7I6tvWW2kYtcWjCKUt1cFcxydBw6YPTruHOMkDRUAUAUAjGgMnrXaV3uDZWID3GMyynmO0U9Gf+m5Huxg845wKAl6F2dt7ASyl2aR/FPcTvl2CjHiY4CoAOgwB9KAi2OtXl5se2iWC2bnvrgEySDy2QqQVU+TOw4524xkCg127sdIczMWu9SkU7O8bdIfkQNkEfiJ4C8E4BxWHJRWWdKNKdWShBZbOe9pe0N1qAAumURg5EMYITPPvHq5x6nHwquq3rziB7Kw7NU0t+41fRcCtUYAA4A8qgOTfE9XTowpxUYLCFrB0wFAFAFYCYVkxkKGciUMhQC0MHmQgDJGcc9M1vDLeCPcbsabk1nGpWRN3YaaTwjnav4jn1+PAwPIVMk+8/hx1955u3fhXK8r+VPOI83nr9jTezfWpbS+ikJAiumWKZOeM+GI8D3gx/6R6ZyJNCcc92uRTbWs6sqfjJ6bz1XTodg1QPDqllImNtyssE3PUpG1xEceZG2UZ9HqUefNYRQGVuIxDq8bBv+FWrqVJ4zA6MpHqSJW+QX4mgNXQBQBQGc7XaxNGEgtFD3c+RHuB2RqMb5XIGAq5GAfeJAGelAWGkaYltFtXk9ZJGxvkbqXdgBlj1z/gKApZJE1MqNpewTDl24S4dT4QAeWiQjeWI2sQuMgGgMh239pLP9zpzjaR47kc7SGxtjDDk4HvdMEYqPWuY09OZbbO2PWvGpLSPU50qcliSznlnYlmY+pY8n61VVKsqjy2fQLLZ9G0iowXz5nuuSJ4UMhQxkBWUmzWUkllhp6NcSiG3RppT+BMHHXqxO1Rx1JFSIWtSRS3m3rWgtHvPojVaV7MdRnwZWitF9D97J5+SnZ5D8XQ+oxU6FnCPHU8zc9pbmppTSivVk5vYxcDkakCfIG3wCevP3hwPpXXw9Phgr47YvU894zH6rpN1ZMqXkXdlyQjqQ0cmOuCOh+BwfhUCvaOPmjwPV7K7QQrtU6+kvoyORUI9OnkShjeSFpgzki3F8Fyq+KTyUdfr6Cu8KEnq9EVV3tSlTzTp+afRfcZsrN875iGbyXyX5eWa3qVUluU9ERbLZ9WpLv7t70uS5IfvbV59tvEN0szKiKPmCTx+EAZJ8gK2soNzzyOXaO5hC17vOr5H0P2pjJNowByl3Gdw/CG3RnnyBDbT67sedWx8+E7d3zW9obhC33EkUjbcnMfeqsmQOqiNnP0B8qAjdrp+7utLJGc3bLx/p2syD6ZOaAnadqX8uurZmJYLHMgxgKjL3ZXOecOjN5frB1xQF5QDN3crGjO5CoqlmJ8gBkmgMp2DRrgzalICDdhO6Q4JigTcIxkZ8T5MjYPVgPKgGNTv5NRnksrYlbeJwt5OMjdxkwRY53HgMwI2gn1GQMB7Re1C3ROnWgCWcBCyMnuylcYRNvAjUj6keWOY9xX7te8udjbKd7UzL2V9TLqABgDA9BVNKTbyz6RSpRpxUYLCQtYOglDIEgDJ8q23W3hHKpUUI70nhEzRNIub0gWsDOpz962UiGPLeRyc8YA6/I1Mp2beszzV52mpQ8tFbz+htbL2Ron3t/ekxqAWSP7qMdcguTkrnHPhPX6T4UYR4I8nc7Vurh+eWnRGk07U1TEGk2O6McGYjubcYXg7ypeY9BlQc9c+ddSvwWVv2dnlJa9u5HzjEVsWt40IHqjd6xznq+PgOAAEtuzUtqd1tdzyAklorlzMrDIOFYkPGeMBssBkkqaAdvLaDVbEq6sI5VOQQBJE445BztlRuCPIg0C0Pny7JtZZredstA5QyYOHweDx0OMcVXV7XMvKe32Vt1RoYr50/N1GRqyEeFZGz0AQ8/U8Vx8I/wAzRYPbtGUf4cJN8vKxD30o/qR+bH/u0/hUv+5mr8der+lH1k/2JNrarGMKOvUnqfma4VKsp8Sxs7ClbLyrXm+b+I8is7LHEjSysQFjQZJ5AyfRefePArpRoSqHDaO1qVlHXWXQ677OuwItP5TchWvHGABysC9NqHzYjhm+g4yTbQgoLdifObu7qXNR1J8ehe6xqqvdQ2UeGkLLNLg/qY42EoLfF3CIB18RboK6EZDHtVnZNKu9ib3dViVR1JlkWHjHU+PgUBM1/TzNc2J25WGZ5WJBwMQvGvOMBt7oQCRnDEdKAqNJnEmvXu0H7q0gjc44DFmlAz8VbP0PpQGjkvGN0sKdFjMkp9MnbGvT8R3nqD938TQEDtzbGa1Nsr7WuXSHjqVZwZccHkQiQ5xxjNAN9po5mWKztG7kyAhpVH6iFMA7fIO2Qi5x1Yj3aGGUXbK/h0fT1tbT7uWXMcIBBbJ9+VieSQMnd/SKj5azkoxbO9tRderGmuLOQ28KooVRgCqKpUc3ln1W1tadtTUKawhytGSgoGeJpNqk9fQeZPkB6knjFdKcHOW6iHeXULai6s+R1DsT7P4Ut1udRCvIy94Y3P3UC8MMg8FgBks3A5HxN1SpQgtD5pebRuLp5qPTpyNDbyz6gim2Z7OzxlJAoWabDYGxGGI4SoyCy5bIIAA56EEkt2bsokBum7/YXbvLyTvMbvE3v+BRgDgAABQfjQFc+v3t6+ywh7iDkG8uEI/uoG2s2DxlsCgLjSIEQ5e8a4kLEgtIgxnjCxx7Vxg+YJoCB2lv5LW+sXWQ9zcSG3lib3clWdJFJPhYEYIx4gfXBoAtoPs2rSYyI72Hfj8PfREKx5PDNGy5wBnbk5xmgML7RuxF4t3JdWkffwy+J4lPjRsAEgHlg3XAyc5GMYrhWoKoi12dtadn5Wt6PQxBjlUlWtrlSDggwPx+QxUF2dQ9VT7SWWNU18h63srmXiGzuZDwP1TKBnpktgAdefhSNjPOrMVu09rFZgnL6Gt0T2X3kxDXUiW0eQSieOUjOSN3uKfiN1SoWlOOr1KK87R3NXSn5F9Tpmh9mLOwBaKNEbG1pWOXIz5u3PJPy6DyFSsJLQoJTlKW9J5Y1qGsTyyGCxjBIHjuZP1EeQfc85nHHhXwjOCw6Vk1JvZ/QI7RCF8Ur4M0zcvM3OWZvqcDoBwBQFFqFwuoXsdvEwe3tHEt0wGQZQMwxq2eSDl2wDjaoyCTQGnl1BUhklYMFQOSDjJCFhkc4w2MjnoRQGU9k2nyCCW9nXE19IZmHUqnIjXPoFJI/wCN9ABf6Ewee7k8P60RAhcNiOMcMfPDtJjywficgVOogz61bLltlpA8xA4BebMC7vJsIJMYwQc84JFATtBZnvL+UnKB44Ix5Yjj3seT73eSup6e6vzIHIvaHqD3GpzlvcgxDEPkAzk8+bng+gHnVfe1OEUex7L2Se9cSXuX3KGq3J7QShkKGGEDYntSeALqHOeOO9HWpllpVPN9pWnZZ96O7dt9MSZEaeRvs0TbpLddv8pfcgiQliBjfxsJAYsuegq2PnwX3aN7K1E14gM0khWOCDLksSdkaHALttAy2OpbHGBQEOx0NpT9u1VE71MmOHO+K1UegxhpDjJc5PTGMUBPv7Ce8fbL91ZgglAT3tyMZw/Tuo93VRlmHB28qQJt12YtHgEHcRrGvMYRQpjbqGQgeBwTncOc0BnNatRfWceXVp7K6jMhbC7WikXvC3JAzFl+vmKAve2egG8t9kcphmRxJDKByjrnB9cEEg48j59CBXWPaea3jjTUoJEmyFaSGN5YX6eINGDs9CrAcg4yMUBOt+3OnMoYX1rgjPimRT9VYgj5EUB5k7cafuCrdxSMQTiEmU4GMk90Gx1HXFAD67NNFus7WQswO1rkGBF6YLBvvCOc+FcEA8jjIHqx7NFmEl5O904IZVYBYUI80iHBPAILlyMZBBJJAka52ktrPb3z4dyFSNQWkfJA8Ea5Zuo6CgKObTL3USwuj9lszj7mJj38wPOJZP5sDgFE5OWBOMZAvW0YQWv2eyVbfjarKo+7zwXwfefHTOcnGeMmgIeq9mg9nFZxEJCpiVwc+KFCCyZHXcAAemQT60BpAtAZnsAh+zyuzFjJdXLHPli4eID8kFAWltpZW7nuN2RLHCm3HTu2lOc+ee8/6PxoCv0a5RLa4nTxDvrmRuo3FJnQ9enCY/fRGGcAt52kUSP775dvizHcTjyySTVJcPeqM+pbIpqFlTWMafVnuuBahQwKKJZZrN6FVfputW6cDI5Jxhs9T59RU6m8VzzF5CVXZTb5a9eDO86/qPfXeiwuoKXDSTuM8Zit+9QfEB2DfNBVoeDJGoRE63aFgSq2kxTIyA/eRqxXyDbWwSOcN6GgNlQBQCGgKiXs/H37TplHkAWXGCkyjgCRCMNgcbuGxxnHFAQoJjYMqSyFrVyFikf3oWLHEbt5ochUbGRjaxOQaA0gbNAMTWsbY3IrYIYZUHBHQjI4I9aArtV7R2dmN088UXkAWG48gHCjxHGRnA4zzQFVa9qri5/4LYTbefvbo9xGehUgYaRlOTztHSgNHZF0jHfujMB4mVCi/kzNj6mgM9eX0clwHtbJbmdfD9pKqkcfhbA78gs3VgRGGxkg4zyBPbSZ5lAuLhl9UtvugRk8bzmTpgZVk6Z4zgAWljZrEgRM7Rn3mLEknJJZiSSSSSSaAk0AUBjvZPC8emQpKcyK86uSc5YXUwY58+c80Br0bIyOlAcp/TKnsvcXBUgSi4wByVM15Ii88cAuMn0BoEc3RcAD0AFUE35mz69bU+7pRj0QtaEgWsGBi8OFJwSB1AOM/XyFdqCzMrtpzUKDk1lIrJpvuJWYjDDC44XoRhR1PxNTtzNWOOR5x12rGtKo9JLEenwX7neNNsg+iWMuD3lvDDOhGNwKKGYKSQPGm5OTjxVPPHGh112eGO5tsyNERKir1ljIw6geZaMkqDxuCdMZAFzaXSyorowZGUMrDoQRkEfDFAPUAUAUBT9prJ5Ivu445WU/qpf1cqHwujcHqpJGQRuVc8ZoCgnexVAkiXdnls92nfxc4BODbsYyMMM7CRnjqKAbENgYnYfb7mM4BQm9mB8QPCtkZBwfhQDh7qJzLb6I5lHKyCK1jLZBGdxkEi5BI5XPJBFAOra6rcOTLNDZw9AkC97MR05kcbFIwCCqnhiD0FAW9l2ZhWMpJ3lyG977S5mDH12P4F+SqBzwBQFyEAoBQKAWgCgCgMz2PkEVi7vkBZrtzxzt+1zNnHy5oC40J91vC2AC0asQOgLKGOPhkmgOPRRFuxmFBJwTgDPAvyxPyABJPkAaAx6NkAjzAP7s1QSW62j69Qqd5TjNc0LWmTsngQ8VslngjnOpGOreEVtxcxyNhQZT/RB8P18v8alQhOCy/Kvqefurq1uau5TTqPovZ+LHEsS7BpsHHuoB4V/j5UddRWIep0hsudWSqXWqXCK4L9zu/slG7SLYNllIlAD5OU7+QKOeq7MADpjFWqPntTd3nu8Bz2TSn9HJEzbzbySwb/JxHIwUgeQ27R59KyamU7AazMmgQ3IJb7G7l1LE95CGO5eoGVRsqDxmNBQHXFFALQBQBQBQBQBQBQCE0ABqAWgCgCgCgGbqBXRkYZVlKsPgRg/uoCr7Fzs9jbF9u8RhHCnIV0+7dep5VlIPPUGgM/pWjr+jr3TlBHdtcRhV4O2UtPHtzkYKyKPPofiADOE2FtmNcSyDA5XK+E5wRyuRz5VVVpyU3mKPf7Mt41beHd15LTgnHT6EkWh/rZD9V/yWuHfr9K/38yyWz586836fsDWCH3gW/wCMSf8AE08RPloFsi3f8xb3xbHBsQfhUfQCtcVJvqd14a1jpiKXwLvsn2Wm1KXaoeK2XBlmKlSQeQsW4YZj5nooOfQGfQtceafoeU2t2h3l3Vs/i/2O23csVhaFY9qiKPbEnLEnG2NQM7nJbCgDJJIA5qeeSIvY/SXsdNgt0RO9SLlWYhTI2XbLAEgbyeQDjyFAUFxoJstHi0yMNJLODBuAyqmQs8rnphEUuRnrhR5k0B0MGgFoAoAoAoCNLeovDOinIGCwHJPA58zkY+dAPg0AuaIEHU9PMwIWaaE4GGiZQRzno6svPTkHigIHZS5mImhuHDy28ndlwm3epRJEYjJG4qwzjjOeBQF9QBQBQBQCE0BjNBlNley2Ume6uHeezbkjJBknjJxgMG3OB5hieDxQFlq1lcLdRXFqIyGHd3KMdrSR7soytjhoyznaeCGI64oDkvt8itIJou6j23khMkjo+3wjgFlHBZjnB4PhOc5rDSfFG9OpOm8xbQdj/Zte3dsk73CQ94NyI0W9ip6E4YBc+Q54x8q4eFp9C2p7evoL28/E0dx7KYYk7y4vpgijx7ERevHB2sepHkT5VlW1JcjnU25fT/Pj4DOkJoUEisttcyS5UqZra4kbOOCAykZOc8DrgjoK7JJcEVs6kqjzN5N22o3VwuLSIwjkd7dRsuOONkGRI3OR4+7AxkbxgHJoetI7JQwy/aH+/uiSTcS4LjPGE8o1A8ICgccc8kgcauO3+o3LvLFdNDEzN3SLGnCBiF3Z3eLHXmola63JbqR6LZ2wHd2/fSljovgPdmfazewxh7rbcRBtr+ELKo3YJUjCsefdIHQcjmu3fR39wr3s2p4V3CfB4aO4WmpR3CM1tNFJwcMjCRQ3x2nkZ6jIrqVmSqt9cmguIre9EeZyVhmhDCNnUFijq5PdMRgKNz79rdPdoZNMDQBQGe7c6hLBat9n/XyskMJIJAeRwm44B4UEt0Pu0BVwnTdHAaeWNbiQFnlfBmmPVjwN20noB4RwBQLXRETUPazp620k8cpdlB2RsjoZWGOFyvTJGT5UBzGHt5qk0sxe6aMBuFiVNoPUgb1ZsD4nzqHXunBJx5notmbCjcVKkaza3McDb+yXtPd3F1cwXU3eqsayIWChh4tpHhAGPp6V3o1e8jkrdp2Xg7h0lw5ZOgWWnut7czHHdyRQIozzuRpy2R5cOv8AsK6leW9AFAFAFAQ9YMohkMABlC5QE4DEchScHAbpn40BXzQxajaoUkkjDFXR48LLE6NkjxBtjggxspHm6nzoCum1LUbfIe0S8GRse3cRNjHPeRynCnPmrEH0HSgPnb2janJc6nPJcI0RDKhiJBMaqoG0clc9TwcZYnzoDpkPt3t40CR2cuFUKoMi4wBgZOM+VAb+wuNUnCSEWVuhAIH3k7MCSc5DRKoxggeLOecYxQFjNpc8m4NeSJnGO4jjTbjHTvFkJyRzk+ZoCug7Cxbmae5vboMc7Jrg92DgjiOMIvn6cYGMUBZaj2hhTvo1mhNxHGzdz3il8hC/KBt2MYPyNAfNWg/qI/kf+sap7r+az6T2f/8AwR+ZG7kvbzKvXe37mzXZySrxb6FXCjKrsytGPHel/cvLsQQXscunTlM20T7oXBCSFSjqR9MlHzyx9RUq5qumk0UOx7CneTlCeVhcjsvYtzqulWctwzCTcH3oQG3xTMu4HGBv2kMMdGYfGpBUG1AoBaAh6lpyz93uLDu5FlXbjkrnAOQeOaA4n7W4wdXyedtsmM+WXkziol5NxisHoezlCFS4lvLOhnv09HHos+mGKUztLmNggKhe9ilyW4IyFIwoPTnArtCrGUM5K252fWpV3SUH7tORVaUTmXPXfz+yKrbrGI46HtNibzlX3+O99jceyUf77j/4WT/tI6l2PsFH2pS8TF+47tUw8wFAFAFAFAIRQFDd6CySGezYRSnJeM/qJySMtIq8iT0lXxdN28ALQC2eo3Qz9pto4kUMXlScOgAycgFAx4x1A8/hkD5a7d6glzqF1NEco8rFT6jpn5HGR8KAse3t1pjLbR6YjgIjd7I4O5y20gHPUrhuQMeLA4oD6G9lTSnSbPvgQ/d4567A7CP/AOntNAW2p6fPKSFuTDHn+bjXvOnTfIXXrz7nTj40Azp/ZpIs7pbifcPF387yK3UHMZPd4OegUDpgDAoB6MWsTi1VYUaRXYRKqjcufGdoGMEtznrz8acgfNWkRMkYjcFXjZkYHyYMQR9Kp7tPvWfRez1ROxjnk2hmxl2GYDLYkPAIyMgHzPzrrVpue6/cRbO7jauvHj5uA9ZFskiJEB88jcfyH+Nc6iSWHJskWU5SqZhSjFPi8rP0Nd2V9oVxp1slqlmkyRl9r97t4aRpMEFTyCxGfTFToXMJLOTy1xsK7hNqMcrlgtv/ADz3X/q5f+cf/hW3iaXU4fg16/yMdHthuf7BH/zj/wDXWvi6XUkR7PXzXsr1I2oe1S/fiKK2hGMEsXlbPqPcUfIg1o72nyRJp9l7pvzNL6mMvZZZpHmmleSZ+rt0AzkKq9FQc4UdKiVbl1HqtD0VlsWNpFunN7z5kNZZFz3gQr/SU4x8weKxuQnpBvJt4m5t3m5UXH9S++TxYOB3jk4VnJBPAPAHGflW1dN7sVxSNNm1IQdatN4jKWjemfgbb2SuDq+B1FrJn6vHUmyT3Dz/AGnnGVzFJ8EdwjvEaR4gwLoqsw9A5YKfrsb8qmnmh+gCgCgCgCgCgObe3rV3g0zYpI7+RYyQceHBdh8iF2n1BI86Aj9kex1gdEgW6EYWWPv3lYhGRmGdwc9NqkLnpxyKAg9nPYpYb0mNy11FjIVdoR89MshOV88A8+uOoHXYowoCqAABgADAAHAAHkKA9UAUBg9fiR9ZspRx9jt55ZyOcI692inByD+sbpzjz8gOKRyCYvNgqJJpJVXPQM5YA+uKqrqbVV46Hvth2m9ZRcs8W0Ntp0O7lFLNk89T61yVerjjwJr2VY7+ZRWZZZ5bSYjyAV4/CxFZV1UXHUxPYNpJ5jmPwZ4XSMDCzTD/AFv/AArZXeeMUcFsBRXkrTXz/wAHpLBwP17/AFAP+NJV6b/Ijansu7gsK4l9ByO1cfzzH5qtaurT/Sdo2N4v+ob+SGX01yc/aJPpxW6uYL8qI09jXE5bzuJHn9Fv/aJfz/8AGnio/pRr+B18/wA+XqOppa5G93k+DtkflWruZP2Vgkw2NSUl3s5T90np6YJcbKQQCDjggY4+lcWprVlhTnQqRcI4aXLoaz2VKq6qrkgF4XjHxbKuB+yrH6VOsqnGB5btPZ+zcL4P7HStQcW+q28hXw3cTW5fOArpmaMNk/iG9RgZyAPOrA8easUAtAFAFAFAFAcl/wB0UUNhCDIquJtyofecBSrYHou4En4j1oDlHYbs+mpGRLm9EKwxlo1Y7mbgse7QnlVVMsF56fQDUf7ne/kF9LCG+7eEuy/6SsoU/DhmH/8AKA7lYXhN1cwksdixSDIG1Q6um1SBk8xljnPv9fIAW9AU/arW1srd5ypcrgJGM7pXY7URQATksR0B8z5UBge0zSabpE0jsp1G9KrLIcZZ28OByPDFFlVA4GM45NYbwsm0IucklzOWSR7Qka+XP0XnH1OKqIvMnOR9IrU3CnTt6fLX5Ll8xbO3PhZyS+3keQJ5OP3flWtWqnmMeBtYWM01WrPM8ejfH7Emo5cRSSFNFFs0lVhH2mkNS3KL7zqPmwFdFSm+CZHqX9rT9qol80C3CkAjJB6EKSPzArdW1XoRHtyxz7Y0moRHpIn5j/OsOhVXI7U9rWdThUXzeCSpB6EVzakuJMhWpz9iSYY86Jsy0s5fEYktVyCBt9cD3h5g/wCOa6RrPnqV9XZtOUt6n5XzxzR5spZFyA5SWJg0cg4PqrZ+mD9fWu28oTjUiVzt6lzQqWlbVx4Pr0O7dlLxdX0yF5wQ/wCMrw0c0bYDr1w2QGHlg4ORkVa5PASi4tp8i+0G8d4ysqsssbFG3Y8ePdkG3ja64b4EkeVZMFpQBQBQBQBQHz9PnXO0Xcyg/ZrcupQnokfhbgHq8mM45wR6UBpNT9htnJKzQ3EsQJJMeFcLz0GcEKOmDn50BrvZ92Hh0qJ1QmSSQ5kkIxuAztAXkAAH6kk+gAF1ommtF3ryNukmk7x8ZwvhVFUZPRVUDPGeTjmgLWgG5YFYqWAJU5XI6HBGR6HBIz8TQHCPbBqq3WpRwKPDZg7zxgvIqPgYJ4ACjnHIYVGuam7D4lxsK0de6i+UdWZyqdvkfSXBZ3lxGLq7WPG48noByT8hXWlQlU4EG92jQtI5qv4LmaOx7E3c+wsUt425bcSZgMZ4QDaD8C2an07OK9o8re9pq0/LQW6uvM0WnezWyTmXvLhiOsr/AAHQLgdfmR61MUVHkecnXqVXmcm/meYtUtYlk+yx2ESRllYTSrE7lCUO2KNJJGIIPvgE5GAc1lnFl/2U1SS5tklkga3Jz92fQHgjIBwR6imWOB4u54GnFmLYzu6FmVUQqqdBvMjKviPAHJ48qaGEsGV1LQNPeeeARPZywR95JMhQRxbsEbgshXJGfDjpnoaxOKlxR2o3FSjLehJpnjsj7OJby1NzJO0TyFWgyox3YByXjDHG8kHhsjaPXFcfDU8buCw/GrzvVU3/AJcjL3Vu8UssMmN8TlGKElCRjO0kAkfMCquvS7qWEz3Oytou9pb7jjHp8jxXDLLTTJsfZLrot7x7WRsJdYaL0Eqg7hny3rj1yVHmebi0qb1PHQ+edobR0bnfXCX9ztaipRQHqgCgCgAmgPIYUB8m9pppYNVuxbvJbs8zoSZQpwz5O5xtAQnxc9BjJOCaAs7qO47P6rEzzd42EklZCx7yNuHUhiNx4bGT1Cng8AD6hoAoAoCFql+lvFJNIcJGhZj8AM/nQ1zyPmw3ZuJJblwA87mRgPw56DOBnA4qou6m/PHQ+j9nrJUbZTfGWp4uZti5wSeAFAyWJOAABySa4UqbqS3UWV/eQs6LqS+RsrPRF0y3F5MqvdsyLvdSY7beQhOAQQqqTuPUnjjOavIQUFhHzC6uqlzUdSo9WXPaW+jZVWw1JpruXAiiiaAxjnJeT7piqKuTgnJwByTmtiOaK+vo4I+8nkRFHBZjtGfhk+fOBk0Bl45Gup1ltNI71iw/lVwiwj3eHDMpkIAAwcfvoC4uLTWUbP2eylQ5wkc7q49CXkQKR16L6UBl9Z1K2kkiXVbOazm2gpKTwvOeJYzkcjzHHPTNAX912StZLOS2jXu45QCzpgu+GWQMXbO8kgck8j0oB+S31B40ge9SOMAqWt4e7mYDAABLFUwPNFFZGMnKri37maa3JJML7cnqwPiVj6kg5J8+vnVPeQcZ56n0Ts5dqtb93zhoeaiHoRm6D4DRNtljYPGw6hgcjrUi2q7kyn2xY+KtmlxWqPpPs5qyXVtDOjBhIgbK9AejD4YYEYPTFXR8yLKgCgCgKXtpqotLG5nYkbImwQcHcfCuD5EsQB8aAru0Op/ovSml2gtBCigL0LnbEDz+HewJPpmgPnbRuxV/qMMt3Eplw+1izfeSsepUt72M8knz88HAF5oXsy1Ca4Rr2MxwRbWkeeTP3akFkG1ifdzxwOvIoD6TtrhZFVlIKsAykeYIyD+VAO0BHW7Uu0YZS6hSyg8qGLBSR8drY+RoDlftu1cuYLGNxtbMtyo67VKmIE9MFgxx18Cnjz41qvdwyWWyrJ3dwo8uZzwCqRvOp9QjFQWFwLnsDaibUDuVWWCPfg+TsQFOPMgZ+Wc1a2dNKO8eE7T3bnXVLOiX1Z1hkBGCMg9Qeh+lTMnmPeeY4FU+FVU/AAUBn+xMkcl9eC+wLgS/yaKUgqsWzbvgDcbnAO8rzwM45yB05eaAh6nq8NvGZJpUjQEDcxAGScAfOgOf9o559UlWJA8WnrzIzDa9yckbVUncIiPMgZyfgaAv0QKAFAAAwABgAAcADyFAYi60qcm5ia2aWeVybe+aXAt0JyNoB3RFOQVQePgHg0HHQx2vxgajeBWZ1HcpuYlmJSBVOSeSc9ar9oNaI9l2Si/4suWn3I9Vp7QWiNXwNv7HNcMNxJZOT3c2ZIMnhXA3SIPmPHj4N61cW1Xfh7z5rtywdtcOSXllw+52YVKKUWgCgMx7TNLN1pd3EM5Me5QCBlkIlA54wSoFAU3tduBLoNxIBjesDAemZ4j/AJ0BhfZj7SrLTtPSCcytJ3kjERpnaCRjJJA5+GehzigNz2Y9rFjfTR26rKkknAEiDbnGdu4MeSM445+tAW3YKAW4urNSTHazlYsnJCPGlwF9fD3hXknpQFl2h1ruDFGgD3E7bIY89cDcztyPAi+I/QDkigI15cxaZZyzychQZJWHvSyHA6sepbCqCcAbVGABWBg4FLdSXE011LxJO24jOQqgYVc+eFwPpVTd1d+W6uR9D7P7PdtR7yXGQtRD0LJfYPURa6niRsJcptDHGAwwVBJ6dCo+JWrm0mpU8HzbtBaypXbcuEtUa68t5nll+1217Pl/uxbXCxwqgJC4AZW3ke8Wz8MCpCeSjRpOzmltbw7GlkkyxI7w7jGpOQgbkkKMDJJyQSODWTI9q+jQXShLiJJFByAw908dD1Gcc4I4oDGpLpcWH727MW4orb7owZHkrjwEAeYOAKA0+j9mbO3O+C3iUnBDgbjjqMMSTjz4oCXLeublLeKEyMyGRmLKqooYLkk8nn0B+vkBGg1sG7e02hmjTc7xsXRCSMIzbRhz1xz0NAQe2va9NPVRtMk0me7jBx082PkuSB6ny6cG0llm0IOUlGPFnMIg2C0jF5GJZ2PVmPJNUdepvzbPqGybPwlvGnz5/E9VxLQWhgFmdGWSJtkqMHRh5MP8QehHoTXe3qd3LJVbWs1dUHT58j6D7IdoI7+2juI+NwwyHqjjhlOQOQfPHI586uj5jJNPD5F0TWTUWgPLUBlNd7MtPpUtiSCdjLEQW6JJuhyWJJICoGyeSD5UB839m7mGyuyL+z78L4WiYlWjYEHOOjdCNrcHNAWPYZVutbt2SERo0/ed1GTtjUAvgHrtAHy4xjHFAfTelackHeFQN0srSO2MFizcZ+S7V+lAQ9OgSW5muSCWQ9whOcBVwzlQeBmTKkjr3S8mgOZe1ztOZ7j7BGcwxYa59Gbh0Tp0U4Y88nA/Caj3NXcjpxZb7FsvE3Ccl5I8TErnnp8MfL+NU81jjxPo1FvXhjkLWpJIWr2PepgY3Dpn94+tSbat3cteBSbb2d4yjiHtLgbLsl2uve73SRteIvEuzaLiE480HvqcZDdTz5jFXCkpao+b1KUqcnGSw1yNfp/bKymA23CKTztkPdsPo+Pz6Vk0La+gSWN435V1KsAcZBGDyDkUBTx2F4Yvssl3EbXaI9qwKJGjHG0knYCV4JC+fAFALZ39hZRCJJ4URTtCmbcQemPeLeXSgKDU+0dldyL3dpc3UijbujSSPar9VZspwcdG45PxoCmvu0dxbqIIhb2f9GC3AmmB4PjOO7XnJO7nBPGRmtZSillnajRqVZqFNZZmbe3cuZp3MszHO5jnHXp+flwPKqyvc7+keB7rZGw42r7yrrL+xMqEekQlDYKAj3k2wbsAhRnk4PpxxzXejDf8pU7RuZW/8TCaXv1+Rr/Zh2nSzugjH7i7IG7J2pKBhGx/p5CE8dFz04nWk3rCXFHk9vW0Hu3VJeWfH4nXteiufDLbSAFOWhZQVmXIJGeGR8ZCkHGTyPMTTzZJ0HWoryFJ4G3I3TyII4IYeTA8EUBY0AUB8x9r7GH/AMo5Y7sgQPcKZDkgBXRWGSOnvDJ8uaA7VoujadocJHeJFvxukmcb5MYXrxkAkcAYG7PnQGh0vW7e6XdbzRygddjA45I5A5HIPX0oCt7W9oItNtjIRznZFGPxu2SBjjjqSfQGtW8am0ISnJQjxZ85XUmWKsVZmJlmLNt3ljk9Bxk88AcVATdRuo/kewnCFrGNpDGizPLxn3ZJGmvlPw+g2ggDHz6/Oo1xFKRebKqyqUcvGOSSaS9eJJqOXAtDA0YPGsilkkX3ZEJVl+RFd6VxKGiKq/2Tb3es1h9UWcvae8cbZ0tLlMYPfRcnByCccdRnjAqwV7BrU8pU7L3MZeRpojie3bJk0u1LE/zc0ka4xjhApA+mKeNpHN9mb3lj1PSTWYIP6Jg4PncyEfkUrPjaQ/4Zvv8At9f8EiHtFNHn7Pa2NuSQdyRkk4zjPT161q76muBvHsvdN4lJIh6je3Fzn7RcyyA/gB2JjnjauM9SOc1HnfSfslxbdmKFPWq3L6EeGFVGFAA9BUOU5S4s9DQtqVGO7TikOVqSBKAKGRazk0Il8ceLwDH4m5x8hjn86k0Vy1KbaNRJ763dFxlr6IjaYhkjkVxlCeDgjOeeAfQ810ryUJpx4kHZVCdzb1KVZeV8NMei5HbPZR2uFxH9ilyLi3QDJOe9jHhDgk5z0DD1PxwLGnUU0pI8bd2srWs6cuX9i0ls/sWprMh2w333cq4479VLRvz7u5QyHHVtnHORuRTZUAUBxb/dC9mmdIr6MD7od3N090sNh+OGJXz94dOTQHNuzNrLrF9FFd3eAqAGSVvFsXChU3cFzkYz1JJOT1AbsO903VVSFzI8NwI8xY+9G/aV548Q4weh+WaA6R7Y7131GGA47uCHvFHOS8jFCTzg4CcccZPrUS8m408dS/7O26q3W9L8qz8zCvZjcXGMnzKg+WOKgxrPG7g9bW2ZCVV1lLV8cpM9omz3pCR5btoA/ICtZNz4R/udKMY0MudbK6PdX9khTcoPxr+0K17mfQlePtks95H1Q0dSh/rE/OtvDVehF/GrL+ogGpRf1ifnTw1XoHtmyf8AzEe/tsf9MfnWO4qdDdbUteO+Mvq0QPvH9lj/AJVt4Wp/tnGW3bRPi/8ATL9gXVoj5n9hv4U8LU93qgtu2j0Tf+mX7Dn25fST+7f/ALta+Hn7vVHT8Xt+kv8ARL9jy+oqPwyH/wCW3+YFbK2b4tepxntqmvZhN/8Aq/2PUt0w6ROfyH+JordP8yM1Nq1I+zRkxv7VKekB/wBZ1H8a27mmvaka/iF7NZp0H82kIJbg/wA2ij/SYn/Cm5QX5maK52rJ6Uor4v8AYcjMx690P2jWrVD3nenPaUva3F6iFJ/6cf7J/jWd+j+lnJ0NpN/zI4+A0mmsDkyc/BEGPrtNbyuY4wokaGxakZOc6vol90x4Qv1WYn/jBSP3AVpvRfGH9ySqVWKUoXGf/JRx9Eix7M3klvf2k+BuEwiYAnDpIe6P5bs4PmPlUq1nFS3YlHt63qzoqtVSUovGVzR2P2vqy6ZJNGCXt5IpkGMjKTL7w/ogEk9OlTzyRtaAKAauIVdSrKGVhhlIyCDwQQeooDhntF9jpTvrqyZe7CtI0DZyuMsRHgHIx0U4+dAU3s77FPb3kVzqEZW1jXvUmUq8LMAHQl03AJjLbuBkAZycEB32h64l7qEzWrhlWOKPvQMg47x2K+o8W344yOOaiXTisOR6LYMK01UjR0b3dei1KBzGmVOXbzHLE/TyqF/ElqtEejqeDo5hLMpc1q39ASCMnHdY+JUYrMnUj+YzRo21WW66DXxHPsEX9Wn7Irk7io+ZNWybOLyqaHu6X+iv5CtHUk+ZKVpQ/QvRB3S/0R+QrG/LqPC0f0L0R6FN59TfuYfpXohc1jLMulDogpvBU4p5SCsHQKAKIBWTGM8RKZDQtYYSCmRgRlB4IzWU2jnUpKaw+BDnssncpXgABWXgc54x0qTCusYaKivsuXeqpSawksRfAcvpGWJmUkOo3KV6hlO4EH1B5+la0HiqsHTasHOxqKS1x9T6K7XQG50+4jiIJmhZUPODvXAPHlzn5VdHzIvaAKAKA8SxhgVYAqQQQehBGCD8KAxcHZO7tSY7C8EVsRgRzxmYwf8AJMXBIOc7WzggepoDknafT7iDUrsXMpnkIiYS7Fj71e7Kqdq+EYxs+ak1AvlndPWdl2137S5R+5mYZCIVaKRXldsyBY3+6znG53ATdnjAyPia7VKEHq+CK+02ncpunTS3pPjpn4a6FtbxFVwWLH1PX91VVSSlLRYR72zozp0lGcnJ9We65k0KAKAKAKAKAKAKAKAKAKAKAKAWsGDxNIFUkkAepOPh1rpTTclgjXVSEKUnNpL3jLMDESCCNh5Bzng+ZrdJqrr1IspxlZOSeVu8v86n0voI/k1v/wAjH/1BV4fLSwoAoAoAoCjtNWZ7+a2AXZDCju2RnfIzbV65HhQnp5j4UByf2tH/AH2I/wDdov8AtJKg33so9T2Wk1WnHql9zF4JIj8bRoxfDMdis2fdX3dxz1xXCdWTp4yXFHZtBXmYQ4auT4Z9yJVQmekSEoZCgCgCgCgCgCgCgCgCgCgCgCgFpyNWVGokO3JzjOAg3fHknwj54qxt1iPD1PIbWmqlRb8uH6dfXPlPNtKTaOehAf8AxP8AGsVIrxETa0rSeyKjXLePqiyAgt4xKyqI41DsT4RtUAnJ8vjVkeIJ9AFAFAFAYjsohGta0SCARZkZHUdw4yPUZBH0NAYz2zW2zUbeQA/fW7KSehMb5wPiA2T8xUS9jmnk9D2aqbt3u9UzFH4n5D/b/biqpLK0R71PDy3pyQtas7JhQyJQBQyFAFAFAFAFAFALQwFAFAFYGRufOPCSD8Bk/v4rrSSzlkK9dXu8U+L6Y++hAeFz/Nljj3pWBH7K5GfpUzvY41l8kUDsqzyo0m3+qUlj0T+x7FmRCIVwZJPAoGBudzgDnAHJx9K1g3UrqS4G9zCNjsuVKb8zX1Z372q2huNPe2X37iWGJD5A98jknpwFVj9MVaHgzYUAUAUAUBQXlgYrxbtNxDoIJkUFuAxaN8Z/CSwOAeHzwFOQKD2r9j5b+GGS35nt2ZkQkASBtoZck4B8KkE8cEcZyNZRUlhnWhWlRqKpHijil/FLCS9zBcQ7fBueNtik+YOME/n0qC7acViOqPVx23bVqiqVHKLxjql78DFvqcPA74kjPvDGc8+gFcp0an6SwttrWa3V3zbXVNZ+iJH6Qi/rE/aFcPD1ehZfjFkv+YhP0lF/WJ+0KeGq9B+NWP8AUQv6Ri/rE/aFPDVeg/GbH+oj0l7Gejqf9YVq6M1xR2p7RtaizGovUV7uMcl1/aFFSm+CM1NoWtNb0qi9Rv8ASMX9Yn7Qrbw1XocPxqx/qIP0jF/WJ+0KeGq9B+M2P9RDTa1ADjvB9Ax/eBWytKvQ4S7Q7PTxv/R/sJ+nIP6z/ot/Cs+Dq9PqjH/EWz/1/wDzL9jy2vQD8ZPyU/5gVsrOqc59pLFLyyb+T/Ys44pmAZbW6IIyCLeQgj1BxyKz4Oocl2ntOefQmRaFfMoZbC5KkZB2gZ+hII+tbqxnzZwfaq3T0hJ+hWa8tzZuEntJUJIALEbST0Adcqfoa28B7zjPtXH8lP1YzrH2q3XfLDEig4INxEzZ6Y2K+7I8xjjnNbxsY82R59q6ufLTR0jRvZXcTJG89ykQZVYrHGWfkZI3OQFI6Z2t58cVvCypxeXqRLjtJd1FiCUfh/k0/Z32V2drMs5MlxKpyjTNkIfUKoCk+YyDg8jnBEpJR4IoqlapVe9OWX7y5s9Nmmuhc3KhBCXS2iBDYDeFpXI43uowqj3VY55YgZOZo6AKAKAKAQigFFANXMCurI6hlYEMrDIII5BB6igPmPt1qUmm313Z2pRYVcMgaKNigdBIyqWThcuceYwOeuQZ3jsb2bto7K3xDGxZA7M6KzMzjexJI8yfkOg4AoC6/Q1v/Z4f7tf4UAfoa3/s8P8Adr/CgE/Qtt/Z4f7tf4UMcw/Qtv8A2eH+7X+FYTMi/oa3/s8P92v8KyBP0Nb/ANnh/u1/hWGBf0Lb/wBnh/u1/hRAftLRIwRGioD1CqFz+QrIJFAIBQBQETUtOiuIzHNGkkZxlHUMvHI4PoaArbPsdYROskdnbo6nKssSgjy4OKAvQKAWgCg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60420" name="AutoShape 4" descr="data:image/jpeg;base64,/9j/4AAQSkZJRgABAQAAAQABAAD/2wCEAAkGBxQSEhQUExQWFhUXGB4aGBgYGB4cHBgdIRgcFx8gHx0dHyghHRwlHyAdITEhJSkrLi4vHB8zODMtNygtLisBCgoKDg0OGhAQGy8kICQsLDQsLCwsLCwsLCwsLCwsLCwsLCwsLCwsLCwsLCwsLCwsLCwsLCwsLCwsLCwsLCwsLP/AABEIAPwAyAMBEQACEQEDEQH/xAAcAAABBQEBAQAAAAAAAAAAAAAAAQMEBQYHAgj/xABTEAACAQMDAQUFBAUIAwsNAAABAgMABBEFEiExBhMiQVEHMmFxgRQjQpEVM5Kh0SRDUlNUk7HBYoLwCCU0cnOUorKz0uEWF0VVY2R0g6PD4uPx/8QAGwEBAAIDAQEAAAAAAAAAAAAAAAQFAQIDBgf/xAA9EQACAQMBBQUGBAUCBwEAAAAAAQIDBBEhBRIxQVEGExQikTJhcYGhwRVCUtEjM1Ox4ZLwFkNEYnKCojT/2gAMAwEAAhEDEQA/AO40AUAUAUAUAUAUAUAm6gKvXO0dtZqGuJVTcQFXBZ2JOAFRQXbn0BoCnTX724/4JYlYyARLdyd1nkZxCoaQ8Z97b9aAsLXT70g99dIMkECCEKUGckbpWkDZGFztBxnzxgCPfdlkkO6a6uyAdxHftGvx/VhMDHpigI9r2o0uzRoxexAKSSHuGlcHzGXdnPyH0oCPB7V9KdgqXRZmOAqwTkk+gAjyTQFhb9u7J5e5Dy95gHa1tcKQCcAndEAq58zgUBZz67bopZ5VVVGSzZAA9SSMAUB603W7e4AME8Uuc42OrZwcHgHyNAF/BOwPcyqjcYDx7l65OcMDyMjIPHXnGCBWvr7W+ftsQhTOBMjd5CevvHaHi6cl1CjIG8mgLy1u0kRXjZXRuVZSCp8uCOKAdBoBaAKAKAKAKAKAKAKAKAKAhajqkcG0Oxy3uqqs7tyAdqICzAZGSBxnJwKApJrK8u2+9c2lvkfdRENNIM875RxECONsZJ/0/KgLGy0m1tAXRI4/6UjHxNnAy0jksxPAyzHPFAT7O4WRVdGDKwDKwOQQehHwIoCRQGU1/WtOtQxvZ4ySeVkPeHggYWIA425Hur6k85NAJpna20KL9kindCNwENpKq4P4gWRVI+WSaAdTtYxdlNhfBR0fuRhvhgNuH1HlQE1O0Eews0dzGB1DW0pOBznwI2f8aArH9o+nCQRPcd05GQJoZYuOTkmRFAHBxk8nigLWSzs71SxSC4VlALYR+OoGefXPWgKmXSrmzkM1pI80RbdLaysXOM8mB2OVYc+A5BwBx1oDWAUBR6j2WiYZgLWsozskhO0BiAMtGMRy9MYcHjOMdaAh23aKa3O3UIREu8It0jAwSE4C5XcXgJzjx5XIxv5GQNVQBQBQBQBQBQBQBQBQCE0BUdodftrJBLcOFz4UAGZHJIG1FHiYk7cgfAmgK22ur+7i3xrHYqwynfIZpsHOC0YZFjPQ4LPjzHOABTatb6dZsr6jcyXc2cIkx7w7s5Gy3QBQ2GAzt8xyM8gWNn2ivro/yfT+7iOMTXUvd555xCqs/TkZK/uoCPd9ibm73C/1GWSJh+ot4xBGOCCCcszjJHU+XOc8AWul9ndP01C8UMMCr1kY+Ie9/OOS3Qnz6cdKAjah7S9MhAzdo5bOFhzKTjHHgBCnnjdjPPoaN4Mxi5PCWTJXHtoO7EOnSMmAd0syxn8gj8fHP0rjK4px4ssaWyLypwpv5jT+2icf+jM/K6B/+1WFc03zN57EvYauBItPbDbyrsvLKaME+IYEyYHIzwCTkD8PBxXRVYPgyJUsbin7cGvkP6K2iXzk2MxtbjA5hLW78knlSAkvPUYby6ZrcivTiaaCz1G2Q7Z470LnakydzKR5DvVJVj5ZKDrkmgDR+28bOkF1FJZXL+7HN7rnIBEco8D8kehORxQGp3UBCN5DM0sGVdkA7yMjOAwyCVPVSPPkcEdQaAY0OwkgMkZYNACDBkncinO6M56qpAKtno23A2AkC2oAoAoAoAoAoAoBqeZUG5mCqOpJwB5dT8aAyc2u3F8TFYo0cXR7yRcAD/2CN+tYjOHOFGVPizigLfSezkMLCVt004GO/mO+TGMeE9EGPJAoPnk5JAz2sMGlczX07LuKLa2SNkDJIDtGGfeR1bKAZwPUgXeh6La2ytLHaRWpI8XCA4HTLKSB+dAVHaP2lWdoWRS1xKB7kI3DPAwX9xT54yTx05GdZSilqztSt6tV4hFv4HO9Z9oupXPCFLROD9345D543sMDy6AdOuDiolS9guGp6C07MV561Xur1ZnNRd7lt9zI87DoZWLBeADtX3VzgZwOcCok7uoz0Vt2esqXGO98TxFEqjCgD5CuEqkpcWWdKzo0v5cUj3WhIwGKZM4ChhxG57dX95Q3zFdI1Jx9lkWtZUK6xUgmWmmdpr607v7POTHH0gfDRsvUqM8r8MHjy44qbRvHnEjze0uzkN1zt9PcdT7NdrLLWoTDJGveDBktphuwc5BUkAOOM5HI8wM1YpprJ4xwcJOMibdaTd2rb7BxLHjm0nc7cD+plOTGck+Fty9ANoAoakqRbfUUHvRzxglT7lxbMTtJHmORjjKOB+JTyAzouqzwSi1vyrNgdzdAbEueu5SgG2KVRjw7vFkkdDQGpBoBaAKAKAKATNAU+t9oY4GWIAy3LgmOBCN74BOTk4ROMb2wP8KAp7bsu92/f6oschVj3NsrM0MQ5G5s4EshGPERgeQBzQF32g7QQWaBpm5JAVFG6RyTjwIPE3rx5AnyoDNXVjeag2blmsbIDJhWQCabkZEzqcRrgHhG6PycjgMlbc+0Sys4e40+LvhH4UCeCH1J7053Dk5IBJb55HKpWhT4sn2mzbi6/lx068vU5zrmsXN8c3cxdc5ESjZEv+qD4vm2TUCpet+yersuzVKniVd7z6ciEqgDAAA9BUOUm+J6enShTWIrAtanUWgEoAoAoAoBawYGLqQqNwPmOP4fE9P313pRUnhlXf1KlBd4uq0+3zG3O5xsYpPHhldeqHrwfjj8q7U5yo+bkQL22o7Q3qL0qRS16Z5HeewHaN7+z3OyLcx5SQAZAbna+wEHawwccZ5x61aRmpRyjwVxRnQqSpy4o9zIbpRNDsW/tWMZ3Ahd2AXjbByYpFIIPONyN1XFZRyLrUNNW7tmhuY/DKm10znHyIHUHkH1ANZBA7I6tvWW2kYtcWjCKUt1cFcxydBw6YPTruHOMkDRUAUAUAjGgMnrXaV3uDZWID3GMyynmO0U9Gf+m5Huxg845wKAl6F2dt7ASyl2aR/FPcTvl2CjHiY4CoAOgwB9KAi2OtXl5se2iWC2bnvrgEySDy2QqQVU+TOw4524xkCg127sdIczMWu9SkU7O8bdIfkQNkEfiJ4C8E4BxWHJRWWdKNKdWShBZbOe9pe0N1qAAumURg5EMYITPPvHq5x6nHwquq3rziB7Kw7NU0t+41fRcCtUYAA4A8qgOTfE9XTowpxUYLCFrB0wFAFAFYCYVkxkKGciUMhQC0MHmQgDJGcc9M1vDLeCPcbsabk1nGpWRN3YaaTwjnav4jn1+PAwPIVMk+8/hx1955u3fhXK8r+VPOI83nr9jTezfWpbS+ikJAiumWKZOeM+GI8D3gx/6R6ZyJNCcc92uRTbWs6sqfjJ6bz1XTodg1QPDqllImNtyssE3PUpG1xEceZG2UZ9HqUefNYRQGVuIxDq8bBv+FWrqVJ4zA6MpHqSJW+QX4mgNXQBQBQGc7XaxNGEgtFD3c+RHuB2RqMb5XIGAq5GAfeJAGelAWGkaYltFtXk9ZJGxvkbqXdgBlj1z/gKApZJE1MqNpewTDl24S4dT4QAeWiQjeWI2sQuMgGgMh239pLP9zpzjaR47kc7SGxtjDDk4HvdMEYqPWuY09OZbbO2PWvGpLSPU50qcliSznlnYlmY+pY8n61VVKsqjy2fQLLZ9G0iowXz5nuuSJ4UMhQxkBWUmzWUkllhp6NcSiG3RppT+BMHHXqxO1Rx1JFSIWtSRS3m3rWgtHvPojVaV7MdRnwZWitF9D97J5+SnZ5D8XQ+oxU6FnCPHU8zc9pbmppTSivVk5vYxcDkakCfIG3wCevP3hwPpXXw9Phgr47YvU894zH6rpN1ZMqXkXdlyQjqQ0cmOuCOh+BwfhUCvaOPmjwPV7K7QQrtU6+kvoyORUI9OnkShjeSFpgzki3F8Fyq+KTyUdfr6Cu8KEnq9EVV3tSlTzTp+afRfcZsrN875iGbyXyX5eWa3qVUluU9ERbLZ9WpLv7t70uS5IfvbV59tvEN0szKiKPmCTx+EAZJ8gK2soNzzyOXaO5hC17vOr5H0P2pjJNowByl3Gdw/CG3RnnyBDbT67sedWx8+E7d3zW9obhC33EkUjbcnMfeqsmQOqiNnP0B8qAjdrp+7utLJGc3bLx/p2syD6ZOaAnadqX8uurZmJYLHMgxgKjL3ZXOecOjN5frB1xQF5QDN3crGjO5CoqlmJ8gBkmgMp2DRrgzalICDdhO6Q4JigTcIxkZ8T5MjYPVgPKgGNTv5NRnksrYlbeJwt5OMjdxkwRY53HgMwI2gn1GQMB7Re1C3ROnWgCWcBCyMnuylcYRNvAjUj6keWOY9xX7te8udjbKd7UzL2V9TLqABgDA9BVNKTbyz6RSpRpxUYLCQtYOglDIEgDJ8q23W3hHKpUUI70nhEzRNIub0gWsDOpz962UiGPLeRyc8YA6/I1Mp2beszzV52mpQ8tFbz+htbL2Ron3t/ekxqAWSP7qMdcguTkrnHPhPX6T4UYR4I8nc7Vurh+eWnRGk07U1TEGk2O6McGYjubcYXg7ypeY9BlQc9c+ddSvwWVv2dnlJa9u5HzjEVsWt40IHqjd6xznq+PgOAAEtuzUtqd1tdzyAklorlzMrDIOFYkPGeMBssBkkqaAdvLaDVbEq6sI5VOQQBJE445BztlRuCPIg0C0Pny7JtZZredstA5QyYOHweDx0OMcVXV7XMvKe32Vt1RoYr50/N1GRqyEeFZGz0AQ8/U8Vx8I/wAzRYPbtGUf4cJN8vKxD30o/qR+bH/u0/hUv+5mr8der+lH1k/2JNrarGMKOvUnqfma4VKsp8Sxs7ClbLyrXm+b+I8is7LHEjSysQFjQZJ5AyfRefePArpRoSqHDaO1qVlHXWXQ677OuwItP5TchWvHGABysC9NqHzYjhm+g4yTbQgoLdifObu7qXNR1J8ehe6xqqvdQ2UeGkLLNLg/qY42EoLfF3CIB18RboK6EZDHtVnZNKu9ib3dViVR1JlkWHjHU+PgUBM1/TzNc2J25WGZ5WJBwMQvGvOMBt7oQCRnDEdKAqNJnEmvXu0H7q0gjc44DFmlAz8VbP0PpQGjkvGN0sKdFjMkp9MnbGvT8R3nqD938TQEDtzbGa1Nsr7WuXSHjqVZwZccHkQiQ5xxjNAN9po5mWKztG7kyAhpVH6iFMA7fIO2Qi5x1Yj3aGGUXbK/h0fT1tbT7uWXMcIBBbJ9+VieSQMnd/SKj5azkoxbO9tRderGmuLOQ28KooVRgCqKpUc3ln1W1tadtTUKawhytGSgoGeJpNqk9fQeZPkB6knjFdKcHOW6iHeXULai6s+R1DsT7P4Ut1udRCvIy94Y3P3UC8MMg8FgBks3A5HxN1SpQgtD5pebRuLp5qPTpyNDbyz6gim2Z7OzxlJAoWabDYGxGGI4SoyCy5bIIAA56EEkt2bsokBum7/YXbvLyTvMbvE3v+BRgDgAABQfjQFc+v3t6+ywh7iDkG8uEI/uoG2s2DxlsCgLjSIEQ5e8a4kLEgtIgxnjCxx7Vxg+YJoCB2lv5LW+sXWQ9zcSG3lib3clWdJFJPhYEYIx4gfXBoAtoPs2rSYyI72Hfj8PfREKx5PDNGy5wBnbk5xmgML7RuxF4t3JdWkffwy+J4lPjRsAEgHlg3XAyc5GMYrhWoKoi12dtadn5Wt6PQxBjlUlWtrlSDggwPx+QxUF2dQ9VT7SWWNU18h63srmXiGzuZDwP1TKBnpktgAdefhSNjPOrMVu09rFZgnL6Gt0T2X3kxDXUiW0eQSieOUjOSN3uKfiN1SoWlOOr1KK87R3NXSn5F9Tpmh9mLOwBaKNEbG1pWOXIz5u3PJPy6DyFSsJLQoJTlKW9J5Y1qGsTyyGCxjBIHjuZP1EeQfc85nHHhXwjOCw6Vk1JvZ/QI7RCF8Ur4M0zcvM3OWZvqcDoBwBQFFqFwuoXsdvEwe3tHEt0wGQZQMwxq2eSDl2wDjaoyCTQGnl1BUhklYMFQOSDjJCFhkc4w2MjnoRQGU9k2nyCCW9nXE19IZmHUqnIjXPoFJI/wCN9ABf6Ewee7k8P60RAhcNiOMcMfPDtJjywficgVOogz61bLltlpA8xA4BebMC7vJsIJMYwQc84JFATtBZnvL+UnKB44Ix5Yjj3seT73eSup6e6vzIHIvaHqD3GpzlvcgxDEPkAzk8+bng+gHnVfe1OEUex7L2Se9cSXuX3KGq3J7QShkKGGEDYntSeALqHOeOO9HWpllpVPN9pWnZZ96O7dt9MSZEaeRvs0TbpLddv8pfcgiQliBjfxsJAYsuegq2PnwX3aN7K1E14gM0khWOCDLksSdkaHALttAy2OpbHGBQEOx0NpT9u1VE71MmOHO+K1UegxhpDjJc5PTGMUBPv7Ce8fbL91ZgglAT3tyMZw/Tuo93VRlmHB28qQJt12YtHgEHcRrGvMYRQpjbqGQgeBwTncOc0BnNatRfWceXVp7K6jMhbC7WikXvC3JAzFl+vmKAve2egG8t9kcphmRxJDKByjrnB9cEEg48j59CBXWPaea3jjTUoJEmyFaSGN5YX6eINGDs9CrAcg4yMUBOt+3OnMoYX1rgjPimRT9VYgj5EUB5k7cafuCrdxSMQTiEmU4GMk90Gx1HXFAD67NNFus7WQswO1rkGBF6YLBvvCOc+FcEA8jjIHqx7NFmEl5O904IZVYBYUI80iHBPAILlyMZBBJJAka52ktrPb3z4dyFSNQWkfJA8Ea5Zuo6CgKObTL3USwuj9lszj7mJj38wPOJZP5sDgFE5OWBOMZAvW0YQWv2eyVbfjarKo+7zwXwfefHTOcnGeMmgIeq9mg9nFZxEJCpiVwc+KFCCyZHXcAAemQT60BpAtAZnsAh+zyuzFjJdXLHPli4eID8kFAWltpZW7nuN2RLHCm3HTu2lOc+ee8/6PxoCv0a5RLa4nTxDvrmRuo3FJnQ9enCY/fRGGcAt52kUSP775dvizHcTjyySTVJcPeqM+pbIpqFlTWMafVnuuBahQwKKJZZrN6FVfputW6cDI5Jxhs9T59RU6m8VzzF5CVXZTb5a9eDO86/qPfXeiwuoKXDSTuM8Zit+9QfEB2DfNBVoeDJGoRE63aFgSq2kxTIyA/eRqxXyDbWwSOcN6GgNlQBQCGgKiXs/H37TplHkAWXGCkyjgCRCMNgcbuGxxnHFAQoJjYMqSyFrVyFikf3oWLHEbt5ochUbGRjaxOQaA0gbNAMTWsbY3IrYIYZUHBHQjI4I9aArtV7R2dmN088UXkAWG48gHCjxHGRnA4zzQFVa9qri5/4LYTbefvbo9xGehUgYaRlOTztHSgNHZF0jHfujMB4mVCi/kzNj6mgM9eX0clwHtbJbmdfD9pKqkcfhbA78gs3VgRGGxkg4zyBPbSZ5lAuLhl9UtvugRk8bzmTpgZVk6Z4zgAWljZrEgRM7Rn3mLEknJJZiSSSSSSaAk0AUBjvZPC8emQpKcyK86uSc5YXUwY58+c80Br0bIyOlAcp/TKnsvcXBUgSi4wByVM15Ii88cAuMn0BoEc3RcAD0AFUE35mz69bU+7pRj0QtaEgWsGBi8OFJwSB1AOM/XyFdqCzMrtpzUKDk1lIrJpvuJWYjDDC44XoRhR1PxNTtzNWOOR5x12rGtKo9JLEenwX7neNNsg+iWMuD3lvDDOhGNwKKGYKSQPGm5OTjxVPPHGh112eGO5tsyNERKir1ljIw6geZaMkqDxuCdMZAFzaXSyorowZGUMrDoQRkEfDFAPUAUAUBT9prJ5Ivu445WU/qpf1cqHwujcHqpJGQRuVc8ZoCgnexVAkiXdnls92nfxc4BODbsYyMMM7CRnjqKAbENgYnYfb7mM4BQm9mB8QPCtkZBwfhQDh7qJzLb6I5lHKyCK1jLZBGdxkEi5BI5XPJBFAOra6rcOTLNDZw9AkC97MR05kcbFIwCCqnhiD0FAW9l2ZhWMpJ3lyG977S5mDH12P4F+SqBzwBQFyEAoBQKAWgCgCgMz2PkEVi7vkBZrtzxzt+1zNnHy5oC40J91vC2AC0asQOgLKGOPhkmgOPRRFuxmFBJwTgDPAvyxPyABJPkAaAx6NkAjzAP7s1QSW62j69Qqd5TjNc0LWmTsngQ8VslngjnOpGOreEVtxcxyNhQZT/RB8P18v8alQhOCy/Kvqefurq1uau5TTqPovZ+LHEsS7BpsHHuoB4V/j5UddRWIep0hsudWSqXWqXCK4L9zu/slG7SLYNllIlAD5OU7+QKOeq7MADpjFWqPntTd3nu8Bz2TSn9HJEzbzbySwb/JxHIwUgeQ27R59KyamU7AazMmgQ3IJb7G7l1LE95CGO5eoGVRsqDxmNBQHXFFALQBQBQBQBQBQBQCE0ABqAWgCgCgCgGbqBXRkYZVlKsPgRg/uoCr7Fzs9jbF9u8RhHCnIV0+7dep5VlIPPUGgM/pWjr+jr3TlBHdtcRhV4O2UtPHtzkYKyKPPofiADOE2FtmNcSyDA5XK+E5wRyuRz5VVVpyU3mKPf7Mt41beHd15LTgnHT6EkWh/rZD9V/yWuHfr9K/38yyWz586836fsDWCH3gW/wCMSf8AE08RPloFsi3f8xb3xbHBsQfhUfQCtcVJvqd14a1jpiKXwLvsn2Wm1KXaoeK2XBlmKlSQeQsW4YZj5nooOfQGfQtceafoeU2t2h3l3Vs/i/2O23csVhaFY9qiKPbEnLEnG2NQM7nJbCgDJJIA5qeeSIvY/SXsdNgt0RO9SLlWYhTI2XbLAEgbyeQDjyFAUFxoJstHi0yMNJLODBuAyqmQs8rnphEUuRnrhR5k0B0MGgFoAoAoAoCNLeovDOinIGCwHJPA58zkY+dAPg0AuaIEHU9PMwIWaaE4GGiZQRzno6svPTkHigIHZS5mImhuHDy28ndlwm3epRJEYjJG4qwzjjOeBQF9QBQBQBQCE0BjNBlNley2Ume6uHeezbkjJBknjJxgMG3OB5hieDxQFlq1lcLdRXFqIyGHd3KMdrSR7soytjhoyznaeCGI64oDkvt8itIJou6j23khMkjo+3wjgFlHBZjnB4PhOc5rDSfFG9OpOm8xbQdj/Zte3dsk73CQ94NyI0W9ip6E4YBc+Q54x8q4eFp9C2p7evoL28/E0dx7KYYk7y4vpgijx7ERevHB2sepHkT5VlW1JcjnU25fT/Pj4DOkJoUEisttcyS5UqZra4kbOOCAykZOc8DrgjoK7JJcEVs6kqjzN5N22o3VwuLSIwjkd7dRsuOONkGRI3OR4+7AxkbxgHJoetI7JQwy/aH+/uiSTcS4LjPGE8o1A8ICgccc8kgcauO3+o3LvLFdNDEzN3SLGnCBiF3Z3eLHXmola63JbqR6LZ2wHd2/fSljovgPdmfazewxh7rbcRBtr+ELKo3YJUjCsefdIHQcjmu3fR39wr3s2p4V3CfB4aO4WmpR3CM1tNFJwcMjCRQ3x2nkZ6jIrqVmSqt9cmguIre9EeZyVhmhDCNnUFijq5PdMRgKNz79rdPdoZNMDQBQGe7c6hLBat9n/XyskMJIJAeRwm44B4UEt0Pu0BVwnTdHAaeWNbiQFnlfBmmPVjwN20noB4RwBQLXRETUPazp620k8cpdlB2RsjoZWGOFyvTJGT5UBzGHt5qk0sxe6aMBuFiVNoPUgb1ZsD4nzqHXunBJx5notmbCjcVKkaza3McDb+yXtPd3F1cwXU3eqsayIWChh4tpHhAGPp6V3o1e8jkrdp2Xg7h0lw5ZOgWWnut7czHHdyRQIozzuRpy2R5cOv8AsK6leW9AFAFAFAQ9YMohkMABlC5QE4DEchScHAbpn40BXzQxajaoUkkjDFXR48LLE6NkjxBtjggxspHm6nzoCum1LUbfIe0S8GRse3cRNjHPeRynCnPmrEH0HSgPnb2janJc6nPJcI0RDKhiJBMaqoG0clc9TwcZYnzoDpkPt3t40CR2cuFUKoMi4wBgZOM+VAb+wuNUnCSEWVuhAIH3k7MCSc5DRKoxggeLOecYxQFjNpc8m4NeSJnGO4jjTbjHTvFkJyRzk+ZoCug7Cxbmae5vboMc7Jrg92DgjiOMIvn6cYGMUBZaj2hhTvo1mhNxHGzdz3il8hC/KBt2MYPyNAfNWg/qI/kf+sap7r+az6T2f/8AwR+ZG7kvbzKvXe37mzXZySrxb6FXCjKrsytGPHel/cvLsQQXscunTlM20T7oXBCSFSjqR9MlHzyx9RUq5qumk0UOx7CneTlCeVhcjsvYtzqulWctwzCTcH3oQG3xTMu4HGBv2kMMdGYfGpBUG1AoBaAh6lpyz93uLDu5FlXbjkrnAOQeOaA4n7W4wdXyedtsmM+WXkziol5NxisHoezlCFS4lvLOhnv09HHos+mGKUztLmNggKhe9ilyW4IyFIwoPTnArtCrGUM5K252fWpV3SUH7tORVaUTmXPXfz+yKrbrGI46HtNibzlX3+O99jceyUf77j/4WT/tI6l2PsFH2pS8TF+47tUw8wFAFAFAFAIRQFDd6CySGezYRSnJeM/qJySMtIq8iT0lXxdN28ALQC2eo3Qz9pto4kUMXlScOgAycgFAx4x1A8/hkD5a7d6glzqF1NEco8rFT6jpn5HGR8KAse3t1pjLbR6YjgIjd7I4O5y20gHPUrhuQMeLA4oD6G9lTSnSbPvgQ/d4567A7CP/AOntNAW2p6fPKSFuTDHn+bjXvOnTfIXXrz7nTj40Azp/ZpIs7pbifcPF387yK3UHMZPd4OegUDpgDAoB6MWsTi1VYUaRXYRKqjcufGdoGMEtznrz8acgfNWkRMkYjcFXjZkYHyYMQR9Kp7tPvWfRez1ROxjnk2hmxl2GYDLYkPAIyMgHzPzrrVpue6/cRbO7jauvHj5uA9ZFskiJEB88jcfyH+Nc6iSWHJskWU5SqZhSjFPi8rP0Nd2V9oVxp1slqlmkyRl9r97t4aRpMEFTyCxGfTFToXMJLOTy1xsK7hNqMcrlgtv/ADz3X/q5f+cf/hW3iaXU4fg16/yMdHthuf7BH/zj/wDXWvi6XUkR7PXzXsr1I2oe1S/fiKK2hGMEsXlbPqPcUfIg1o72nyRJp9l7pvzNL6mMvZZZpHmmleSZ+rt0AzkKq9FQc4UdKiVbl1HqtD0VlsWNpFunN7z5kNZZFz3gQr/SU4x8weKxuQnpBvJt4m5t3m5UXH9S++TxYOB3jk4VnJBPAPAHGflW1dN7sVxSNNm1IQdatN4jKWjemfgbb2SuDq+B1FrJn6vHUmyT3Dz/AGnnGVzFJ8EdwjvEaR4gwLoqsw9A5YKfrsb8qmnmh+gCgCgCgCgCgObe3rV3g0zYpI7+RYyQceHBdh8iF2n1BI86Aj9kex1gdEgW6EYWWPv3lYhGRmGdwc9NqkLnpxyKAg9nPYpYb0mNy11FjIVdoR89MshOV88A8+uOoHXYowoCqAABgADAAHAAHkKA9UAUBg9fiR9ZspRx9jt55ZyOcI692inByD+sbpzjz8gOKRyCYvNgqJJpJVXPQM5YA+uKqrqbVV46Hvth2m9ZRcs8W0Ntp0O7lFLNk89T61yVerjjwJr2VY7+ZRWZZZ5bSYjyAV4/CxFZV1UXHUxPYNpJ5jmPwZ4XSMDCzTD/AFv/AArZXeeMUcFsBRXkrTXz/wAHpLBwP17/AFAP+NJV6b/Ijansu7gsK4l9ByO1cfzzH5qtaurT/Sdo2N4v+ob+SGX01yc/aJPpxW6uYL8qI09jXE5bzuJHn9Fv/aJfz/8AGnio/pRr+B18/wA+XqOppa5G93k+DtkflWruZP2Vgkw2NSUl3s5T90np6YJcbKQQCDjggY4+lcWprVlhTnQqRcI4aXLoaz2VKq6qrkgF4XjHxbKuB+yrH6VOsqnGB5btPZ+zcL4P7HStQcW+q28hXw3cTW5fOArpmaMNk/iG9RgZyAPOrA8easUAtAFAFAFAFAcl/wB0UUNhCDIquJtyofecBSrYHou4En4j1oDlHYbs+mpGRLm9EKwxlo1Y7mbgse7QnlVVMsF56fQDUf7ne/kF9LCG+7eEuy/6SsoU/DhmH/8AKA7lYXhN1cwksdixSDIG1Q6um1SBk8xljnPv9fIAW9AU/arW1srd5ypcrgJGM7pXY7URQATksR0B8z5UBge0zSabpE0jsp1G9KrLIcZZ28OByPDFFlVA4GM45NYbwsm0IucklzOWSR7Qka+XP0XnH1OKqIvMnOR9IrU3CnTt6fLX5Ll8xbO3PhZyS+3keQJ5OP3flWtWqnmMeBtYWM01WrPM8ejfH7Emo5cRSSFNFFs0lVhH2mkNS3KL7zqPmwFdFSm+CZHqX9rT9qol80C3CkAjJB6EKSPzArdW1XoRHtyxz7Y0moRHpIn5j/OsOhVXI7U9rWdThUXzeCSpB6EVzakuJMhWpz9iSYY86Jsy0s5fEYktVyCBt9cD3h5g/wCOa6RrPnqV9XZtOUt6n5XzxzR5spZFyA5SWJg0cg4PqrZ+mD9fWu28oTjUiVzt6lzQqWlbVx4Pr0O7dlLxdX0yF5wQ/wCMrw0c0bYDr1w2QGHlg4ORkVa5PASi4tp8i+0G8d4ysqsssbFG3Y8ePdkG3ja64b4EkeVZMFpQBQBQBQBQHz9PnXO0Xcyg/ZrcupQnokfhbgHq8mM45wR6UBpNT9htnJKzQ3EsQJJMeFcLz0GcEKOmDn50BrvZ92Hh0qJ1QmSSQ5kkIxuAztAXkAAH6kk+gAF1ommtF3ryNukmk7x8ZwvhVFUZPRVUDPGeTjmgLWgG5YFYqWAJU5XI6HBGR6HBIz8TQHCPbBqq3WpRwKPDZg7zxgvIqPgYJ4ACjnHIYVGuam7D4lxsK0de6i+UdWZyqdvkfSXBZ3lxGLq7WPG48noByT8hXWlQlU4EG92jQtI5qv4LmaOx7E3c+wsUt425bcSZgMZ4QDaD8C2an07OK9o8re9pq0/LQW6uvM0WnezWyTmXvLhiOsr/AAHQLgdfmR61MUVHkecnXqVXmcm/meYtUtYlk+yx2ESRllYTSrE7lCUO2KNJJGIIPvgE5GAc1lnFl/2U1SS5tklkga3Jz92fQHgjIBwR6imWOB4u54GnFmLYzu6FmVUQqqdBvMjKviPAHJ48qaGEsGV1LQNPeeeARPZywR95JMhQRxbsEbgshXJGfDjpnoaxOKlxR2o3FSjLehJpnjsj7OJby1NzJO0TyFWgyox3YByXjDHG8kHhsjaPXFcfDU8buCw/GrzvVU3/AJcjL3Vu8UssMmN8TlGKElCRjO0kAkfMCquvS7qWEz3Oytou9pb7jjHp8jxXDLLTTJsfZLrot7x7WRsJdYaL0Eqg7hny3rj1yVHmebi0qb1PHQ+edobR0bnfXCX9ztaipRQHqgCgCgAmgPIYUB8m9pppYNVuxbvJbs8zoSZQpwz5O5xtAQnxc9BjJOCaAs7qO47P6rEzzd42EklZCx7yNuHUhiNx4bGT1Cng8AD6hoAoAoCFql+lvFJNIcJGhZj8AM/nQ1zyPmw3ZuJJblwA87mRgPw56DOBnA4qou6m/PHQ+j9nrJUbZTfGWp4uZti5wSeAFAyWJOAABySa4UqbqS3UWV/eQs6LqS+RsrPRF0y3F5MqvdsyLvdSY7beQhOAQQqqTuPUnjjOavIQUFhHzC6uqlzUdSo9WXPaW+jZVWw1JpruXAiiiaAxjnJeT7piqKuTgnJwByTmtiOaK+vo4I+8nkRFHBZjtGfhk+fOBk0Bl45Gup1ltNI71iw/lVwiwj3eHDMpkIAAwcfvoC4uLTWUbP2eylQ5wkc7q49CXkQKR16L6UBl9Z1K2kkiXVbOazm2gpKTwvOeJYzkcjzHHPTNAX912StZLOS2jXu45QCzpgu+GWQMXbO8kgck8j0oB+S31B40ge9SOMAqWt4e7mYDAABLFUwPNFFZGMnKri37maa3JJML7cnqwPiVj6kg5J8+vnVPeQcZ56n0Ts5dqtb93zhoeaiHoRm6D4DRNtljYPGw6hgcjrUi2q7kyn2xY+KtmlxWqPpPs5qyXVtDOjBhIgbK9AejD4YYEYPTFXR8yLKgCgCgKXtpqotLG5nYkbImwQcHcfCuD5EsQB8aAru0Op/ovSml2gtBCigL0LnbEDz+HewJPpmgPnbRuxV/qMMt3Eplw+1izfeSsepUt72M8knz88HAF5oXsy1Ca4Rr2MxwRbWkeeTP3akFkG1ifdzxwOvIoD6TtrhZFVlIKsAykeYIyD+VAO0BHW7Uu0YZS6hSyg8qGLBSR8drY+RoDlftu1cuYLGNxtbMtyo67VKmIE9MFgxx18Cnjz41qvdwyWWyrJ3dwo8uZzwCqRvOp9QjFQWFwLnsDaibUDuVWWCPfg+TsQFOPMgZ+Wc1a2dNKO8eE7T3bnXVLOiX1Z1hkBGCMg9Qeh+lTMnmPeeY4FU+FVU/AAUBn+xMkcl9eC+wLgS/yaKUgqsWzbvgDcbnAO8rzwM45yB05eaAh6nq8NvGZJpUjQEDcxAGScAfOgOf9o559UlWJA8WnrzIzDa9yckbVUncIiPMgZyfgaAv0QKAFAAAwABgAAcADyFAYi60qcm5ia2aWeVybe+aXAt0JyNoB3RFOQVQePgHg0HHQx2vxgajeBWZ1HcpuYlmJSBVOSeSc9ar9oNaI9l2Si/4suWn3I9Vp7QWiNXwNv7HNcMNxJZOT3c2ZIMnhXA3SIPmPHj4N61cW1Xfh7z5rtywdtcOSXllw+52YVKKUWgCgMx7TNLN1pd3EM5Me5QCBlkIlA54wSoFAU3tduBLoNxIBjesDAemZ4j/AJ0BhfZj7SrLTtPSCcytJ3kjERpnaCRjJJA5+GehzigNz2Y9rFjfTR26rKkknAEiDbnGdu4MeSM445+tAW3YKAW4urNSTHazlYsnJCPGlwF9fD3hXknpQFl2h1ruDFGgD3E7bIY89cDcztyPAi+I/QDkigI15cxaZZyzychQZJWHvSyHA6sepbCqCcAbVGABWBg4FLdSXE011LxJO24jOQqgYVc+eFwPpVTd1d+W6uR9D7P7PdtR7yXGQtRD0LJfYPURa6niRsJcptDHGAwwVBJ6dCo+JWrm0mpU8HzbtBaypXbcuEtUa68t5nll+1217Pl/uxbXCxwqgJC4AZW3ke8Wz8MCpCeSjRpOzmltbw7GlkkyxI7w7jGpOQgbkkKMDJJyQSODWTI9q+jQXShLiJJFByAw908dD1Gcc4I4oDGpLpcWH727MW4orb7owZHkrjwEAeYOAKA0+j9mbO3O+C3iUnBDgbjjqMMSTjz4oCXLeublLeKEyMyGRmLKqooYLkk8nn0B+vkBGg1sG7e02hmjTc7xsXRCSMIzbRhz1xz0NAQe2va9NPVRtMk0me7jBx082PkuSB6ny6cG0llm0IOUlGPFnMIg2C0jF5GJZ2PVmPJNUdepvzbPqGybPwlvGnz5/E9VxLQWhgFmdGWSJtkqMHRh5MP8QehHoTXe3qd3LJVbWs1dUHT58j6D7IdoI7+2juI+NwwyHqjjhlOQOQfPHI586uj5jJNPD5F0TWTUWgPLUBlNd7MtPpUtiSCdjLEQW6JJuhyWJJICoGyeSD5UB839m7mGyuyL+z78L4WiYlWjYEHOOjdCNrcHNAWPYZVutbt2SERo0/ed1GTtjUAvgHrtAHy4xjHFAfTelackHeFQN0srSO2MFizcZ+S7V+lAQ9OgSW5muSCWQ9whOcBVwzlQeBmTKkjr3S8mgOZe1ztOZ7j7BGcwxYa59Gbh0Tp0U4Y88nA/Caj3NXcjpxZb7FsvE3Ccl5I8TErnnp8MfL+NU81jjxPo1FvXhjkLWpJIWr2PepgY3Dpn94+tSbat3cteBSbb2d4yjiHtLgbLsl2uve73SRteIvEuzaLiE480HvqcZDdTz5jFXCkpao+b1KUqcnGSw1yNfp/bKymA23CKTztkPdsPo+Pz6Vk0La+gSWN435V1KsAcZBGDyDkUBTx2F4Yvssl3EbXaI9qwKJGjHG0knYCV4JC+fAFALZ39hZRCJJ4URTtCmbcQemPeLeXSgKDU+0dldyL3dpc3UijbujSSPar9VZspwcdG45PxoCmvu0dxbqIIhb2f9GC3AmmB4PjOO7XnJO7nBPGRmtZSillnajRqVZqFNZZmbe3cuZp3MszHO5jnHXp+flwPKqyvc7+keB7rZGw42r7yrrL+xMqEekQlDYKAj3k2wbsAhRnk4PpxxzXejDf8pU7RuZW/8TCaXv1+Rr/Zh2nSzugjH7i7IG7J2pKBhGx/p5CE8dFz04nWk3rCXFHk9vW0Hu3VJeWfH4nXteiufDLbSAFOWhZQVmXIJGeGR8ZCkHGTyPMTTzZJ0HWoryFJ4G3I3TyII4IYeTA8EUBY0AUB8x9r7GH/AMo5Y7sgQPcKZDkgBXRWGSOnvDJ8uaA7VoujadocJHeJFvxukmcb5MYXrxkAkcAYG7PnQGh0vW7e6XdbzRygddjA45I5A5HIPX0oCt7W9oItNtjIRznZFGPxu2SBjjjqSfQGtW8am0ISnJQjxZ85XUmWKsVZmJlmLNt3ljk9Bxk88AcVATdRuo/kewnCFrGNpDGizPLxn3ZJGmvlPw+g2ggDHz6/Oo1xFKRebKqyqUcvGOSSaS9eJJqOXAtDA0YPGsilkkX3ZEJVl+RFd6VxKGiKq/2Tb3es1h9UWcvae8cbZ0tLlMYPfRcnByCccdRnjAqwV7BrU8pU7L3MZeRpojie3bJk0u1LE/zc0ka4xjhApA+mKeNpHN9mb3lj1PSTWYIP6Jg4PncyEfkUrPjaQ/4Zvv8At9f8EiHtFNHn7Pa2NuSQdyRkk4zjPT161q76muBvHsvdN4lJIh6je3Fzn7RcyyA/gB2JjnjauM9SOc1HnfSfslxbdmKFPWq3L6EeGFVGFAA9BUOU5S4s9DQtqVGO7TikOVqSBKAKGRazk0Il8ceLwDH4m5x8hjn86k0Vy1KbaNRJ763dFxlr6IjaYhkjkVxlCeDgjOeeAfQ810ryUJpx4kHZVCdzb1KVZeV8NMei5HbPZR2uFxH9ilyLi3QDJOe9jHhDgk5z0DD1PxwLGnUU0pI8bd2srWs6cuX9i0ls/sWprMh2w333cq4479VLRvz7u5QyHHVtnHORuRTZUAUBxb/dC9mmdIr6MD7od3N090sNh+OGJXz94dOTQHNuzNrLrF9FFd3eAqAGSVvFsXChU3cFzkYz1JJOT1AbsO903VVSFzI8NwI8xY+9G/aV548Q4weh+WaA6R7Y7131GGA47uCHvFHOS8jFCTzg4CcccZPrUS8m408dS/7O26q3W9L8qz8zCvZjcXGMnzKg+WOKgxrPG7g9bW2ZCVV1lLV8cpM9omz3pCR5btoA/ICtZNz4R/udKMY0MudbK6PdX9khTcoPxr+0K17mfQlePtks95H1Q0dSh/rE/OtvDVehF/GrL+ogGpRf1ifnTw1XoHtmyf8AzEe/tsf9MfnWO4qdDdbUteO+Mvq0QPvH9lj/AJVt4Wp/tnGW3bRPi/8ATL9gXVoj5n9hv4U8LU93qgtu2j0Tf+mX7Dn25fST+7f/ALta+Hn7vVHT8Xt+kv8ARL9jy+oqPwyH/wCW3+YFbK2b4tepxntqmvZhN/8Aq/2PUt0w6ROfyH+JordP8yM1Nq1I+zRkxv7VKekB/wBZ1H8a27mmvaka/iF7NZp0H82kIJbg/wA2ij/SYn/Cm5QX5maK52rJ6Uor4v8AYcjMx690P2jWrVD3nenPaUva3F6iFJ/6cf7J/jWd+j+lnJ0NpN/zI4+A0mmsDkyc/BEGPrtNbyuY4wokaGxakZOc6vol90x4Qv1WYn/jBSP3AVpvRfGH9ySqVWKUoXGf/JRx9Eix7M3klvf2k+BuEwiYAnDpIe6P5bs4PmPlUq1nFS3YlHt63qzoqtVSUovGVzR2P2vqy6ZJNGCXt5IpkGMjKTL7w/ogEk9OlTzyRtaAKAauIVdSrKGVhhlIyCDwQQeooDhntF9jpTvrqyZe7CtI0DZyuMsRHgHIx0U4+dAU3s77FPb3kVzqEZW1jXvUmUq8LMAHQl03AJjLbuBkAZycEB32h64l7qEzWrhlWOKPvQMg47x2K+o8W344yOOaiXTisOR6LYMK01UjR0b3dei1KBzGmVOXbzHLE/TyqF/ElqtEejqeDo5hLMpc1q39ASCMnHdY+JUYrMnUj+YzRo21WW66DXxHPsEX9Wn7Irk7io+ZNWybOLyqaHu6X+iv5CtHUk+ZKVpQ/QvRB3S/0R+QrG/LqPC0f0L0R6FN59TfuYfpXohc1jLMulDogpvBU4p5SCsHQKAKIBWTGM8RKZDQtYYSCmRgRlB4IzWU2jnUpKaw+BDnssncpXgABWXgc54x0qTCusYaKivsuXeqpSawksRfAcvpGWJmUkOo3KV6hlO4EH1B5+la0HiqsHTasHOxqKS1x9T6K7XQG50+4jiIJmhZUPODvXAPHlzn5VdHzIvaAKAKA8SxhgVYAqQQQehBGCD8KAxcHZO7tSY7C8EVsRgRzxmYwf8AJMXBIOc7WzggepoDknafT7iDUrsXMpnkIiYS7Fj71e7Kqdq+EYxs+ak1AvlndPWdl2137S5R+5mYZCIVaKRXldsyBY3+6znG53ATdnjAyPia7VKEHq+CK+02ncpunTS3pPjpn4a6FtbxFVwWLH1PX91VVSSlLRYR72zozp0lGcnJ9We65k0KAKAKAKAKAKAKAKAKAKAKAKAWsGDxNIFUkkAepOPh1rpTTclgjXVSEKUnNpL3jLMDESCCNh5Bzng+ZrdJqrr1IspxlZOSeVu8v86n0voI/k1v/wAjH/1BV4fLSwoAoAoAoCjtNWZ7+a2AXZDCju2RnfIzbV65HhQnp5j4UByf2tH/AH2I/wDdov8AtJKg33so9T2Wk1WnHql9zF4JIj8bRoxfDMdis2fdX3dxz1xXCdWTp4yXFHZtBXmYQ4auT4Z9yJVQmekSEoZCgCgCgCgCgCgCgCgCgCgCgCgFpyNWVGokO3JzjOAg3fHknwj54qxt1iPD1PIbWmqlRb8uH6dfXPlPNtKTaOehAf8AxP8AGsVIrxETa0rSeyKjXLePqiyAgt4xKyqI41DsT4RtUAnJ8vjVkeIJ9AFAFAFAYjsohGta0SCARZkZHUdw4yPUZBH0NAYz2zW2zUbeQA/fW7KSehMb5wPiA2T8xUS9jmnk9D2aqbt3u9UzFH4n5D/b/biqpLK0R71PDy3pyQtas7JhQyJQBQyFAFAFAFAFAFALQwFAFAFYGRufOPCSD8Bk/v4rrSSzlkK9dXu8U+L6Y++hAeFz/Nljj3pWBH7K5GfpUzvY41l8kUDsqzyo0m3+qUlj0T+x7FmRCIVwZJPAoGBudzgDnAHJx9K1g3UrqS4G9zCNjsuVKb8zX1Z372q2huNPe2X37iWGJD5A98jknpwFVj9MVaHgzYUAUAUAUBQXlgYrxbtNxDoIJkUFuAxaN8Z/CSwOAeHzwFOQKD2r9j5b+GGS35nt2ZkQkASBtoZck4B8KkE8cEcZyNZRUlhnWhWlRqKpHijil/FLCS9zBcQ7fBueNtik+YOME/n0qC7acViOqPVx23bVqiqVHKLxjql78DFvqcPA74kjPvDGc8+gFcp0an6SwttrWa3V3zbXVNZ+iJH6Qi/rE/aFcPD1ehZfjFkv+YhP0lF/WJ+0KeGq9B+NWP8AUQv6Ri/rE/aFPDVeg/GbH+oj0l7Gejqf9YVq6M1xR2p7RtaizGovUV7uMcl1/aFFSm+CM1NoWtNb0qi9Rv8ASMX9Yn7Qrbw1XocPxqx/qIP0jF/WJ+0KeGq9B+M2P9RDTa1ADjvB9Ax/eBWytKvQ4S7Q7PTxv/R/sJ+nIP6z/ot/Cs+Dq9PqjH/EWz/1/wDzL9jy2vQD8ZPyU/5gVsrOqc59pLFLyyb+T/Ys44pmAZbW6IIyCLeQgj1BxyKz4Oocl2ntOefQmRaFfMoZbC5KkZB2gZ+hII+tbqxnzZwfaq3T0hJ+hWa8tzZuEntJUJIALEbST0Adcqfoa28B7zjPtXH8lP1YzrH2q3XfLDEig4INxEzZ6Y2K+7I8xjjnNbxsY82R59q6ufLTR0jRvZXcTJG89ykQZVYrHGWfkZI3OQFI6Z2t58cVvCypxeXqRLjtJd1FiCUfh/k0/Z32V2drMs5MlxKpyjTNkIfUKoCk+YyDg8jnBEpJR4IoqlapVe9OWX7y5s9Nmmuhc3KhBCXS2iBDYDeFpXI43uowqj3VY55YgZOZo6AKAKAKAQigFFANXMCurI6hlYEMrDIII5BB6igPmPt1qUmm313Z2pRYVcMgaKNigdBIyqWThcuceYwOeuQZ3jsb2bto7K3xDGxZA7M6KzMzjexJI8yfkOg4AoC6/Q1v/Z4f7tf4UAfoa3/s8P8Adr/CgE/Qtt/Z4f7tf4UMcw/Qtv8A2eH+7X+FYTMi/oa3/s8P92v8KyBP0Nb/ANnh/u1/hWGBf0Lb/wBnh/u1/hRAftLRIwRGioD1CqFz+QrIJFAIBQBQETUtOiuIzHNGkkZxlHUMvHI4PoaArbPsdYROskdnbo6nKssSgjy4OKAvQKAWgCg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60422" name="AutoShape 6" descr="data:image/jpeg;base64,/9j/4AAQSkZJRgABAQAAAQABAAD/2wCEAAkGBxQSEhQUExQWFhUXGB4aGBgYGB4cHBgdIRgcFx8gHx0dHyghHRwlHyAdITEhJSkrLi4vHB8zODMtNygtLisBCgoKDg0OGhAQGy8kICQsLDQsLCwsLCwsLCwsLCwsLCwsLCwsLCwsLCwsLCwsLCwsLCwsLCwsLCwsLCwsLCwsLP/AABEIAPwAyAMBEQACEQEDEQH/xAAcAAABBQEBAQAAAAAAAAAAAAAAAQMEBQYHAgj/xABTEAACAQMDAQUFBAUIAwsNAAABAgMABBEFEiExBhMiQVEHMmFxgRQjQpEVM5Kh0SRDUlNUk7HBYoLwCCU0cnOUorKz0uEWF0VVY2R0g6PD4uPx/8QAGwEBAAIDAQEAAAAAAAAAAAAAAAQFAQIDBgf/xAA9EQACAQMBBQUGBAUCBwEAAAAAAQIDBBEhBRIxQVEGExQikTJhcYGhwRVCUtEjM1Ox4ZLwFkNEYnKCojT/2gAMAwEAAhEDEQA/AO40AUAUAUAUAUAUAUAm6gKvXO0dtZqGuJVTcQFXBZ2JOAFRQXbn0BoCnTX724/4JYlYyARLdyd1nkZxCoaQ8Z97b9aAsLXT70g99dIMkECCEKUGckbpWkDZGFztBxnzxgCPfdlkkO6a6uyAdxHftGvx/VhMDHpigI9r2o0uzRoxexAKSSHuGlcHzGXdnPyH0oCPB7V9KdgqXRZmOAqwTkk+gAjyTQFhb9u7J5e5Dy95gHa1tcKQCcAndEAq58zgUBZz67bopZ5VVVGSzZAA9SSMAUB603W7e4AME8Uuc42OrZwcHgHyNAF/BOwPcyqjcYDx7l65OcMDyMjIPHXnGCBWvr7W+ftsQhTOBMjd5CevvHaHi6cl1CjIG8mgLy1u0kRXjZXRuVZSCp8uCOKAdBoBaAKAKAKAKAKAKAKAKAKAhajqkcG0Oxy3uqqs7tyAdqICzAZGSBxnJwKApJrK8u2+9c2lvkfdRENNIM875RxECONsZJ/0/KgLGy0m1tAXRI4/6UjHxNnAy0jksxPAyzHPFAT7O4WRVdGDKwDKwOQQehHwIoCRQGU1/WtOtQxvZ4ySeVkPeHggYWIA425Hur6k85NAJpna20KL9kindCNwENpKq4P4gWRVI+WSaAdTtYxdlNhfBR0fuRhvhgNuH1HlQE1O0Eews0dzGB1DW0pOBznwI2f8aArH9o+nCQRPcd05GQJoZYuOTkmRFAHBxk8nigLWSzs71SxSC4VlALYR+OoGefXPWgKmXSrmzkM1pI80RbdLaysXOM8mB2OVYc+A5BwBx1oDWAUBR6j2WiYZgLWsozskhO0BiAMtGMRy9MYcHjOMdaAh23aKa3O3UIREu8It0jAwSE4C5XcXgJzjx5XIxv5GQNVQBQBQBQBQBQBQBQBQCE0BUdodftrJBLcOFz4UAGZHJIG1FHiYk7cgfAmgK22ur+7i3xrHYqwynfIZpsHOC0YZFjPQ4LPjzHOABTatb6dZsr6jcyXc2cIkx7w7s5Gy3QBQ2GAzt8xyM8gWNn2ivro/yfT+7iOMTXUvd555xCqs/TkZK/uoCPd9ibm73C/1GWSJh+ot4xBGOCCCcszjJHU+XOc8AWul9ndP01C8UMMCr1kY+Ie9/OOS3Qnz6cdKAjah7S9MhAzdo5bOFhzKTjHHgBCnnjdjPPoaN4Mxi5PCWTJXHtoO7EOnSMmAd0syxn8gj8fHP0rjK4px4ssaWyLypwpv5jT+2icf+jM/K6B/+1WFc03zN57EvYauBItPbDbyrsvLKaME+IYEyYHIzwCTkD8PBxXRVYPgyJUsbin7cGvkP6K2iXzk2MxtbjA5hLW78knlSAkvPUYby6ZrcivTiaaCz1G2Q7Z470LnakydzKR5DvVJVj5ZKDrkmgDR+28bOkF1FJZXL+7HN7rnIBEco8D8kehORxQGp3UBCN5DM0sGVdkA7yMjOAwyCVPVSPPkcEdQaAY0OwkgMkZYNACDBkncinO6M56qpAKtno23A2AkC2oAoAoAoAoAoAoBqeZUG5mCqOpJwB5dT8aAyc2u3F8TFYo0cXR7yRcAD/2CN+tYjOHOFGVPizigLfSezkMLCVt004GO/mO+TGMeE9EGPJAoPnk5JAz2sMGlczX07LuKLa2SNkDJIDtGGfeR1bKAZwPUgXeh6La2ytLHaRWpI8XCA4HTLKSB+dAVHaP2lWdoWRS1xKB7kI3DPAwX9xT54yTx05GdZSilqztSt6tV4hFv4HO9Z9oupXPCFLROD9345D543sMDy6AdOuDiolS9guGp6C07MV561Xur1ZnNRd7lt9zI87DoZWLBeADtX3VzgZwOcCok7uoz0Vt2esqXGO98TxFEqjCgD5CuEqkpcWWdKzo0v5cUj3WhIwGKZM4ChhxG57dX95Q3zFdI1Jx9lkWtZUK6xUgmWmmdpr607v7POTHH0gfDRsvUqM8r8MHjy44qbRvHnEjze0uzkN1zt9PcdT7NdrLLWoTDJGveDBktphuwc5BUkAOOM5HI8wM1YpprJ4xwcJOMibdaTd2rb7BxLHjm0nc7cD+plOTGck+Fty9ANoAoakqRbfUUHvRzxglT7lxbMTtJHmORjjKOB+JTyAzouqzwSi1vyrNgdzdAbEueu5SgG2KVRjw7vFkkdDQGpBoBaAKAKAKATNAU+t9oY4GWIAy3LgmOBCN74BOTk4ROMb2wP8KAp7bsu92/f6oschVj3NsrM0MQ5G5s4EshGPERgeQBzQF32g7QQWaBpm5JAVFG6RyTjwIPE3rx5AnyoDNXVjeag2blmsbIDJhWQCabkZEzqcRrgHhG6PycjgMlbc+0Sys4e40+LvhH4UCeCH1J7053Dk5IBJb55HKpWhT4sn2mzbi6/lx068vU5zrmsXN8c3cxdc5ESjZEv+qD4vm2TUCpet+yersuzVKniVd7z6ciEqgDAAA9BUOUm+J6enShTWIrAtanUWgEoAoAoAoBawYGLqQqNwPmOP4fE9P313pRUnhlXf1KlBd4uq0+3zG3O5xsYpPHhldeqHrwfjj8q7U5yo+bkQL22o7Q3qL0qRS16Z5HeewHaN7+z3OyLcx5SQAZAbna+wEHawwccZ5x61aRmpRyjwVxRnQqSpy4o9zIbpRNDsW/tWMZ3Ahd2AXjbByYpFIIPONyN1XFZRyLrUNNW7tmhuY/DKm10znHyIHUHkH1ANZBA7I6tvWW2kYtcWjCKUt1cFcxydBw6YPTruHOMkDRUAUAUAjGgMnrXaV3uDZWID3GMyynmO0U9Gf+m5Huxg845wKAl6F2dt7ASyl2aR/FPcTvl2CjHiY4CoAOgwB9KAi2OtXl5se2iWC2bnvrgEySDy2QqQVU+TOw4524xkCg127sdIczMWu9SkU7O8bdIfkQNkEfiJ4C8E4BxWHJRWWdKNKdWShBZbOe9pe0N1qAAumURg5EMYITPPvHq5x6nHwquq3rziB7Kw7NU0t+41fRcCtUYAA4A8qgOTfE9XTowpxUYLCFrB0wFAFAFYCYVkxkKGciUMhQC0MHmQgDJGcc9M1vDLeCPcbsabk1nGpWRN3YaaTwjnav4jn1+PAwPIVMk+8/hx1955u3fhXK8r+VPOI83nr9jTezfWpbS+ikJAiumWKZOeM+GI8D3gx/6R6ZyJNCcc92uRTbWs6sqfjJ6bz1XTodg1QPDqllImNtyssE3PUpG1xEceZG2UZ9HqUefNYRQGVuIxDq8bBv+FWrqVJ4zA6MpHqSJW+QX4mgNXQBQBQGc7XaxNGEgtFD3c+RHuB2RqMb5XIGAq5GAfeJAGelAWGkaYltFtXk9ZJGxvkbqXdgBlj1z/gKApZJE1MqNpewTDl24S4dT4QAeWiQjeWI2sQuMgGgMh239pLP9zpzjaR47kc7SGxtjDDk4HvdMEYqPWuY09OZbbO2PWvGpLSPU50qcliSznlnYlmY+pY8n61VVKsqjy2fQLLZ9G0iowXz5nuuSJ4UMhQxkBWUmzWUkllhp6NcSiG3RppT+BMHHXqxO1Rx1JFSIWtSRS3m3rWgtHvPojVaV7MdRnwZWitF9D97J5+SnZ5D8XQ+oxU6FnCPHU8zc9pbmppTSivVk5vYxcDkakCfIG3wCevP3hwPpXXw9Phgr47YvU894zH6rpN1ZMqXkXdlyQjqQ0cmOuCOh+BwfhUCvaOPmjwPV7K7QQrtU6+kvoyORUI9OnkShjeSFpgzki3F8Fyq+KTyUdfr6Cu8KEnq9EVV3tSlTzTp+afRfcZsrN875iGbyXyX5eWa3qVUluU9ERbLZ9WpLv7t70uS5IfvbV59tvEN0szKiKPmCTx+EAZJ8gK2soNzzyOXaO5hC17vOr5H0P2pjJNowByl3Gdw/CG3RnnyBDbT67sedWx8+E7d3zW9obhC33EkUjbcnMfeqsmQOqiNnP0B8qAjdrp+7utLJGc3bLx/p2syD6ZOaAnadqX8uurZmJYLHMgxgKjL3ZXOecOjN5frB1xQF5QDN3crGjO5CoqlmJ8gBkmgMp2DRrgzalICDdhO6Q4JigTcIxkZ8T5MjYPVgPKgGNTv5NRnksrYlbeJwt5OMjdxkwRY53HgMwI2gn1GQMB7Re1C3ROnWgCWcBCyMnuylcYRNvAjUj6keWOY9xX7te8udjbKd7UzL2V9TLqABgDA9BVNKTbyz6RSpRpxUYLCQtYOglDIEgDJ8q23W3hHKpUUI70nhEzRNIub0gWsDOpz962UiGPLeRyc8YA6/I1Mp2beszzV52mpQ8tFbz+htbL2Ron3t/ekxqAWSP7qMdcguTkrnHPhPX6T4UYR4I8nc7Vurh+eWnRGk07U1TEGk2O6McGYjubcYXg7ypeY9BlQc9c+ddSvwWVv2dnlJa9u5HzjEVsWt40IHqjd6xznq+PgOAAEtuzUtqd1tdzyAklorlzMrDIOFYkPGeMBssBkkqaAdvLaDVbEq6sI5VOQQBJE445BztlRuCPIg0C0Pny7JtZZredstA5QyYOHweDx0OMcVXV7XMvKe32Vt1RoYr50/N1GRqyEeFZGz0AQ8/U8Vx8I/wAzRYPbtGUf4cJN8vKxD30o/qR+bH/u0/hUv+5mr8der+lH1k/2JNrarGMKOvUnqfma4VKsp8Sxs7ClbLyrXm+b+I8is7LHEjSysQFjQZJ5AyfRefePArpRoSqHDaO1qVlHXWXQ677OuwItP5TchWvHGABysC9NqHzYjhm+g4yTbQgoLdifObu7qXNR1J8ehe6xqqvdQ2UeGkLLNLg/qY42EoLfF3CIB18RboK6EZDHtVnZNKu9ib3dViVR1JlkWHjHU+PgUBM1/TzNc2J25WGZ5WJBwMQvGvOMBt7oQCRnDEdKAqNJnEmvXu0H7q0gjc44DFmlAz8VbP0PpQGjkvGN0sKdFjMkp9MnbGvT8R3nqD938TQEDtzbGa1Nsr7WuXSHjqVZwZccHkQiQ5xxjNAN9po5mWKztG7kyAhpVH6iFMA7fIO2Qi5x1Yj3aGGUXbK/h0fT1tbT7uWXMcIBBbJ9+VieSQMnd/SKj5azkoxbO9tRderGmuLOQ28KooVRgCqKpUc3ln1W1tadtTUKawhytGSgoGeJpNqk9fQeZPkB6knjFdKcHOW6iHeXULai6s+R1DsT7P4Ut1udRCvIy94Y3P3UC8MMg8FgBks3A5HxN1SpQgtD5pebRuLp5qPTpyNDbyz6gim2Z7OzxlJAoWabDYGxGGI4SoyCy5bIIAA56EEkt2bsokBum7/YXbvLyTvMbvE3v+BRgDgAABQfjQFc+v3t6+ywh7iDkG8uEI/uoG2s2DxlsCgLjSIEQ5e8a4kLEgtIgxnjCxx7Vxg+YJoCB2lv5LW+sXWQ9zcSG3lib3clWdJFJPhYEYIx4gfXBoAtoPs2rSYyI72Hfj8PfREKx5PDNGy5wBnbk5xmgML7RuxF4t3JdWkffwy+J4lPjRsAEgHlg3XAyc5GMYrhWoKoi12dtadn5Wt6PQxBjlUlWtrlSDggwPx+QxUF2dQ9VT7SWWNU18h63srmXiGzuZDwP1TKBnpktgAdefhSNjPOrMVu09rFZgnL6Gt0T2X3kxDXUiW0eQSieOUjOSN3uKfiN1SoWlOOr1KK87R3NXSn5F9Tpmh9mLOwBaKNEbG1pWOXIz5u3PJPy6DyFSsJLQoJTlKW9J5Y1qGsTyyGCxjBIHjuZP1EeQfc85nHHhXwjOCw6Vk1JvZ/QI7RCF8Ur4M0zcvM3OWZvqcDoBwBQFFqFwuoXsdvEwe3tHEt0wGQZQMwxq2eSDl2wDjaoyCTQGnl1BUhklYMFQOSDjJCFhkc4w2MjnoRQGU9k2nyCCW9nXE19IZmHUqnIjXPoFJI/wCN9ABf6Ewee7k8P60RAhcNiOMcMfPDtJjywficgVOogz61bLltlpA8xA4BebMC7vJsIJMYwQc84JFATtBZnvL+UnKB44Ix5Yjj3seT73eSup6e6vzIHIvaHqD3GpzlvcgxDEPkAzk8+bng+gHnVfe1OEUex7L2Se9cSXuX3KGq3J7QShkKGGEDYntSeALqHOeOO9HWpllpVPN9pWnZZ96O7dt9MSZEaeRvs0TbpLddv8pfcgiQliBjfxsJAYsuegq2PnwX3aN7K1E14gM0khWOCDLksSdkaHALttAy2OpbHGBQEOx0NpT9u1VE71MmOHO+K1UegxhpDjJc5PTGMUBPv7Ce8fbL91ZgglAT3tyMZw/Tuo93VRlmHB28qQJt12YtHgEHcRrGvMYRQpjbqGQgeBwTncOc0BnNatRfWceXVp7K6jMhbC7WikXvC3JAzFl+vmKAve2egG8t9kcphmRxJDKByjrnB9cEEg48j59CBXWPaea3jjTUoJEmyFaSGN5YX6eINGDs9CrAcg4yMUBOt+3OnMoYX1rgjPimRT9VYgj5EUB5k7cafuCrdxSMQTiEmU4GMk90Gx1HXFAD67NNFus7WQswO1rkGBF6YLBvvCOc+FcEA8jjIHqx7NFmEl5O904IZVYBYUI80iHBPAILlyMZBBJJAka52ktrPb3z4dyFSNQWkfJA8Ea5Zuo6CgKObTL3USwuj9lszj7mJj38wPOJZP5sDgFE5OWBOMZAvW0YQWv2eyVbfjarKo+7zwXwfefHTOcnGeMmgIeq9mg9nFZxEJCpiVwc+KFCCyZHXcAAemQT60BpAtAZnsAh+zyuzFjJdXLHPli4eID8kFAWltpZW7nuN2RLHCm3HTu2lOc+ee8/6PxoCv0a5RLa4nTxDvrmRuo3FJnQ9enCY/fRGGcAt52kUSP775dvizHcTjyySTVJcPeqM+pbIpqFlTWMafVnuuBahQwKKJZZrN6FVfputW6cDI5Jxhs9T59RU6m8VzzF5CVXZTb5a9eDO86/qPfXeiwuoKXDSTuM8Zit+9QfEB2DfNBVoeDJGoRE63aFgSq2kxTIyA/eRqxXyDbWwSOcN6GgNlQBQCGgKiXs/H37TplHkAWXGCkyjgCRCMNgcbuGxxnHFAQoJjYMqSyFrVyFikf3oWLHEbt5ochUbGRjaxOQaA0gbNAMTWsbY3IrYIYZUHBHQjI4I9aArtV7R2dmN088UXkAWG48gHCjxHGRnA4zzQFVa9qri5/4LYTbefvbo9xGehUgYaRlOTztHSgNHZF0jHfujMB4mVCi/kzNj6mgM9eX0clwHtbJbmdfD9pKqkcfhbA78gs3VgRGGxkg4zyBPbSZ5lAuLhl9UtvugRk8bzmTpgZVk6Z4zgAWljZrEgRM7Rn3mLEknJJZiSSSSSSaAk0AUBjvZPC8emQpKcyK86uSc5YXUwY58+c80Br0bIyOlAcp/TKnsvcXBUgSi4wByVM15Ii88cAuMn0BoEc3RcAD0AFUE35mz69bU+7pRj0QtaEgWsGBi8OFJwSB1AOM/XyFdqCzMrtpzUKDk1lIrJpvuJWYjDDC44XoRhR1PxNTtzNWOOR5x12rGtKo9JLEenwX7neNNsg+iWMuD3lvDDOhGNwKKGYKSQPGm5OTjxVPPHGh112eGO5tsyNERKir1ljIw6geZaMkqDxuCdMZAFzaXSyorowZGUMrDoQRkEfDFAPUAUAUBT9prJ5Ivu445WU/qpf1cqHwujcHqpJGQRuVc8ZoCgnexVAkiXdnls92nfxc4BODbsYyMMM7CRnjqKAbENgYnYfb7mM4BQm9mB8QPCtkZBwfhQDh7qJzLb6I5lHKyCK1jLZBGdxkEi5BI5XPJBFAOra6rcOTLNDZw9AkC97MR05kcbFIwCCqnhiD0FAW9l2ZhWMpJ3lyG977S5mDH12P4F+SqBzwBQFyEAoBQKAWgCgCgMz2PkEVi7vkBZrtzxzt+1zNnHy5oC40J91vC2AC0asQOgLKGOPhkmgOPRRFuxmFBJwTgDPAvyxPyABJPkAaAx6NkAjzAP7s1QSW62j69Qqd5TjNc0LWmTsngQ8VslngjnOpGOreEVtxcxyNhQZT/RB8P18v8alQhOCy/Kvqefurq1uau5TTqPovZ+LHEsS7BpsHHuoB4V/j5UddRWIep0hsudWSqXWqXCK4L9zu/slG7SLYNllIlAD5OU7+QKOeq7MADpjFWqPntTd3nu8Bz2TSn9HJEzbzbySwb/JxHIwUgeQ27R59KyamU7AazMmgQ3IJb7G7l1LE95CGO5eoGVRsqDxmNBQHXFFALQBQBQBQBQBQBQCE0ABqAWgCgCgCgGbqBXRkYZVlKsPgRg/uoCr7Fzs9jbF9u8RhHCnIV0+7dep5VlIPPUGgM/pWjr+jr3TlBHdtcRhV4O2UtPHtzkYKyKPPofiADOE2FtmNcSyDA5XK+E5wRyuRz5VVVpyU3mKPf7Mt41beHd15LTgnHT6EkWh/rZD9V/yWuHfr9K/38yyWz586836fsDWCH3gW/wCMSf8AE08RPloFsi3f8xb3xbHBsQfhUfQCtcVJvqd14a1jpiKXwLvsn2Wm1KXaoeK2XBlmKlSQeQsW4YZj5nooOfQGfQtceafoeU2t2h3l3Vs/i/2O23csVhaFY9qiKPbEnLEnG2NQM7nJbCgDJJIA5qeeSIvY/SXsdNgt0RO9SLlWYhTI2XbLAEgbyeQDjyFAUFxoJstHi0yMNJLODBuAyqmQs8rnphEUuRnrhR5k0B0MGgFoAoAoAoCNLeovDOinIGCwHJPA58zkY+dAPg0AuaIEHU9PMwIWaaE4GGiZQRzno6svPTkHigIHZS5mImhuHDy28ndlwm3epRJEYjJG4qwzjjOeBQF9QBQBQBQCE0BjNBlNley2Ume6uHeezbkjJBknjJxgMG3OB5hieDxQFlq1lcLdRXFqIyGHd3KMdrSR7soytjhoyznaeCGI64oDkvt8itIJou6j23khMkjo+3wjgFlHBZjnB4PhOc5rDSfFG9OpOm8xbQdj/Zte3dsk73CQ94NyI0W9ip6E4YBc+Q54x8q4eFp9C2p7evoL28/E0dx7KYYk7y4vpgijx7ERevHB2sepHkT5VlW1JcjnU25fT/Pj4DOkJoUEisttcyS5UqZra4kbOOCAykZOc8DrgjoK7JJcEVs6kqjzN5N22o3VwuLSIwjkd7dRsuOONkGRI3OR4+7AxkbxgHJoetI7JQwy/aH+/uiSTcS4LjPGE8o1A8ICgccc8kgcauO3+o3LvLFdNDEzN3SLGnCBiF3Z3eLHXmola63JbqR6LZ2wHd2/fSljovgPdmfazewxh7rbcRBtr+ELKo3YJUjCsefdIHQcjmu3fR39wr3s2p4V3CfB4aO4WmpR3CM1tNFJwcMjCRQ3x2nkZ6jIrqVmSqt9cmguIre9EeZyVhmhDCNnUFijq5PdMRgKNz79rdPdoZNMDQBQGe7c6hLBat9n/XyskMJIJAeRwm44B4UEt0Pu0BVwnTdHAaeWNbiQFnlfBmmPVjwN20noB4RwBQLXRETUPazp620k8cpdlB2RsjoZWGOFyvTJGT5UBzGHt5qk0sxe6aMBuFiVNoPUgb1ZsD4nzqHXunBJx5notmbCjcVKkaza3McDb+yXtPd3F1cwXU3eqsayIWChh4tpHhAGPp6V3o1e8jkrdp2Xg7h0lw5ZOgWWnut7czHHdyRQIozzuRpy2R5cOv8AsK6leW9AFAFAFAQ9YMohkMABlC5QE4DEchScHAbpn40BXzQxajaoUkkjDFXR48LLE6NkjxBtjggxspHm6nzoCum1LUbfIe0S8GRse3cRNjHPeRynCnPmrEH0HSgPnb2janJc6nPJcI0RDKhiJBMaqoG0clc9TwcZYnzoDpkPt3t40CR2cuFUKoMi4wBgZOM+VAb+wuNUnCSEWVuhAIH3k7MCSc5DRKoxggeLOecYxQFjNpc8m4NeSJnGO4jjTbjHTvFkJyRzk+ZoCug7Cxbmae5vboMc7Jrg92DgjiOMIvn6cYGMUBZaj2hhTvo1mhNxHGzdz3il8hC/KBt2MYPyNAfNWg/qI/kf+sap7r+az6T2f/8AwR+ZG7kvbzKvXe37mzXZySrxb6FXCjKrsytGPHel/cvLsQQXscunTlM20T7oXBCSFSjqR9MlHzyx9RUq5qumk0UOx7CneTlCeVhcjsvYtzqulWctwzCTcH3oQG3xTMu4HGBv2kMMdGYfGpBUG1AoBaAh6lpyz93uLDu5FlXbjkrnAOQeOaA4n7W4wdXyedtsmM+WXkziol5NxisHoezlCFS4lvLOhnv09HHos+mGKUztLmNggKhe9ilyW4IyFIwoPTnArtCrGUM5K252fWpV3SUH7tORVaUTmXPXfz+yKrbrGI46HtNibzlX3+O99jceyUf77j/4WT/tI6l2PsFH2pS8TF+47tUw8wFAFAFAFAIRQFDd6CySGezYRSnJeM/qJySMtIq8iT0lXxdN28ALQC2eo3Qz9pto4kUMXlScOgAycgFAx4x1A8/hkD5a7d6glzqF1NEco8rFT6jpn5HGR8KAse3t1pjLbR6YjgIjd7I4O5y20gHPUrhuQMeLA4oD6G9lTSnSbPvgQ/d4567A7CP/AOntNAW2p6fPKSFuTDHn+bjXvOnTfIXXrz7nTj40Azp/ZpIs7pbifcPF387yK3UHMZPd4OegUDpgDAoB6MWsTi1VYUaRXYRKqjcufGdoGMEtznrz8acgfNWkRMkYjcFXjZkYHyYMQR9Kp7tPvWfRez1ROxjnk2hmxl2GYDLYkPAIyMgHzPzrrVpue6/cRbO7jauvHj5uA9ZFskiJEB88jcfyH+Nc6iSWHJskWU5SqZhSjFPi8rP0Nd2V9oVxp1slqlmkyRl9r97t4aRpMEFTyCxGfTFToXMJLOTy1xsK7hNqMcrlgtv/ADz3X/q5f+cf/hW3iaXU4fg16/yMdHthuf7BH/zj/wDXWvi6XUkR7PXzXsr1I2oe1S/fiKK2hGMEsXlbPqPcUfIg1o72nyRJp9l7pvzNL6mMvZZZpHmmleSZ+rt0AzkKq9FQc4UdKiVbl1HqtD0VlsWNpFunN7z5kNZZFz3gQr/SU4x8weKxuQnpBvJt4m5t3m5UXH9S++TxYOB3jk4VnJBPAPAHGflW1dN7sVxSNNm1IQdatN4jKWjemfgbb2SuDq+B1FrJn6vHUmyT3Dz/AGnnGVzFJ8EdwjvEaR4gwLoqsw9A5YKfrsb8qmnmh+gCgCgCgCgCgObe3rV3g0zYpI7+RYyQceHBdh8iF2n1BI86Aj9kex1gdEgW6EYWWPv3lYhGRmGdwc9NqkLnpxyKAg9nPYpYb0mNy11FjIVdoR89MshOV88A8+uOoHXYowoCqAABgADAAHAAHkKA9UAUBg9fiR9ZspRx9jt55ZyOcI692inByD+sbpzjz8gOKRyCYvNgqJJpJVXPQM5YA+uKqrqbVV46Hvth2m9ZRcs8W0Ntp0O7lFLNk89T61yVerjjwJr2VY7+ZRWZZZ5bSYjyAV4/CxFZV1UXHUxPYNpJ5jmPwZ4XSMDCzTD/AFv/AArZXeeMUcFsBRXkrTXz/wAHpLBwP17/AFAP+NJV6b/Ijansu7gsK4l9ByO1cfzzH5qtaurT/Sdo2N4v+ob+SGX01yc/aJPpxW6uYL8qI09jXE5bzuJHn9Fv/aJfz/8AGnio/pRr+B18/wA+XqOppa5G93k+DtkflWruZP2Vgkw2NSUl3s5T90np6YJcbKQQCDjggY4+lcWprVlhTnQqRcI4aXLoaz2VKq6qrkgF4XjHxbKuB+yrH6VOsqnGB5btPZ+zcL4P7HStQcW+q28hXw3cTW5fOArpmaMNk/iG9RgZyAPOrA8easUAtAFAFAFAFAcl/wB0UUNhCDIquJtyofecBSrYHou4En4j1oDlHYbs+mpGRLm9EKwxlo1Y7mbgse7QnlVVMsF56fQDUf7ne/kF9LCG+7eEuy/6SsoU/DhmH/8AKA7lYXhN1cwksdixSDIG1Q6um1SBk8xljnPv9fIAW9AU/arW1srd5ypcrgJGM7pXY7URQATksR0B8z5UBge0zSabpE0jsp1G9KrLIcZZ28OByPDFFlVA4GM45NYbwsm0IucklzOWSR7Qka+XP0XnH1OKqIvMnOR9IrU3CnTt6fLX5Ll8xbO3PhZyS+3keQJ5OP3flWtWqnmMeBtYWM01WrPM8ejfH7Emo5cRSSFNFFs0lVhH2mkNS3KL7zqPmwFdFSm+CZHqX9rT9qol80C3CkAjJB6EKSPzArdW1XoRHtyxz7Y0moRHpIn5j/OsOhVXI7U9rWdThUXzeCSpB6EVzakuJMhWpz9iSYY86Jsy0s5fEYktVyCBt9cD3h5g/wCOa6RrPnqV9XZtOUt6n5XzxzR5spZFyA5SWJg0cg4PqrZ+mD9fWu28oTjUiVzt6lzQqWlbVx4Pr0O7dlLxdX0yF5wQ/wCMrw0c0bYDr1w2QGHlg4ORkVa5PASi4tp8i+0G8d4ysqsssbFG3Y8ePdkG3ja64b4EkeVZMFpQBQBQBQBQHz9PnXO0Xcyg/ZrcupQnokfhbgHq8mM45wR6UBpNT9htnJKzQ3EsQJJMeFcLz0GcEKOmDn50BrvZ92Hh0qJ1QmSSQ5kkIxuAztAXkAAH6kk+gAF1ommtF3ryNukmk7x8ZwvhVFUZPRVUDPGeTjmgLWgG5YFYqWAJU5XI6HBGR6HBIz8TQHCPbBqq3WpRwKPDZg7zxgvIqPgYJ4ACjnHIYVGuam7D4lxsK0de6i+UdWZyqdvkfSXBZ3lxGLq7WPG48noByT8hXWlQlU4EG92jQtI5qv4LmaOx7E3c+wsUt425bcSZgMZ4QDaD8C2an07OK9o8re9pq0/LQW6uvM0WnezWyTmXvLhiOsr/AAHQLgdfmR61MUVHkecnXqVXmcm/meYtUtYlk+yx2ESRllYTSrE7lCUO2KNJJGIIPvgE5GAc1lnFl/2U1SS5tklkga3Jz92fQHgjIBwR6imWOB4u54GnFmLYzu6FmVUQqqdBvMjKviPAHJ48qaGEsGV1LQNPeeeARPZywR95JMhQRxbsEbgshXJGfDjpnoaxOKlxR2o3FSjLehJpnjsj7OJby1NzJO0TyFWgyox3YByXjDHG8kHhsjaPXFcfDU8buCw/GrzvVU3/AJcjL3Vu8UssMmN8TlGKElCRjO0kAkfMCquvS7qWEz3Oytou9pb7jjHp8jxXDLLTTJsfZLrot7x7WRsJdYaL0Eqg7hny3rj1yVHmebi0qb1PHQ+edobR0bnfXCX9ztaipRQHqgCgCgAmgPIYUB8m9pppYNVuxbvJbs8zoSZQpwz5O5xtAQnxc9BjJOCaAs7qO47P6rEzzd42EklZCx7yNuHUhiNx4bGT1Cng8AD6hoAoAoCFql+lvFJNIcJGhZj8AM/nQ1zyPmw3ZuJJblwA87mRgPw56DOBnA4qou6m/PHQ+j9nrJUbZTfGWp4uZti5wSeAFAyWJOAABySa4UqbqS3UWV/eQs6LqS+RsrPRF0y3F5MqvdsyLvdSY7beQhOAQQqqTuPUnjjOavIQUFhHzC6uqlzUdSo9WXPaW+jZVWw1JpruXAiiiaAxjnJeT7piqKuTgnJwByTmtiOaK+vo4I+8nkRFHBZjtGfhk+fOBk0Bl45Gup1ltNI71iw/lVwiwj3eHDMpkIAAwcfvoC4uLTWUbP2eylQ5wkc7q49CXkQKR16L6UBl9Z1K2kkiXVbOazm2gpKTwvOeJYzkcjzHHPTNAX912StZLOS2jXu45QCzpgu+GWQMXbO8kgck8j0oB+S31B40ge9SOMAqWt4e7mYDAABLFUwPNFFZGMnKri37maa3JJML7cnqwPiVj6kg5J8+vnVPeQcZ56n0Ts5dqtb93zhoeaiHoRm6D4DRNtljYPGw6hgcjrUi2q7kyn2xY+KtmlxWqPpPs5qyXVtDOjBhIgbK9AejD4YYEYPTFXR8yLKgCgCgKXtpqotLG5nYkbImwQcHcfCuD5EsQB8aAru0Op/ovSml2gtBCigL0LnbEDz+HewJPpmgPnbRuxV/qMMt3Eplw+1izfeSsepUt72M8knz88HAF5oXsy1Ca4Rr2MxwRbWkeeTP3akFkG1ifdzxwOvIoD6TtrhZFVlIKsAykeYIyD+VAO0BHW7Uu0YZS6hSyg8qGLBSR8drY+RoDlftu1cuYLGNxtbMtyo67VKmIE9MFgxx18Cnjz41qvdwyWWyrJ3dwo8uZzwCqRvOp9QjFQWFwLnsDaibUDuVWWCPfg+TsQFOPMgZ+Wc1a2dNKO8eE7T3bnXVLOiX1Z1hkBGCMg9Qeh+lTMnmPeeY4FU+FVU/AAUBn+xMkcl9eC+wLgS/yaKUgqsWzbvgDcbnAO8rzwM45yB05eaAh6nq8NvGZJpUjQEDcxAGScAfOgOf9o559UlWJA8WnrzIzDa9yckbVUncIiPMgZyfgaAv0QKAFAAAwABgAAcADyFAYi60qcm5ia2aWeVybe+aXAt0JyNoB3RFOQVQePgHg0HHQx2vxgajeBWZ1HcpuYlmJSBVOSeSc9ar9oNaI9l2Si/4suWn3I9Vp7QWiNXwNv7HNcMNxJZOT3c2ZIMnhXA3SIPmPHj4N61cW1Xfh7z5rtywdtcOSXllw+52YVKKUWgCgMx7TNLN1pd3EM5Me5QCBlkIlA54wSoFAU3tduBLoNxIBjesDAemZ4j/AJ0BhfZj7SrLTtPSCcytJ3kjERpnaCRjJJA5+GehzigNz2Y9rFjfTR26rKkknAEiDbnGdu4MeSM445+tAW3YKAW4urNSTHazlYsnJCPGlwF9fD3hXknpQFl2h1ruDFGgD3E7bIY89cDcztyPAi+I/QDkigI15cxaZZyzychQZJWHvSyHA6sepbCqCcAbVGABWBg4FLdSXE011LxJO24jOQqgYVc+eFwPpVTd1d+W6uR9D7P7PdtR7yXGQtRD0LJfYPURa6niRsJcptDHGAwwVBJ6dCo+JWrm0mpU8HzbtBaypXbcuEtUa68t5nll+1217Pl/uxbXCxwqgJC4AZW3ke8Wz8MCpCeSjRpOzmltbw7GlkkyxI7w7jGpOQgbkkKMDJJyQSODWTI9q+jQXShLiJJFByAw908dD1Gcc4I4oDGpLpcWH727MW4orb7owZHkrjwEAeYOAKA0+j9mbO3O+C3iUnBDgbjjqMMSTjz4oCXLeublLeKEyMyGRmLKqooYLkk8nn0B+vkBGg1sG7e02hmjTc7xsXRCSMIzbRhz1xz0NAQe2va9NPVRtMk0me7jBx082PkuSB6ny6cG0llm0IOUlGPFnMIg2C0jF5GJZ2PVmPJNUdepvzbPqGybPwlvGnz5/E9VxLQWhgFmdGWSJtkqMHRh5MP8QehHoTXe3qd3LJVbWs1dUHT58j6D7IdoI7+2juI+NwwyHqjjhlOQOQfPHI586uj5jJNPD5F0TWTUWgPLUBlNd7MtPpUtiSCdjLEQW6JJuhyWJJICoGyeSD5UB839m7mGyuyL+z78L4WiYlWjYEHOOjdCNrcHNAWPYZVutbt2SERo0/ed1GTtjUAvgHrtAHy4xjHFAfTelackHeFQN0srSO2MFizcZ+S7V+lAQ9OgSW5muSCWQ9whOcBVwzlQeBmTKkjr3S8mgOZe1ztOZ7j7BGcwxYa59Gbh0Tp0U4Y88nA/Caj3NXcjpxZb7FsvE3Ccl5I8TErnnp8MfL+NU81jjxPo1FvXhjkLWpJIWr2PepgY3Dpn94+tSbat3cteBSbb2d4yjiHtLgbLsl2uve73SRteIvEuzaLiE480HvqcZDdTz5jFXCkpao+b1KUqcnGSw1yNfp/bKymA23CKTztkPdsPo+Pz6Vk0La+gSWN435V1KsAcZBGDyDkUBTx2F4Yvssl3EbXaI9qwKJGjHG0knYCV4JC+fAFALZ39hZRCJJ4URTtCmbcQemPeLeXSgKDU+0dldyL3dpc3UijbujSSPar9VZspwcdG45PxoCmvu0dxbqIIhb2f9GC3AmmB4PjOO7XnJO7nBPGRmtZSillnajRqVZqFNZZmbe3cuZp3MszHO5jnHXp+flwPKqyvc7+keB7rZGw42r7yrrL+xMqEekQlDYKAj3k2wbsAhRnk4PpxxzXejDf8pU7RuZW/8TCaXv1+Rr/Zh2nSzugjH7i7IG7J2pKBhGx/p5CE8dFz04nWk3rCXFHk9vW0Hu3VJeWfH4nXteiufDLbSAFOWhZQVmXIJGeGR8ZCkHGTyPMTTzZJ0HWoryFJ4G3I3TyII4IYeTA8EUBY0AUB8x9r7GH/AMo5Y7sgQPcKZDkgBXRWGSOnvDJ8uaA7VoujadocJHeJFvxukmcb5MYXrxkAkcAYG7PnQGh0vW7e6XdbzRygddjA45I5A5HIPX0oCt7W9oItNtjIRznZFGPxu2SBjjjqSfQGtW8am0ISnJQjxZ85XUmWKsVZmJlmLNt3ljk9Bxk88AcVATdRuo/kewnCFrGNpDGizPLxn3ZJGmvlPw+g2ggDHz6/Oo1xFKRebKqyqUcvGOSSaS9eJJqOXAtDA0YPGsilkkX3ZEJVl+RFd6VxKGiKq/2Tb3es1h9UWcvae8cbZ0tLlMYPfRcnByCccdRnjAqwV7BrU8pU7L3MZeRpojie3bJk0u1LE/zc0ka4xjhApA+mKeNpHN9mb3lj1PSTWYIP6Jg4PncyEfkUrPjaQ/4Zvv8At9f8EiHtFNHn7Pa2NuSQdyRkk4zjPT161q76muBvHsvdN4lJIh6je3Fzn7RcyyA/gB2JjnjauM9SOc1HnfSfslxbdmKFPWq3L6EeGFVGFAA9BUOU5S4s9DQtqVGO7TikOVqSBKAKGRazk0Il8ceLwDH4m5x8hjn86k0Vy1KbaNRJ763dFxlr6IjaYhkjkVxlCeDgjOeeAfQ810ryUJpx4kHZVCdzb1KVZeV8NMei5HbPZR2uFxH9ilyLi3QDJOe9jHhDgk5z0DD1PxwLGnUU0pI8bd2srWs6cuX9i0ls/sWprMh2w333cq4479VLRvz7u5QyHHVtnHORuRTZUAUBxb/dC9mmdIr6MD7od3N090sNh+OGJXz94dOTQHNuzNrLrF9FFd3eAqAGSVvFsXChU3cFzkYz1JJOT1AbsO903VVSFzI8NwI8xY+9G/aV548Q4weh+WaA6R7Y7131GGA47uCHvFHOS8jFCTzg4CcccZPrUS8m408dS/7O26q3W9L8qz8zCvZjcXGMnzKg+WOKgxrPG7g9bW2ZCVV1lLV8cpM9omz3pCR5btoA/ICtZNz4R/udKMY0MudbK6PdX9khTcoPxr+0K17mfQlePtks95H1Q0dSh/rE/OtvDVehF/GrL+ogGpRf1ifnTw1XoHtmyf8AzEe/tsf9MfnWO4qdDdbUteO+Mvq0QPvH9lj/AJVt4Wp/tnGW3bRPi/8ATL9gXVoj5n9hv4U8LU93qgtu2j0Tf+mX7Dn25fST+7f/ALta+Hn7vVHT8Xt+kv8ARL9jy+oqPwyH/wCW3+YFbK2b4tepxntqmvZhN/8Aq/2PUt0w6ROfyH+JordP8yM1Nq1I+zRkxv7VKekB/wBZ1H8a27mmvaka/iF7NZp0H82kIJbg/wA2ij/SYn/Cm5QX5maK52rJ6Uor4v8AYcjMx690P2jWrVD3nenPaUva3F6iFJ/6cf7J/jWd+j+lnJ0NpN/zI4+A0mmsDkyc/BEGPrtNbyuY4wokaGxakZOc6vol90x4Qv1WYn/jBSP3AVpvRfGH9ySqVWKUoXGf/JRx9Eix7M3klvf2k+BuEwiYAnDpIe6P5bs4PmPlUq1nFS3YlHt63qzoqtVSUovGVzR2P2vqy6ZJNGCXt5IpkGMjKTL7w/ogEk9OlTzyRtaAKAauIVdSrKGVhhlIyCDwQQeooDhntF9jpTvrqyZe7CtI0DZyuMsRHgHIx0U4+dAU3s77FPb3kVzqEZW1jXvUmUq8LMAHQl03AJjLbuBkAZycEB32h64l7qEzWrhlWOKPvQMg47x2K+o8W344yOOaiXTisOR6LYMK01UjR0b3dei1KBzGmVOXbzHLE/TyqF/ElqtEejqeDo5hLMpc1q39ASCMnHdY+JUYrMnUj+YzRo21WW66DXxHPsEX9Wn7Irk7io+ZNWybOLyqaHu6X+iv5CtHUk+ZKVpQ/QvRB3S/0R+QrG/LqPC0f0L0R6FN59TfuYfpXohc1jLMulDogpvBU4p5SCsHQKAKIBWTGM8RKZDQtYYSCmRgRlB4IzWU2jnUpKaw+BDnssncpXgABWXgc54x0qTCusYaKivsuXeqpSawksRfAcvpGWJmUkOo3KV6hlO4EH1B5+la0HiqsHTasHOxqKS1x9T6K7XQG50+4jiIJmhZUPODvXAPHlzn5VdHzIvaAKAKA8SxhgVYAqQQQehBGCD8KAxcHZO7tSY7C8EVsRgRzxmYwf8AJMXBIOc7WzggepoDknafT7iDUrsXMpnkIiYS7Fj71e7Kqdq+EYxs+ak1AvlndPWdl2137S5R+5mYZCIVaKRXldsyBY3+6znG53ATdnjAyPia7VKEHq+CK+02ncpunTS3pPjpn4a6FtbxFVwWLH1PX91VVSSlLRYR72zozp0lGcnJ9We65k0KAKAKAKAKAKAKAKAKAKAKAKAWsGDxNIFUkkAepOPh1rpTTclgjXVSEKUnNpL3jLMDESCCNh5Bzng+ZrdJqrr1IspxlZOSeVu8v86n0voI/k1v/wAjH/1BV4fLSwoAoAoAoCjtNWZ7+a2AXZDCju2RnfIzbV65HhQnp5j4UByf2tH/AH2I/wDdov8AtJKg33so9T2Wk1WnHql9zF4JIj8bRoxfDMdis2fdX3dxz1xXCdWTp4yXFHZtBXmYQ4auT4Z9yJVQmekSEoZCgCgCgCgCgCgCgCgCgCgCgCgFpyNWVGokO3JzjOAg3fHknwj54qxt1iPD1PIbWmqlRb8uH6dfXPlPNtKTaOehAf8AxP8AGsVIrxETa0rSeyKjXLePqiyAgt4xKyqI41DsT4RtUAnJ8vjVkeIJ9AFAFAFAYjsohGta0SCARZkZHUdw4yPUZBH0NAYz2zW2zUbeQA/fW7KSehMb5wPiA2T8xUS9jmnk9D2aqbt3u9UzFH4n5D/b/biqpLK0R71PDy3pyQtas7JhQyJQBQyFAFAFAFAFAFALQwFAFAFYGRufOPCSD8Bk/v4rrSSzlkK9dXu8U+L6Y++hAeFz/Nljj3pWBH7K5GfpUzvY41l8kUDsqzyo0m3+qUlj0T+x7FmRCIVwZJPAoGBudzgDnAHJx9K1g3UrqS4G9zCNjsuVKb8zX1Z372q2huNPe2X37iWGJD5A98jknpwFVj9MVaHgzYUAUAUAUBQXlgYrxbtNxDoIJkUFuAxaN8Z/CSwOAeHzwFOQKD2r9j5b+GGS35nt2ZkQkASBtoZck4B8KkE8cEcZyNZRUlhnWhWlRqKpHijil/FLCS9zBcQ7fBueNtik+YOME/n0qC7acViOqPVx23bVqiqVHKLxjql78DFvqcPA74kjPvDGc8+gFcp0an6SwttrWa3V3zbXVNZ+iJH6Qi/rE/aFcPD1ehZfjFkv+YhP0lF/WJ+0KeGq9B+NWP8AUQv6Ri/rE/aFPDVeg/GbH+oj0l7Gejqf9YVq6M1xR2p7RtaizGovUV7uMcl1/aFFSm+CM1NoWtNb0qi9Rv8ASMX9Yn7Qrbw1XocPxqx/qIP0jF/WJ+0KeGq9B+M2P9RDTa1ADjvB9Ax/eBWytKvQ4S7Q7PTxv/R/sJ+nIP6z/ot/Cs+Dq9PqjH/EWz/1/wDzL9jy2vQD8ZPyU/5gVsrOqc59pLFLyyb+T/Ys44pmAZbW6IIyCLeQgj1BxyKz4Oocl2ntOefQmRaFfMoZbC5KkZB2gZ+hII+tbqxnzZwfaq3T0hJ+hWa8tzZuEntJUJIALEbST0Adcqfoa28B7zjPtXH8lP1YzrH2q3XfLDEig4INxEzZ6Y2K+7I8xjjnNbxsY82R59q6ufLTR0jRvZXcTJG89ykQZVYrHGWfkZI3OQFI6Z2t58cVvCypxeXqRLjtJd1FiCUfh/k0/Z32V2drMs5MlxKpyjTNkIfUKoCk+YyDg8jnBEpJR4IoqlapVe9OWX7y5s9Nmmuhc3KhBCXS2iBDYDeFpXI43uowqj3VY55YgZOZo6AKAKAKAQigFFANXMCurI6hlYEMrDIII5BB6igPmPt1qUmm313Z2pRYVcMgaKNigdBIyqWThcuceYwOeuQZ3jsb2bto7K3xDGxZA7M6KzMzjexJI8yfkOg4AoC6/Q1v/Z4f7tf4UAfoa3/s8P8Adr/CgE/Qtt/Z4f7tf4UMcw/Qtv8A2eH+7X+FYTMi/oa3/s8P92v8KyBP0Nb/ANnh/u1/hWGBf0Lb/wBnh/u1/hRAftLRIwRGioD1CqFz+QrIJFAIBQBQETUtOiuIzHNGkkZxlHUMvHI4PoaArbPsdYROskdnbo6nKssSgjy4OKAvQKAWgCg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60424" name="Picture 8" descr="http://dosyalar.hurriyet.com.tr/kishastaliklari/images/telefon.jpg"/>
          <p:cNvPicPr>
            <a:picLocks noChangeAspect="1" noChangeArrowheads="1"/>
          </p:cNvPicPr>
          <p:nvPr/>
        </p:nvPicPr>
        <p:blipFill>
          <a:blip r:embed="rId2" cstate="print"/>
          <a:srcRect/>
          <a:stretch>
            <a:fillRect/>
          </a:stretch>
        </p:blipFill>
        <p:spPr bwMode="auto">
          <a:xfrm>
            <a:off x="611560" y="3645024"/>
            <a:ext cx="936104" cy="1176371"/>
          </a:xfrm>
          <a:prstGeom prst="rect">
            <a:avLst/>
          </a:prstGeom>
          <a:noFill/>
        </p:spPr>
      </p:pic>
      <p:sp>
        <p:nvSpPr>
          <p:cNvPr id="16" name="15 Dikdörtgen"/>
          <p:cNvSpPr/>
          <p:nvPr/>
        </p:nvSpPr>
        <p:spPr>
          <a:xfrm>
            <a:off x="2699792" y="4005064"/>
            <a:ext cx="5112568" cy="1754326"/>
          </a:xfrm>
          <a:prstGeom prst="rect">
            <a:avLst/>
          </a:prstGeom>
        </p:spPr>
        <p:txBody>
          <a:bodyPr wrap="square">
            <a:spAutoFit/>
          </a:bodyPr>
          <a:lstStyle/>
          <a:p>
            <a:pPr algn="ctr">
              <a:defRPr/>
            </a:pPr>
            <a:r>
              <a:rPr lang="tr-TR" sz="5400" b="1" dirty="0" smtClean="0"/>
              <a:t>0 362 431 24 00/2302</a:t>
            </a:r>
          </a:p>
        </p:txBody>
      </p:sp>
      <p:pic>
        <p:nvPicPr>
          <p:cNvPr id="60426" name="Picture 10" descr="https://encrypted-tbn0.gstatic.com/images?q=tbn:ANd9GcTYW8LpOFV_CSTYc-E-374zfks77BsBN9KviMIYt11kBQqmL4D4"/>
          <p:cNvPicPr>
            <a:picLocks noChangeAspect="1" noChangeArrowheads="1"/>
          </p:cNvPicPr>
          <p:nvPr/>
        </p:nvPicPr>
        <p:blipFill>
          <a:blip r:embed="rId3" cstate="print"/>
          <a:srcRect/>
          <a:stretch>
            <a:fillRect/>
          </a:stretch>
        </p:blipFill>
        <p:spPr bwMode="auto">
          <a:xfrm>
            <a:off x="468313" y="2248925"/>
            <a:ext cx="1440160" cy="1307949"/>
          </a:xfrm>
          <a:prstGeom prst="rect">
            <a:avLst/>
          </a:prstGeom>
          <a:noFill/>
        </p:spPr>
      </p:pic>
      <p:cxnSp>
        <p:nvCxnSpPr>
          <p:cNvPr id="18" name="17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13 Dikdörtgen"/>
          <p:cNvSpPr/>
          <p:nvPr/>
        </p:nvSpPr>
        <p:spPr>
          <a:xfrm>
            <a:off x="2699792" y="2500338"/>
            <a:ext cx="5594480" cy="923330"/>
          </a:xfrm>
          <a:prstGeom prst="rect">
            <a:avLst/>
          </a:prstGeom>
        </p:spPr>
        <p:txBody>
          <a:bodyPr wrap="none">
            <a:spAutoFit/>
          </a:bodyPr>
          <a:lstStyle/>
          <a:p>
            <a:r>
              <a:rPr lang="tr-TR" sz="5400" b="1" dirty="0" smtClean="0"/>
              <a:t>marka@oka.org.tr </a:t>
            </a:r>
          </a:p>
        </p:txBody>
      </p:sp>
      <p:sp>
        <p:nvSpPr>
          <p:cNvPr id="2" name="Yuvarlatılmış Dikdörtgen 1"/>
          <p:cNvSpPr/>
          <p:nvPr/>
        </p:nvSpPr>
        <p:spPr>
          <a:xfrm>
            <a:off x="1151112" y="1196752"/>
            <a:ext cx="7064226" cy="8749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Proje hazırlıklarınızda başarılar dileriz. Her türlü görüş, öneri ve sorularınız için bize aşağıdaki iletişim bilgilerinden erişebilirsiniz.</a:t>
            </a:r>
            <a:endParaRPr lang="tr-TR" dirty="0"/>
          </a:p>
        </p:txBody>
      </p:sp>
      <p:sp>
        <p:nvSpPr>
          <p:cNvPr id="17" name="9 Dikdörtgen"/>
          <p:cNvSpPr/>
          <p:nvPr/>
        </p:nvSpPr>
        <p:spPr>
          <a:xfrm>
            <a:off x="3446357" y="385867"/>
            <a:ext cx="4366003" cy="369332"/>
          </a:xfrm>
          <a:prstGeom prst="rect">
            <a:avLst/>
          </a:prstGeom>
          <a:solidFill>
            <a:schemeClr val="accent5">
              <a:lumMod val="75000"/>
            </a:schemeClr>
          </a:solidFill>
        </p:spPr>
        <p:txBody>
          <a:bodyPr wrap="none">
            <a:spAutoFit/>
          </a:bodyPr>
          <a:lstStyle/>
          <a:p>
            <a:r>
              <a:rPr lang="tr-TR" dirty="0" smtClean="0">
                <a:solidFill>
                  <a:schemeClr val="bg1"/>
                </a:solidFill>
              </a:rPr>
              <a:t>Turizm ve Markalaşma Birimi İletişim Bilgileri</a:t>
            </a:r>
            <a:endParaRPr lang="tr-TR" dirty="0">
              <a:solidFill>
                <a:schemeClr val="bg1"/>
              </a:solidFill>
            </a:endParaRPr>
          </a:p>
        </p:txBody>
      </p:sp>
      <p:pic>
        <p:nvPicPr>
          <p:cNvPr id="21" name="38 Resim" descr="Logo.png"/>
          <p:cNvPicPr>
            <a:picLocks noChangeAspect="1"/>
          </p:cNvPicPr>
          <p:nvPr/>
        </p:nvPicPr>
        <p:blipFill>
          <a:blip r:embed="rId4" cstate="print"/>
          <a:stretch>
            <a:fillRect/>
          </a:stretch>
        </p:blipFill>
        <p:spPr>
          <a:xfrm>
            <a:off x="7956376" y="9129"/>
            <a:ext cx="899592" cy="8995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60424"/>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nodeType="withEffect">
                                  <p:stCondLst>
                                    <p:cond delay="0"/>
                                  </p:stCondLst>
                                  <p:childTnLst>
                                    <p:anim calcmode="discrete" valueType="str">
                                      <p:cBhvr>
                                        <p:cTn id="8" dur="1000" fill="hold"/>
                                        <p:tgtEl>
                                          <p:spTgt spid="6042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468313" y="1341438"/>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sp>
        <p:nvSpPr>
          <p:cNvPr id="15" name="14 Metin kutusu"/>
          <p:cNvSpPr txBox="1"/>
          <p:nvPr/>
        </p:nvSpPr>
        <p:spPr>
          <a:xfrm>
            <a:off x="1000100" y="2000240"/>
            <a:ext cx="7429552" cy="400110"/>
          </a:xfrm>
          <a:prstGeom prst="rect">
            <a:avLst/>
          </a:prstGeom>
          <a:noFill/>
        </p:spPr>
        <p:txBody>
          <a:bodyPr wrap="square" rtlCol="0">
            <a:spAutoFit/>
          </a:bodyPr>
          <a:lstStyle/>
          <a:p>
            <a:pPr algn="just"/>
            <a:endParaRPr lang="tr-TR" sz="2000" dirty="0"/>
          </a:p>
        </p:txBody>
      </p:sp>
      <p:cxnSp>
        <p:nvCxnSpPr>
          <p:cNvPr id="13" name="12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13 Dikdörtgen"/>
          <p:cNvSpPr/>
          <p:nvPr/>
        </p:nvSpPr>
        <p:spPr>
          <a:xfrm>
            <a:off x="3059832" y="324024"/>
            <a:ext cx="4032448" cy="369332"/>
          </a:xfrm>
          <a:prstGeom prst="rect">
            <a:avLst/>
          </a:prstGeom>
          <a:solidFill>
            <a:schemeClr val="accent5">
              <a:lumMod val="75000"/>
            </a:schemeClr>
          </a:solidFill>
        </p:spPr>
        <p:txBody>
          <a:bodyPr wrap="square">
            <a:spAutoFit/>
          </a:bodyPr>
          <a:lstStyle/>
          <a:p>
            <a:r>
              <a:rPr lang="tr-TR" dirty="0" smtClean="0">
                <a:solidFill>
                  <a:schemeClr val="bg1"/>
                </a:solidFill>
              </a:rPr>
              <a:t>PROGRAMIN KAPSAMI, AMAÇLARI</a:t>
            </a:r>
            <a:endParaRPr lang="tr-TR" dirty="0">
              <a:solidFill>
                <a:schemeClr val="bg1"/>
              </a:solidFill>
            </a:endParaRPr>
          </a:p>
        </p:txBody>
      </p:sp>
      <p:pic>
        <p:nvPicPr>
          <p:cNvPr id="16" name="15 Resim" descr="Logo.png"/>
          <p:cNvPicPr>
            <a:picLocks noChangeAspect="1"/>
          </p:cNvPicPr>
          <p:nvPr/>
        </p:nvPicPr>
        <p:blipFill>
          <a:blip r:embed="rId2" cstate="print"/>
          <a:stretch>
            <a:fillRect/>
          </a:stretch>
        </p:blipFill>
        <p:spPr>
          <a:xfrm>
            <a:off x="7647489" y="-1"/>
            <a:ext cx="874209" cy="874209"/>
          </a:xfrm>
          <a:prstGeom prst="rect">
            <a:avLst/>
          </a:prstGeom>
        </p:spPr>
      </p:pic>
      <p:sp>
        <p:nvSpPr>
          <p:cNvPr id="2" name="Metin kutusu 1"/>
          <p:cNvSpPr txBox="1"/>
          <p:nvPr/>
        </p:nvSpPr>
        <p:spPr>
          <a:xfrm>
            <a:off x="488156" y="1054563"/>
            <a:ext cx="8044283" cy="4524315"/>
          </a:xfrm>
          <a:prstGeom prst="rect">
            <a:avLst/>
          </a:prstGeom>
          <a:noFill/>
        </p:spPr>
        <p:txBody>
          <a:bodyPr wrap="square" rtlCol="0">
            <a:spAutoFit/>
          </a:bodyPr>
          <a:lstStyle/>
          <a:p>
            <a:r>
              <a:rPr lang="tr-TR" dirty="0"/>
              <a:t>Teknik destek programı kapsamında Ajansımız yerel ve bölgesel kalkınmaya katkıda bulunabilecek;</a:t>
            </a:r>
          </a:p>
          <a:p>
            <a:pPr lvl="1"/>
            <a:r>
              <a:rPr lang="tr-TR" dirty="0"/>
              <a:t>•	Eğitim </a:t>
            </a:r>
            <a:r>
              <a:rPr lang="tr-TR" dirty="0" smtClean="0"/>
              <a:t>verme</a:t>
            </a:r>
            <a:endParaRPr lang="tr-TR" dirty="0"/>
          </a:p>
          <a:p>
            <a:pPr lvl="1"/>
            <a:r>
              <a:rPr lang="tr-TR" dirty="0"/>
              <a:t>•	Danışmanlık sağlama,</a:t>
            </a:r>
          </a:p>
          <a:p>
            <a:pPr lvl="1"/>
            <a:r>
              <a:rPr lang="tr-TR" dirty="0"/>
              <a:t>•	Program ve proje hazırlanmasına katkı sağlama, </a:t>
            </a:r>
          </a:p>
          <a:p>
            <a:r>
              <a:rPr lang="tr-TR" dirty="0"/>
              <a:t>gibi kurumsal kapasite geliştirici faaliyetleri desteklemektedir.</a:t>
            </a:r>
          </a:p>
          <a:p>
            <a:endParaRPr lang="tr-TR" dirty="0" smtClean="0"/>
          </a:p>
          <a:p>
            <a:r>
              <a:rPr lang="en-GB" dirty="0" err="1" smtClean="0"/>
              <a:t>Danışmanlık</a:t>
            </a:r>
            <a:r>
              <a:rPr lang="en-GB" dirty="0" smtClean="0"/>
              <a:t> </a:t>
            </a:r>
            <a:r>
              <a:rPr lang="en-GB" dirty="0" err="1"/>
              <a:t>hizmetleri</a:t>
            </a:r>
            <a:r>
              <a:rPr lang="en-GB" dirty="0"/>
              <a:t> </a:t>
            </a:r>
            <a:r>
              <a:rPr lang="en-GB" dirty="0" err="1"/>
              <a:t>kapsamında</a:t>
            </a:r>
            <a:r>
              <a:rPr lang="en-GB" dirty="0"/>
              <a:t> </a:t>
            </a:r>
            <a:r>
              <a:rPr lang="en-GB" dirty="0" err="1"/>
              <a:t>tescil</a:t>
            </a:r>
            <a:r>
              <a:rPr lang="en-GB" dirty="0"/>
              <a:t>, test, </a:t>
            </a:r>
            <a:r>
              <a:rPr lang="en-GB" dirty="0" err="1"/>
              <a:t>belgelendirme</a:t>
            </a:r>
            <a:r>
              <a:rPr lang="en-GB" dirty="0"/>
              <a:t> vb. </a:t>
            </a:r>
            <a:r>
              <a:rPr lang="en-GB" dirty="0" err="1"/>
              <a:t>giderler</a:t>
            </a:r>
            <a:r>
              <a:rPr lang="en-GB" dirty="0"/>
              <a:t> </a:t>
            </a:r>
            <a:r>
              <a:rPr lang="en-GB" dirty="0" err="1"/>
              <a:t>desteklenmeyecektir</a:t>
            </a:r>
            <a:r>
              <a:rPr lang="en-GB" dirty="0" smtClean="0"/>
              <a:t>.</a:t>
            </a:r>
            <a:endParaRPr lang="tr-TR" dirty="0" smtClean="0"/>
          </a:p>
          <a:p>
            <a:endParaRPr lang="tr-TR" dirty="0"/>
          </a:p>
          <a:p>
            <a:pPr marL="285750" indent="-285750">
              <a:buFont typeface="Arial" panose="020B0604020202020204" pitchFamily="34" charset="0"/>
              <a:buChar char="•"/>
            </a:pPr>
            <a:r>
              <a:rPr lang="tr-TR" b="1" dirty="0"/>
              <a:t>Programın Bütçesi: </a:t>
            </a:r>
            <a:r>
              <a:rPr lang="tr-TR" b="1" dirty="0" smtClean="0"/>
              <a:t>2.500.000 </a:t>
            </a:r>
            <a:r>
              <a:rPr lang="tr-TR" b="1" dirty="0"/>
              <a:t>TL</a:t>
            </a:r>
          </a:p>
          <a:p>
            <a:pPr marL="285750" indent="-285750">
              <a:buFont typeface="Arial" panose="020B0604020202020204" pitchFamily="34" charset="0"/>
              <a:buChar char="•"/>
            </a:pPr>
            <a:r>
              <a:rPr lang="tr-TR" b="1" dirty="0"/>
              <a:t>Azami proje süresi: 6 </a:t>
            </a:r>
            <a:r>
              <a:rPr lang="tr-TR" b="1" dirty="0" smtClean="0"/>
              <a:t>Ay</a:t>
            </a:r>
          </a:p>
          <a:p>
            <a:pPr marL="285750" indent="-285750">
              <a:buFont typeface="Arial" panose="020B0604020202020204" pitchFamily="34" charset="0"/>
              <a:buChar char="•"/>
            </a:pPr>
            <a:endParaRPr lang="tr-TR" b="1" dirty="0" smtClean="0"/>
          </a:p>
          <a:p>
            <a:endParaRPr lang="tr-TR" dirty="0"/>
          </a:p>
          <a:p>
            <a:endParaRPr lang="tr-TR" dirty="0"/>
          </a:p>
          <a:p>
            <a:r>
              <a:rPr lang="tr-TR" dirty="0" smtClean="0"/>
              <a:t> </a:t>
            </a:r>
          </a:p>
        </p:txBody>
      </p:sp>
      <p:pic>
        <p:nvPicPr>
          <p:cNvPr id="10" name="Resim 9"/>
          <p:cNvPicPr>
            <a:picLocks noChangeAspect="1"/>
          </p:cNvPicPr>
          <p:nvPr/>
        </p:nvPicPr>
        <p:blipFill>
          <a:blip r:embed="rId3"/>
          <a:stretch>
            <a:fillRect/>
          </a:stretch>
        </p:blipFill>
        <p:spPr>
          <a:xfrm>
            <a:off x="323528" y="69017"/>
            <a:ext cx="2478254" cy="805192"/>
          </a:xfrm>
          <a:prstGeom prst="rect">
            <a:avLst/>
          </a:prstGeom>
        </p:spPr>
      </p:pic>
    </p:spTree>
    <p:extLst>
      <p:ext uri="{BB962C8B-B14F-4D97-AF65-F5344CB8AC3E}">
        <p14:creationId xmlns:p14="http://schemas.microsoft.com/office/powerpoint/2010/main" val="27741272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okadc\documen$\gyalcin\Desktop\Untitled-1.jpg"/>
          <p:cNvPicPr>
            <a:picLocks noChangeAspect="1" noChangeArrowheads="1"/>
          </p:cNvPicPr>
          <p:nvPr/>
        </p:nvPicPr>
        <p:blipFill>
          <a:blip r:embed="rId2" cstate="email"/>
          <a:srcRect t="19298"/>
          <a:stretch>
            <a:fillRect/>
          </a:stretch>
        </p:blipFill>
        <p:spPr bwMode="auto">
          <a:xfrm>
            <a:off x="0" y="0"/>
            <a:ext cx="9144000" cy="5606874"/>
          </a:xfrm>
          <a:prstGeom prst="rect">
            <a:avLst/>
          </a:prstGeom>
          <a:noFill/>
        </p:spPr>
      </p:pic>
      <p:sp>
        <p:nvSpPr>
          <p:cNvPr id="5" name="4 Metin kutusu"/>
          <p:cNvSpPr txBox="1"/>
          <p:nvPr/>
        </p:nvSpPr>
        <p:spPr>
          <a:xfrm>
            <a:off x="2285984" y="4143380"/>
            <a:ext cx="4929222" cy="2523768"/>
          </a:xfrm>
          <a:prstGeom prst="rect">
            <a:avLst/>
          </a:prstGeom>
          <a:noFill/>
        </p:spPr>
        <p:txBody>
          <a:bodyPr wrap="square" rtlCol="0">
            <a:spAutoFit/>
          </a:bodyPr>
          <a:lstStyle/>
          <a:p>
            <a:pPr algn="ctr"/>
            <a:r>
              <a:rPr lang="tr-TR" sz="5400" b="1" dirty="0" smtClean="0">
                <a:solidFill>
                  <a:schemeClr val="tx2">
                    <a:lumMod val="75000"/>
                  </a:schemeClr>
                </a:solidFill>
              </a:rPr>
              <a:t>Teşekkürler</a:t>
            </a:r>
          </a:p>
          <a:p>
            <a:pPr algn="ctr"/>
            <a:r>
              <a:rPr lang="tr-TR" sz="2400" b="1" dirty="0" smtClean="0">
                <a:solidFill>
                  <a:schemeClr val="tx2">
                    <a:lumMod val="75000"/>
                  </a:schemeClr>
                </a:solidFill>
              </a:rPr>
              <a:t>ORTA KARADENİZ KALKINMA AJANSI</a:t>
            </a:r>
          </a:p>
          <a:p>
            <a:pPr algn="ctr"/>
            <a:r>
              <a:rPr lang="tr-TR" sz="2400" b="1" dirty="0" smtClean="0">
                <a:solidFill>
                  <a:schemeClr val="tx2">
                    <a:lumMod val="75000"/>
                  </a:schemeClr>
                </a:solidFill>
              </a:rPr>
              <a:t>Turizm ve Markalaşma Birimi</a:t>
            </a:r>
          </a:p>
          <a:p>
            <a:pPr algn="ctr"/>
            <a:r>
              <a:rPr lang="tr-TR" b="1" dirty="0" smtClean="0">
                <a:solidFill>
                  <a:schemeClr val="tx2">
                    <a:lumMod val="75000"/>
                  </a:schemeClr>
                </a:solidFill>
              </a:rPr>
              <a:t>Samsun Organize Sanayi Bölgesi, Yaşar Doğu cad. No:62, Tekkeköy, Samsun</a:t>
            </a:r>
            <a:endParaRPr lang="tr-TR" b="1" dirty="0">
              <a:solidFill>
                <a:schemeClr val="tx2">
                  <a:lumMod val="75000"/>
                </a:schemeClr>
              </a:solidFill>
            </a:endParaRPr>
          </a:p>
          <a:p>
            <a:pPr algn="ctr"/>
            <a:endParaRPr lang="tr-TR" sz="2000" b="1" dirty="0" smtClean="0">
              <a:solidFill>
                <a:schemeClr val="tx2">
                  <a:lumMod val="7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468313" y="1341438"/>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sp>
        <p:nvSpPr>
          <p:cNvPr id="15" name="14 Metin kutusu"/>
          <p:cNvSpPr txBox="1"/>
          <p:nvPr/>
        </p:nvSpPr>
        <p:spPr>
          <a:xfrm>
            <a:off x="1000100" y="2000240"/>
            <a:ext cx="7429552" cy="400110"/>
          </a:xfrm>
          <a:prstGeom prst="rect">
            <a:avLst/>
          </a:prstGeom>
          <a:noFill/>
        </p:spPr>
        <p:txBody>
          <a:bodyPr wrap="square" rtlCol="0">
            <a:spAutoFit/>
          </a:bodyPr>
          <a:lstStyle/>
          <a:p>
            <a:pPr algn="just"/>
            <a:endParaRPr lang="tr-TR" sz="2000" dirty="0"/>
          </a:p>
        </p:txBody>
      </p:sp>
      <p:cxnSp>
        <p:nvCxnSpPr>
          <p:cNvPr id="13" name="12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13 Dikdörtgen"/>
          <p:cNvSpPr/>
          <p:nvPr/>
        </p:nvSpPr>
        <p:spPr>
          <a:xfrm>
            <a:off x="3059832" y="324024"/>
            <a:ext cx="4032448" cy="369332"/>
          </a:xfrm>
          <a:prstGeom prst="rect">
            <a:avLst/>
          </a:prstGeom>
          <a:solidFill>
            <a:schemeClr val="accent5">
              <a:lumMod val="75000"/>
            </a:schemeClr>
          </a:solidFill>
        </p:spPr>
        <p:txBody>
          <a:bodyPr wrap="square">
            <a:spAutoFit/>
          </a:bodyPr>
          <a:lstStyle/>
          <a:p>
            <a:r>
              <a:rPr lang="tr-TR" dirty="0" smtClean="0">
                <a:solidFill>
                  <a:schemeClr val="bg1"/>
                </a:solidFill>
              </a:rPr>
              <a:t>PROGRAMIN KAPSAMI, AMAÇLARI</a:t>
            </a:r>
            <a:endParaRPr lang="tr-TR" dirty="0">
              <a:solidFill>
                <a:schemeClr val="bg1"/>
              </a:solidFill>
            </a:endParaRPr>
          </a:p>
        </p:txBody>
      </p:sp>
      <p:pic>
        <p:nvPicPr>
          <p:cNvPr id="16" name="15 Resim" descr="Logo.png"/>
          <p:cNvPicPr>
            <a:picLocks noChangeAspect="1"/>
          </p:cNvPicPr>
          <p:nvPr/>
        </p:nvPicPr>
        <p:blipFill>
          <a:blip r:embed="rId2" cstate="print"/>
          <a:stretch>
            <a:fillRect/>
          </a:stretch>
        </p:blipFill>
        <p:spPr>
          <a:xfrm>
            <a:off x="7647489" y="-1"/>
            <a:ext cx="874209" cy="874209"/>
          </a:xfrm>
          <a:prstGeom prst="rect">
            <a:avLst/>
          </a:prstGeom>
        </p:spPr>
      </p:pic>
      <p:sp>
        <p:nvSpPr>
          <p:cNvPr id="2" name="Metin kutusu 1"/>
          <p:cNvSpPr txBox="1"/>
          <p:nvPr/>
        </p:nvSpPr>
        <p:spPr>
          <a:xfrm>
            <a:off x="488156" y="1054563"/>
            <a:ext cx="8044283" cy="6186309"/>
          </a:xfrm>
          <a:prstGeom prst="rect">
            <a:avLst/>
          </a:prstGeom>
          <a:noFill/>
        </p:spPr>
        <p:txBody>
          <a:bodyPr wrap="square" rtlCol="0">
            <a:spAutoFit/>
          </a:bodyPr>
          <a:lstStyle/>
          <a:p>
            <a:pPr fontAlgn="base"/>
            <a:r>
              <a:rPr lang="tr-TR" b="1" dirty="0"/>
              <a:t>DESTEK </a:t>
            </a:r>
            <a:r>
              <a:rPr lang="tr-TR" b="1" dirty="0" smtClean="0"/>
              <a:t>MİKTARI</a:t>
            </a:r>
          </a:p>
          <a:p>
            <a:pPr fontAlgn="base"/>
            <a:endParaRPr lang="tr-TR" dirty="0"/>
          </a:p>
          <a:p>
            <a:pPr fontAlgn="base"/>
            <a:r>
              <a:rPr lang="tr-TR" dirty="0" smtClean="0"/>
              <a:t>Proje </a:t>
            </a:r>
            <a:r>
              <a:rPr lang="tr-TR" dirty="0"/>
              <a:t>başına verilecek destek tutarı</a:t>
            </a:r>
            <a:r>
              <a:rPr lang="tr-TR" dirty="0" smtClean="0"/>
              <a:t>;</a:t>
            </a:r>
          </a:p>
          <a:p>
            <a:pPr fontAlgn="base"/>
            <a:endParaRPr lang="tr-TR" dirty="0"/>
          </a:p>
          <a:p>
            <a:pPr fontAlgn="base"/>
            <a:r>
              <a:rPr lang="tr-TR" dirty="0"/>
              <a:t>Eğitim hizmeti için; azami </a:t>
            </a:r>
            <a:r>
              <a:rPr lang="tr-TR" b="1" dirty="0"/>
              <a:t>75.000 TL</a:t>
            </a:r>
            <a:r>
              <a:rPr lang="tr-TR" dirty="0"/>
              <a:t> </a:t>
            </a:r>
            <a:r>
              <a:rPr lang="tr-TR" b="1" dirty="0"/>
              <a:t>(KDV Dâhil</a:t>
            </a:r>
            <a:r>
              <a:rPr lang="tr-TR" b="1" dirty="0" smtClean="0"/>
              <a:t>)</a:t>
            </a:r>
          </a:p>
          <a:p>
            <a:pPr fontAlgn="base"/>
            <a:endParaRPr lang="tr-TR" dirty="0"/>
          </a:p>
          <a:p>
            <a:pPr fontAlgn="base"/>
            <a:r>
              <a:rPr lang="tr-TR" dirty="0"/>
              <a:t>Danışmanlık yolu ile program ve proje hazırlanmasına katkı sağlama teknik destek talepleri için; azami </a:t>
            </a:r>
            <a:r>
              <a:rPr lang="tr-TR" b="1" dirty="0"/>
              <a:t>150.000 TL (KDV Dâhil</a:t>
            </a:r>
            <a:r>
              <a:rPr lang="tr-TR" b="1" dirty="0" smtClean="0"/>
              <a:t>)</a:t>
            </a:r>
          </a:p>
          <a:p>
            <a:pPr fontAlgn="base"/>
            <a:endParaRPr lang="tr-TR" dirty="0"/>
          </a:p>
          <a:p>
            <a:pPr fontAlgn="base"/>
            <a:r>
              <a:rPr lang="tr-TR" dirty="0"/>
              <a:t>İl Kültür ve Turizm Müdürlükleri, Ticaret ve Sanayi Odaları ve </a:t>
            </a:r>
            <a:r>
              <a:rPr lang="tr-TR" dirty="0" err="1"/>
              <a:t>sektörel</a:t>
            </a:r>
            <a:r>
              <a:rPr lang="tr-TR" dirty="0"/>
              <a:t> dernekler vb. kurum/kuruluşların başvuru sahibi olduğu ve birden fazla kar amacı güden gerçek veya tüzel kişiliğe sunulacak, danışmanlık hizmetlerini içeren teknik destek talepleri için; azami </a:t>
            </a:r>
            <a:r>
              <a:rPr lang="tr-TR" b="1" dirty="0"/>
              <a:t>150.000 TL (KDV Dâhil</a:t>
            </a:r>
            <a:r>
              <a:rPr lang="tr-TR" b="1" dirty="0" smtClean="0"/>
              <a:t>)</a:t>
            </a:r>
          </a:p>
          <a:p>
            <a:pPr fontAlgn="base"/>
            <a:endParaRPr lang="tr-TR" dirty="0"/>
          </a:p>
          <a:p>
            <a:pPr fontAlgn="base"/>
            <a:r>
              <a:rPr lang="tr-TR" dirty="0"/>
              <a:t>Kar amacı güden gerçek ve tüzel kişiler tarafından sunulacak, danışmanlık hizmetlerini içeren teknik destek talepleri için; azami </a:t>
            </a:r>
            <a:r>
              <a:rPr lang="tr-TR" b="1" dirty="0"/>
              <a:t>75.000 TL (KDV Dâhil)</a:t>
            </a:r>
            <a:endParaRPr lang="tr-TR" dirty="0"/>
          </a:p>
          <a:p>
            <a:pPr fontAlgn="base"/>
            <a:r>
              <a:rPr lang="tr-TR" dirty="0"/>
              <a:t>Program kapsamında doğrudan mali destek verilmez, satın alma hizmet alımı yöntemiyle Ajans tarafından yapılır.</a:t>
            </a:r>
          </a:p>
          <a:p>
            <a:pPr marL="285750" indent="-285750">
              <a:buFont typeface="Arial" panose="020B0604020202020204" pitchFamily="34" charset="0"/>
              <a:buChar char="•"/>
            </a:pPr>
            <a:endParaRPr lang="tr-TR" b="1" dirty="0" smtClean="0"/>
          </a:p>
          <a:p>
            <a:endParaRPr lang="tr-TR" dirty="0"/>
          </a:p>
          <a:p>
            <a:endParaRPr lang="tr-TR" dirty="0"/>
          </a:p>
          <a:p>
            <a:r>
              <a:rPr lang="tr-TR" dirty="0" smtClean="0"/>
              <a:t> </a:t>
            </a:r>
          </a:p>
        </p:txBody>
      </p:sp>
      <p:pic>
        <p:nvPicPr>
          <p:cNvPr id="10" name="Resim 9"/>
          <p:cNvPicPr>
            <a:picLocks noChangeAspect="1"/>
          </p:cNvPicPr>
          <p:nvPr/>
        </p:nvPicPr>
        <p:blipFill>
          <a:blip r:embed="rId3"/>
          <a:stretch>
            <a:fillRect/>
          </a:stretch>
        </p:blipFill>
        <p:spPr>
          <a:xfrm>
            <a:off x="323528" y="69017"/>
            <a:ext cx="2478254" cy="805192"/>
          </a:xfrm>
          <a:prstGeom prst="rect">
            <a:avLst/>
          </a:prstGeom>
        </p:spPr>
      </p:pic>
    </p:spTree>
    <p:extLst>
      <p:ext uri="{BB962C8B-B14F-4D97-AF65-F5344CB8AC3E}">
        <p14:creationId xmlns:p14="http://schemas.microsoft.com/office/powerpoint/2010/main" val="2635963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468313" y="1341438"/>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sp>
        <p:nvSpPr>
          <p:cNvPr id="15" name="14 Metin kutusu"/>
          <p:cNvSpPr txBox="1"/>
          <p:nvPr/>
        </p:nvSpPr>
        <p:spPr>
          <a:xfrm>
            <a:off x="1000100" y="2000240"/>
            <a:ext cx="7429552" cy="400110"/>
          </a:xfrm>
          <a:prstGeom prst="rect">
            <a:avLst/>
          </a:prstGeom>
          <a:noFill/>
        </p:spPr>
        <p:txBody>
          <a:bodyPr wrap="square" rtlCol="0">
            <a:spAutoFit/>
          </a:bodyPr>
          <a:lstStyle/>
          <a:p>
            <a:pPr algn="just"/>
            <a:endParaRPr lang="tr-TR" sz="2000" dirty="0"/>
          </a:p>
        </p:txBody>
      </p:sp>
      <p:cxnSp>
        <p:nvCxnSpPr>
          <p:cNvPr id="13" name="12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13 Dikdörtgen"/>
          <p:cNvSpPr/>
          <p:nvPr/>
        </p:nvSpPr>
        <p:spPr>
          <a:xfrm>
            <a:off x="3090965" y="373470"/>
            <a:ext cx="4032448" cy="369332"/>
          </a:xfrm>
          <a:prstGeom prst="rect">
            <a:avLst/>
          </a:prstGeom>
          <a:solidFill>
            <a:schemeClr val="accent5">
              <a:lumMod val="75000"/>
            </a:schemeClr>
          </a:solidFill>
        </p:spPr>
        <p:txBody>
          <a:bodyPr wrap="square">
            <a:spAutoFit/>
          </a:bodyPr>
          <a:lstStyle/>
          <a:p>
            <a:r>
              <a:rPr lang="tr-TR" dirty="0" smtClean="0">
                <a:solidFill>
                  <a:schemeClr val="bg1"/>
                </a:solidFill>
              </a:rPr>
              <a:t>PROGRAMIN ÖNCELİKLERİ</a:t>
            </a:r>
            <a:endParaRPr lang="tr-TR" dirty="0">
              <a:solidFill>
                <a:schemeClr val="bg1"/>
              </a:solidFill>
            </a:endParaRPr>
          </a:p>
        </p:txBody>
      </p:sp>
      <p:pic>
        <p:nvPicPr>
          <p:cNvPr id="16" name="15 Resim" descr="Logo.png"/>
          <p:cNvPicPr>
            <a:picLocks noChangeAspect="1"/>
          </p:cNvPicPr>
          <p:nvPr/>
        </p:nvPicPr>
        <p:blipFill>
          <a:blip r:embed="rId2" cstate="print"/>
          <a:stretch>
            <a:fillRect/>
          </a:stretch>
        </p:blipFill>
        <p:spPr>
          <a:xfrm>
            <a:off x="7647489" y="-1"/>
            <a:ext cx="874209" cy="874209"/>
          </a:xfrm>
          <a:prstGeom prst="rect">
            <a:avLst/>
          </a:prstGeom>
        </p:spPr>
      </p:pic>
      <p:sp>
        <p:nvSpPr>
          <p:cNvPr id="2" name="Metin kutusu 1"/>
          <p:cNvSpPr txBox="1"/>
          <p:nvPr/>
        </p:nvSpPr>
        <p:spPr>
          <a:xfrm>
            <a:off x="488156" y="1054563"/>
            <a:ext cx="8044283" cy="3693319"/>
          </a:xfrm>
          <a:prstGeom prst="rect">
            <a:avLst/>
          </a:prstGeom>
          <a:noFill/>
        </p:spPr>
        <p:txBody>
          <a:bodyPr wrap="square" rtlCol="0">
            <a:spAutoFit/>
          </a:bodyPr>
          <a:lstStyle/>
          <a:p>
            <a:r>
              <a:rPr lang="tr-TR" dirty="0" smtClean="0"/>
              <a:t>Projelerin </a:t>
            </a:r>
            <a:r>
              <a:rPr lang="tr-TR" dirty="0"/>
              <a:t>aşağıda belirtilen önceliklerden en az biriyle doğrudan ilgili olması gerekmektedir. </a:t>
            </a:r>
            <a:endParaRPr lang="tr-TR" dirty="0" smtClean="0"/>
          </a:p>
          <a:p>
            <a:endParaRPr lang="tr-TR" dirty="0"/>
          </a:p>
          <a:p>
            <a:r>
              <a:rPr lang="tr-TR" b="1" dirty="0"/>
              <a:t>Öncelik-1: </a:t>
            </a:r>
            <a:r>
              <a:rPr lang="tr-TR" dirty="0"/>
              <a:t>Turizm, Konaklama, Yiyecek-İçecek Hizmetleri sektöründeki işletmelerin teknik ve kurumsal kapasitenin geliştirilmesi</a:t>
            </a:r>
            <a:r>
              <a:rPr lang="tr-TR" dirty="0" smtClean="0"/>
              <a:t>,</a:t>
            </a:r>
          </a:p>
          <a:p>
            <a:endParaRPr lang="tr-TR" dirty="0"/>
          </a:p>
          <a:p>
            <a:r>
              <a:rPr lang="tr-TR" b="1" dirty="0"/>
              <a:t>Öncelik-2: </a:t>
            </a:r>
            <a:r>
              <a:rPr lang="tr-TR" dirty="0"/>
              <a:t>Kültür ve Doğa Turizmi alanı ile ilgili kamu kurumları, kooperatifler ve sivil toplum kuruluşlarının kurumsal kapasitesinin </a:t>
            </a:r>
            <a:r>
              <a:rPr lang="tr-TR" dirty="0" smtClean="0"/>
              <a:t>geliştirilmesi</a:t>
            </a:r>
          </a:p>
          <a:p>
            <a:endParaRPr lang="tr-TR" dirty="0"/>
          </a:p>
          <a:p>
            <a:r>
              <a:rPr lang="tr-TR" b="1" dirty="0"/>
              <a:t>Öncelik-3: </a:t>
            </a:r>
            <a:r>
              <a:rPr lang="tr-TR" dirty="0"/>
              <a:t>Kültür ve Doğa Turizmi alanı ile ilgili proje portföyünün geliştirilmesi	</a:t>
            </a:r>
          </a:p>
          <a:p>
            <a:endParaRPr lang="tr-TR" dirty="0" smtClean="0"/>
          </a:p>
          <a:p>
            <a:endParaRPr lang="tr-TR" dirty="0"/>
          </a:p>
          <a:p>
            <a:r>
              <a:rPr lang="tr-TR" dirty="0" smtClean="0"/>
              <a:t> </a:t>
            </a:r>
          </a:p>
        </p:txBody>
      </p:sp>
      <p:pic>
        <p:nvPicPr>
          <p:cNvPr id="9" name="Resim 8"/>
          <p:cNvPicPr>
            <a:picLocks noChangeAspect="1"/>
          </p:cNvPicPr>
          <p:nvPr/>
        </p:nvPicPr>
        <p:blipFill>
          <a:blip r:embed="rId3"/>
          <a:stretch>
            <a:fillRect/>
          </a:stretch>
        </p:blipFill>
        <p:spPr>
          <a:xfrm>
            <a:off x="323528" y="69017"/>
            <a:ext cx="2478254" cy="805192"/>
          </a:xfrm>
          <a:prstGeom prst="rect">
            <a:avLst/>
          </a:prstGeom>
        </p:spPr>
      </p:pic>
    </p:spTree>
    <p:extLst>
      <p:ext uri="{BB962C8B-B14F-4D97-AF65-F5344CB8AC3E}">
        <p14:creationId xmlns:p14="http://schemas.microsoft.com/office/powerpoint/2010/main" val="3479644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468313" y="1341438"/>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sp>
        <p:nvSpPr>
          <p:cNvPr id="15" name="14 Metin kutusu"/>
          <p:cNvSpPr txBox="1"/>
          <p:nvPr/>
        </p:nvSpPr>
        <p:spPr>
          <a:xfrm>
            <a:off x="1000100" y="2000240"/>
            <a:ext cx="7429552" cy="400110"/>
          </a:xfrm>
          <a:prstGeom prst="rect">
            <a:avLst/>
          </a:prstGeom>
          <a:noFill/>
        </p:spPr>
        <p:txBody>
          <a:bodyPr wrap="square" rtlCol="0">
            <a:spAutoFit/>
          </a:bodyPr>
          <a:lstStyle/>
          <a:p>
            <a:pPr algn="just"/>
            <a:endParaRPr lang="tr-TR" sz="2000" dirty="0"/>
          </a:p>
        </p:txBody>
      </p:sp>
      <p:cxnSp>
        <p:nvCxnSpPr>
          <p:cNvPr id="13" name="12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13 Dikdörtgen"/>
          <p:cNvSpPr/>
          <p:nvPr/>
        </p:nvSpPr>
        <p:spPr>
          <a:xfrm>
            <a:off x="2824662" y="295420"/>
            <a:ext cx="4032448" cy="369332"/>
          </a:xfrm>
          <a:prstGeom prst="rect">
            <a:avLst/>
          </a:prstGeom>
          <a:solidFill>
            <a:schemeClr val="accent5">
              <a:lumMod val="75000"/>
            </a:schemeClr>
          </a:solidFill>
        </p:spPr>
        <p:txBody>
          <a:bodyPr wrap="square">
            <a:spAutoFit/>
          </a:bodyPr>
          <a:lstStyle/>
          <a:p>
            <a:r>
              <a:rPr lang="tr-TR" dirty="0" smtClean="0">
                <a:solidFill>
                  <a:schemeClr val="bg1"/>
                </a:solidFill>
              </a:rPr>
              <a:t>UYGUN BAŞVURU SAHİPLERİ</a:t>
            </a:r>
            <a:endParaRPr lang="tr-TR" dirty="0">
              <a:solidFill>
                <a:schemeClr val="bg1"/>
              </a:solidFill>
            </a:endParaRPr>
          </a:p>
        </p:txBody>
      </p:sp>
      <p:pic>
        <p:nvPicPr>
          <p:cNvPr id="16" name="15 Resim" descr="Logo.png"/>
          <p:cNvPicPr>
            <a:picLocks noChangeAspect="1"/>
          </p:cNvPicPr>
          <p:nvPr/>
        </p:nvPicPr>
        <p:blipFill>
          <a:blip r:embed="rId2" cstate="print"/>
          <a:stretch>
            <a:fillRect/>
          </a:stretch>
        </p:blipFill>
        <p:spPr>
          <a:xfrm>
            <a:off x="7647489" y="-1"/>
            <a:ext cx="874209" cy="874209"/>
          </a:xfrm>
          <a:prstGeom prst="rect">
            <a:avLst/>
          </a:prstGeom>
        </p:spPr>
      </p:pic>
      <p:sp>
        <p:nvSpPr>
          <p:cNvPr id="2" name="Metin kutusu 1"/>
          <p:cNvSpPr txBox="1"/>
          <p:nvPr/>
        </p:nvSpPr>
        <p:spPr>
          <a:xfrm>
            <a:off x="488156" y="1054563"/>
            <a:ext cx="8044283" cy="4247317"/>
          </a:xfrm>
          <a:prstGeom prst="rect">
            <a:avLst/>
          </a:prstGeom>
          <a:noFill/>
        </p:spPr>
        <p:txBody>
          <a:bodyPr wrap="square" rtlCol="0">
            <a:spAutoFit/>
          </a:bodyPr>
          <a:lstStyle/>
          <a:p>
            <a:pPr lvl="1"/>
            <a:r>
              <a:rPr lang="tr-TR" dirty="0"/>
              <a:t>•	Yerel Yönetimler (İl Özel İdareleri, Belediye Başkanlıkları, Büyükşehir </a:t>
            </a:r>
            <a:r>
              <a:rPr lang="tr-TR" dirty="0" smtClean="0"/>
              <a:t>	Belediyesi </a:t>
            </a:r>
            <a:r>
              <a:rPr lang="tr-TR" dirty="0"/>
              <a:t>Daire Başkanlıkları, Köy Muhtarlıkları) </a:t>
            </a:r>
            <a:endParaRPr lang="tr-TR" dirty="0" smtClean="0"/>
          </a:p>
          <a:p>
            <a:pPr lvl="1"/>
            <a:endParaRPr lang="tr-TR" dirty="0"/>
          </a:p>
          <a:p>
            <a:pPr lvl="1"/>
            <a:r>
              <a:rPr lang="tr-TR" dirty="0"/>
              <a:t>•	Kamu Kurum ve Kuruluşları, Kamu Kurumu Niteliğindeki Meslek </a:t>
            </a:r>
            <a:r>
              <a:rPr lang="tr-TR" dirty="0" smtClean="0"/>
              <a:t>Kuruluşları</a:t>
            </a:r>
          </a:p>
          <a:p>
            <a:pPr lvl="1"/>
            <a:endParaRPr lang="tr-TR" dirty="0"/>
          </a:p>
          <a:p>
            <a:pPr lvl="1"/>
            <a:r>
              <a:rPr lang="tr-TR" dirty="0"/>
              <a:t>•	Birlikler, Kooperatifler, Sivil Toplum </a:t>
            </a:r>
            <a:r>
              <a:rPr lang="tr-TR" dirty="0" smtClean="0"/>
              <a:t>Kuruluşları</a:t>
            </a:r>
          </a:p>
          <a:p>
            <a:pPr lvl="1"/>
            <a:endParaRPr lang="tr-TR" dirty="0"/>
          </a:p>
          <a:p>
            <a:pPr lvl="1"/>
            <a:r>
              <a:rPr lang="tr-TR" dirty="0"/>
              <a:t>•	Kar amacı güden diğer gerçek veya tüzel kişiler </a:t>
            </a:r>
            <a:r>
              <a:rPr lang="tr-TR" dirty="0" smtClean="0"/>
              <a:t>(Turizm İşletmeleri)</a:t>
            </a:r>
          </a:p>
          <a:p>
            <a:pPr lvl="1"/>
            <a:endParaRPr lang="tr-TR" dirty="0"/>
          </a:p>
          <a:p>
            <a:pPr lvl="1"/>
            <a:r>
              <a:rPr lang="tr-TR" dirty="0"/>
              <a:t>•	Kamu kurum/kuruluşlarının kurduğu veya ortağı olduğu </a:t>
            </a:r>
            <a:r>
              <a:rPr lang="tr-TR" dirty="0" smtClean="0"/>
              <a:t>işletmeler  	(Belediye </a:t>
            </a:r>
            <a:r>
              <a:rPr lang="tr-TR" dirty="0"/>
              <a:t>Şirketleri, Özel İdare Şirketleri, vb.)</a:t>
            </a:r>
          </a:p>
          <a:p>
            <a:r>
              <a:rPr lang="tr-TR" dirty="0"/>
              <a:t>	</a:t>
            </a:r>
          </a:p>
          <a:p>
            <a:endParaRPr lang="tr-TR" dirty="0" smtClean="0"/>
          </a:p>
          <a:p>
            <a:endParaRPr lang="tr-TR" dirty="0"/>
          </a:p>
          <a:p>
            <a:r>
              <a:rPr lang="tr-TR" dirty="0" smtClean="0"/>
              <a:t> </a:t>
            </a:r>
          </a:p>
        </p:txBody>
      </p:sp>
      <p:pic>
        <p:nvPicPr>
          <p:cNvPr id="9" name="Resim 8"/>
          <p:cNvPicPr>
            <a:picLocks noChangeAspect="1"/>
          </p:cNvPicPr>
          <p:nvPr/>
        </p:nvPicPr>
        <p:blipFill>
          <a:blip r:embed="rId3"/>
          <a:stretch>
            <a:fillRect/>
          </a:stretch>
        </p:blipFill>
        <p:spPr>
          <a:xfrm>
            <a:off x="323528" y="69017"/>
            <a:ext cx="2478254" cy="805192"/>
          </a:xfrm>
          <a:prstGeom prst="rect">
            <a:avLst/>
          </a:prstGeom>
        </p:spPr>
      </p:pic>
    </p:spTree>
    <p:extLst>
      <p:ext uri="{BB962C8B-B14F-4D97-AF65-F5344CB8AC3E}">
        <p14:creationId xmlns:p14="http://schemas.microsoft.com/office/powerpoint/2010/main" val="1635434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468313" y="1341438"/>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sp>
        <p:nvSpPr>
          <p:cNvPr id="15" name="14 Metin kutusu"/>
          <p:cNvSpPr txBox="1"/>
          <p:nvPr/>
        </p:nvSpPr>
        <p:spPr>
          <a:xfrm>
            <a:off x="1000100" y="2000240"/>
            <a:ext cx="7429552" cy="400110"/>
          </a:xfrm>
          <a:prstGeom prst="rect">
            <a:avLst/>
          </a:prstGeom>
          <a:noFill/>
        </p:spPr>
        <p:txBody>
          <a:bodyPr wrap="square" rtlCol="0">
            <a:spAutoFit/>
          </a:bodyPr>
          <a:lstStyle/>
          <a:p>
            <a:pPr algn="just"/>
            <a:endParaRPr lang="tr-TR" sz="2000" dirty="0"/>
          </a:p>
        </p:txBody>
      </p:sp>
      <p:cxnSp>
        <p:nvCxnSpPr>
          <p:cNvPr id="13" name="12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13 Dikdörtgen"/>
          <p:cNvSpPr/>
          <p:nvPr/>
        </p:nvSpPr>
        <p:spPr>
          <a:xfrm>
            <a:off x="2987824" y="351485"/>
            <a:ext cx="4032448" cy="369332"/>
          </a:xfrm>
          <a:prstGeom prst="rect">
            <a:avLst/>
          </a:prstGeom>
          <a:solidFill>
            <a:schemeClr val="accent5">
              <a:lumMod val="75000"/>
            </a:schemeClr>
          </a:solidFill>
        </p:spPr>
        <p:txBody>
          <a:bodyPr wrap="square">
            <a:spAutoFit/>
          </a:bodyPr>
          <a:lstStyle/>
          <a:p>
            <a:pPr lvl="1"/>
            <a:r>
              <a:rPr lang="tr-TR" dirty="0" smtClean="0">
                <a:solidFill>
                  <a:schemeClr val="bg1"/>
                </a:solidFill>
              </a:rPr>
              <a:t>ÖNEMLİ HUSUSLAR</a:t>
            </a:r>
            <a:endParaRPr lang="tr-TR" dirty="0">
              <a:solidFill>
                <a:schemeClr val="bg1"/>
              </a:solidFill>
            </a:endParaRPr>
          </a:p>
        </p:txBody>
      </p:sp>
      <p:pic>
        <p:nvPicPr>
          <p:cNvPr id="16" name="15 Resim" descr="Logo.png"/>
          <p:cNvPicPr>
            <a:picLocks noChangeAspect="1"/>
          </p:cNvPicPr>
          <p:nvPr/>
        </p:nvPicPr>
        <p:blipFill>
          <a:blip r:embed="rId2" cstate="print"/>
          <a:stretch>
            <a:fillRect/>
          </a:stretch>
        </p:blipFill>
        <p:spPr>
          <a:xfrm>
            <a:off x="7647489" y="-1"/>
            <a:ext cx="874209" cy="874209"/>
          </a:xfrm>
          <a:prstGeom prst="rect">
            <a:avLst/>
          </a:prstGeom>
        </p:spPr>
      </p:pic>
      <p:sp>
        <p:nvSpPr>
          <p:cNvPr id="2" name="Metin kutusu 1"/>
          <p:cNvSpPr txBox="1"/>
          <p:nvPr/>
        </p:nvSpPr>
        <p:spPr>
          <a:xfrm>
            <a:off x="488156" y="1054563"/>
            <a:ext cx="8044283" cy="5355312"/>
          </a:xfrm>
          <a:prstGeom prst="rect">
            <a:avLst/>
          </a:prstGeom>
          <a:noFill/>
        </p:spPr>
        <p:txBody>
          <a:bodyPr wrap="square" rtlCol="0">
            <a:spAutoFit/>
          </a:bodyPr>
          <a:lstStyle/>
          <a:p>
            <a:pPr marL="742950" lvl="1" indent="-285750">
              <a:buFont typeface="Wingdings" panose="05000000000000000000" pitchFamily="2" charset="2"/>
              <a:buChar char="ü"/>
            </a:pPr>
            <a:r>
              <a:rPr lang="tr-TR" dirty="0" smtClean="0"/>
              <a:t>Aynı </a:t>
            </a:r>
            <a:r>
              <a:rPr lang="tr-TR" dirty="0"/>
              <a:t>konuda/alanlarda teknik destek almak isteyen kurumların ortaklıklar kurarak yaptıkları başvurular öncelikli olarak desteklenecektir. </a:t>
            </a:r>
          </a:p>
          <a:p>
            <a:pPr marL="742950" lvl="1" indent="-285750">
              <a:buFont typeface="Wingdings" panose="05000000000000000000" pitchFamily="2" charset="2"/>
              <a:buChar char="ü"/>
            </a:pPr>
            <a:endParaRPr lang="tr-TR" dirty="0" smtClean="0"/>
          </a:p>
          <a:p>
            <a:pPr marL="742950" lvl="1" indent="-285750">
              <a:buFont typeface="Wingdings" panose="05000000000000000000" pitchFamily="2" charset="2"/>
              <a:buChar char="ü"/>
            </a:pPr>
            <a:r>
              <a:rPr lang="en-GB" dirty="0" err="1" smtClean="0"/>
              <a:t>Ortaklık</a:t>
            </a:r>
            <a:r>
              <a:rPr lang="en-GB" dirty="0" smtClean="0"/>
              <a:t> </a:t>
            </a:r>
            <a:r>
              <a:rPr lang="en-GB" dirty="0" err="1"/>
              <a:t>aynı</a:t>
            </a:r>
            <a:r>
              <a:rPr lang="en-GB" dirty="0"/>
              <a:t> </a:t>
            </a:r>
            <a:r>
              <a:rPr lang="en-GB" dirty="0" err="1"/>
              <a:t>konuda</a:t>
            </a:r>
            <a:r>
              <a:rPr lang="en-GB" dirty="0"/>
              <a:t> </a:t>
            </a:r>
            <a:r>
              <a:rPr lang="en-GB" dirty="0" err="1"/>
              <a:t>farklı</a:t>
            </a:r>
            <a:r>
              <a:rPr lang="en-GB" dirty="0"/>
              <a:t> </a:t>
            </a:r>
            <a:r>
              <a:rPr lang="en-GB" dirty="0" err="1"/>
              <a:t>kurumlar</a:t>
            </a:r>
            <a:r>
              <a:rPr lang="en-GB" dirty="0"/>
              <a:t> </a:t>
            </a:r>
            <a:r>
              <a:rPr lang="en-GB" dirty="0" err="1"/>
              <a:t>arasında</a:t>
            </a:r>
            <a:r>
              <a:rPr lang="en-GB" dirty="0"/>
              <a:t> </a:t>
            </a:r>
            <a:r>
              <a:rPr lang="en-GB" dirty="0" err="1"/>
              <a:t>veya</a:t>
            </a:r>
            <a:r>
              <a:rPr lang="en-GB" dirty="0"/>
              <a:t> </a:t>
            </a:r>
            <a:r>
              <a:rPr lang="en-GB" dirty="0" err="1"/>
              <a:t>aynı</a:t>
            </a:r>
            <a:r>
              <a:rPr lang="en-GB" dirty="0"/>
              <a:t> </a:t>
            </a:r>
            <a:r>
              <a:rPr lang="en-GB" dirty="0" err="1"/>
              <a:t>konuda</a:t>
            </a:r>
            <a:r>
              <a:rPr lang="en-GB" dirty="0"/>
              <a:t> </a:t>
            </a:r>
            <a:r>
              <a:rPr lang="en-GB" dirty="0" err="1"/>
              <a:t>benzer</a:t>
            </a:r>
            <a:r>
              <a:rPr lang="en-GB" dirty="0"/>
              <a:t> </a:t>
            </a:r>
            <a:r>
              <a:rPr lang="en-GB" dirty="0" err="1"/>
              <a:t>kurumların</a:t>
            </a:r>
            <a:r>
              <a:rPr lang="en-GB" dirty="0"/>
              <a:t> </a:t>
            </a:r>
            <a:r>
              <a:rPr lang="en-GB" dirty="0" err="1"/>
              <a:t>farklı</a:t>
            </a:r>
            <a:r>
              <a:rPr lang="en-GB" dirty="0"/>
              <a:t> </a:t>
            </a:r>
            <a:r>
              <a:rPr lang="en-GB" dirty="0" err="1"/>
              <a:t>mekânsal</a:t>
            </a:r>
            <a:r>
              <a:rPr lang="en-GB" dirty="0"/>
              <a:t> </a:t>
            </a:r>
            <a:r>
              <a:rPr lang="en-GB" dirty="0" err="1"/>
              <a:t>ölçekte</a:t>
            </a:r>
            <a:r>
              <a:rPr lang="en-GB" dirty="0"/>
              <a:t> (</a:t>
            </a:r>
            <a:r>
              <a:rPr lang="en-GB" dirty="0" err="1"/>
              <a:t>il</a:t>
            </a:r>
            <a:r>
              <a:rPr lang="en-GB" dirty="0"/>
              <a:t>, </a:t>
            </a:r>
            <a:r>
              <a:rPr lang="en-GB" dirty="0" err="1"/>
              <a:t>ilçe</a:t>
            </a:r>
            <a:r>
              <a:rPr lang="en-GB" dirty="0"/>
              <a:t>, </a:t>
            </a:r>
            <a:r>
              <a:rPr lang="en-GB" dirty="0" err="1"/>
              <a:t>belde</a:t>
            </a:r>
            <a:r>
              <a:rPr lang="en-GB" dirty="0"/>
              <a:t>, </a:t>
            </a:r>
            <a:r>
              <a:rPr lang="en-GB" dirty="0" err="1"/>
              <a:t>köy</a:t>
            </a:r>
            <a:r>
              <a:rPr lang="en-GB" dirty="0"/>
              <a:t>)</a:t>
            </a:r>
            <a:r>
              <a:rPr lang="en-GB" dirty="0" err="1"/>
              <a:t>işbirliği</a:t>
            </a:r>
            <a:r>
              <a:rPr lang="en-GB" dirty="0"/>
              <a:t> </a:t>
            </a:r>
            <a:r>
              <a:rPr lang="en-GB" dirty="0" err="1"/>
              <a:t>şeklinde</a:t>
            </a:r>
            <a:r>
              <a:rPr lang="en-GB" dirty="0"/>
              <a:t> </a:t>
            </a:r>
            <a:r>
              <a:rPr lang="en-GB" dirty="0" err="1"/>
              <a:t>olabilir</a:t>
            </a:r>
            <a:r>
              <a:rPr lang="en-GB" dirty="0"/>
              <a:t>. </a:t>
            </a:r>
            <a:r>
              <a:rPr lang="en-GB" dirty="0" err="1"/>
              <a:t>Kurumsal</a:t>
            </a:r>
            <a:r>
              <a:rPr lang="en-GB" dirty="0"/>
              <a:t> </a:t>
            </a:r>
            <a:r>
              <a:rPr lang="en-GB" dirty="0" err="1"/>
              <a:t>ortaklığın</a:t>
            </a:r>
            <a:r>
              <a:rPr lang="en-GB" dirty="0"/>
              <a:t> </a:t>
            </a:r>
            <a:r>
              <a:rPr lang="en-GB" dirty="0" err="1"/>
              <a:t>yanı</a:t>
            </a:r>
            <a:r>
              <a:rPr lang="en-GB" dirty="0"/>
              <a:t> </a:t>
            </a:r>
            <a:r>
              <a:rPr lang="en-GB" dirty="0" err="1"/>
              <a:t>sıra</a:t>
            </a:r>
            <a:r>
              <a:rPr lang="en-GB" dirty="0"/>
              <a:t>, </a:t>
            </a:r>
            <a:r>
              <a:rPr lang="en-GB" dirty="0" err="1"/>
              <a:t>talep</a:t>
            </a:r>
            <a:r>
              <a:rPr lang="en-GB" dirty="0"/>
              <a:t> </a:t>
            </a:r>
            <a:r>
              <a:rPr lang="en-GB" dirty="0" err="1"/>
              <a:t>edilecek</a:t>
            </a:r>
            <a:r>
              <a:rPr lang="en-GB" dirty="0"/>
              <a:t> </a:t>
            </a:r>
            <a:r>
              <a:rPr lang="en-GB" dirty="0" err="1"/>
              <a:t>eğitim</a:t>
            </a:r>
            <a:r>
              <a:rPr lang="en-GB" dirty="0"/>
              <a:t>/</a:t>
            </a:r>
            <a:r>
              <a:rPr lang="en-GB" dirty="0" err="1"/>
              <a:t>danışmanlık</a:t>
            </a:r>
            <a:r>
              <a:rPr lang="en-GB" dirty="0"/>
              <a:t> </a:t>
            </a:r>
            <a:r>
              <a:rPr lang="en-GB" dirty="0" err="1"/>
              <a:t>hizmeti</a:t>
            </a:r>
            <a:r>
              <a:rPr lang="en-GB" dirty="0"/>
              <a:t> </a:t>
            </a:r>
            <a:r>
              <a:rPr lang="en-GB" dirty="0" err="1"/>
              <a:t>için</a:t>
            </a:r>
            <a:r>
              <a:rPr lang="en-GB" dirty="0"/>
              <a:t> </a:t>
            </a:r>
            <a:r>
              <a:rPr lang="en-GB" dirty="0" err="1"/>
              <a:t>yereldeki</a:t>
            </a:r>
            <a:r>
              <a:rPr lang="en-GB" dirty="0"/>
              <a:t> </a:t>
            </a:r>
            <a:r>
              <a:rPr lang="en-GB" dirty="0" err="1"/>
              <a:t>diğer</a:t>
            </a:r>
            <a:r>
              <a:rPr lang="en-GB" dirty="0"/>
              <a:t> </a:t>
            </a:r>
            <a:r>
              <a:rPr lang="en-GB" dirty="0" err="1"/>
              <a:t>kurumlardan</a:t>
            </a:r>
            <a:r>
              <a:rPr lang="en-GB" dirty="0"/>
              <a:t> </a:t>
            </a:r>
            <a:r>
              <a:rPr lang="en-GB" dirty="0" err="1"/>
              <a:t>katılımcıların</a:t>
            </a:r>
            <a:r>
              <a:rPr lang="en-GB" dirty="0"/>
              <a:t> </a:t>
            </a:r>
            <a:r>
              <a:rPr lang="en-GB" dirty="0" err="1"/>
              <a:t>dâhil</a:t>
            </a:r>
            <a:r>
              <a:rPr lang="en-GB" dirty="0"/>
              <a:t> </a:t>
            </a:r>
            <a:r>
              <a:rPr lang="en-GB" dirty="0" err="1"/>
              <a:t>edilmesi</a:t>
            </a:r>
            <a:r>
              <a:rPr lang="en-GB" dirty="0"/>
              <a:t> </a:t>
            </a:r>
            <a:r>
              <a:rPr lang="en-GB" dirty="0" err="1"/>
              <a:t>değerlendirmede</a:t>
            </a:r>
            <a:r>
              <a:rPr lang="en-GB" dirty="0"/>
              <a:t> </a:t>
            </a:r>
            <a:r>
              <a:rPr lang="en-GB" dirty="0" err="1"/>
              <a:t>avantaj</a:t>
            </a:r>
            <a:r>
              <a:rPr lang="en-GB" dirty="0"/>
              <a:t> </a:t>
            </a:r>
            <a:r>
              <a:rPr lang="en-GB" dirty="0" err="1"/>
              <a:t>sağlayıcı</a:t>
            </a:r>
            <a:r>
              <a:rPr lang="en-GB" dirty="0"/>
              <a:t> </a:t>
            </a:r>
            <a:r>
              <a:rPr lang="en-GB" dirty="0" err="1"/>
              <a:t>olacaktır</a:t>
            </a:r>
            <a:r>
              <a:rPr lang="en-GB" dirty="0" smtClean="0"/>
              <a:t>.</a:t>
            </a:r>
            <a:endParaRPr lang="tr-TR" dirty="0" smtClean="0"/>
          </a:p>
          <a:p>
            <a:endParaRPr lang="tr-TR" dirty="0"/>
          </a:p>
          <a:p>
            <a:pPr marL="742950" lvl="1" indent="-285750">
              <a:buFont typeface="Wingdings" panose="05000000000000000000" pitchFamily="2" charset="2"/>
              <a:buChar char="ü"/>
            </a:pPr>
            <a:r>
              <a:rPr lang="tr-TR" dirty="0"/>
              <a:t>İl Kültür ve Turizm Müdürlükleri, Ticaret ve Sanayi Odaları ve </a:t>
            </a:r>
            <a:r>
              <a:rPr lang="tr-TR" dirty="0" err="1"/>
              <a:t>sektörel</a:t>
            </a:r>
            <a:r>
              <a:rPr lang="tr-TR" dirty="0"/>
              <a:t>  dernekler vb. kurum/kuruluşların başvuru sahibi olduğu ve birden fazla kar amacı güden gerçek veya tüzel kişiliğe sunulacak, danışmanlık hizmetlerini içeren teknik destek talepleri için; azami </a:t>
            </a:r>
            <a:r>
              <a:rPr lang="tr-TR" dirty="0" smtClean="0"/>
              <a:t>150.000 </a:t>
            </a:r>
            <a:r>
              <a:rPr lang="tr-TR" dirty="0"/>
              <a:t>TL (KDV Dâhil)</a:t>
            </a:r>
          </a:p>
          <a:p>
            <a:pPr marL="742950" lvl="1" indent="-285750">
              <a:buFont typeface="Wingdings" panose="05000000000000000000" pitchFamily="2" charset="2"/>
              <a:buChar char="ü"/>
            </a:pPr>
            <a:endParaRPr lang="tr-TR" dirty="0"/>
          </a:p>
          <a:p>
            <a:pPr marL="742950" lvl="1" indent="-285750">
              <a:buFont typeface="Wingdings" panose="05000000000000000000" pitchFamily="2" charset="2"/>
              <a:buChar char="ü"/>
            </a:pPr>
            <a:r>
              <a:rPr lang="tr-TR" dirty="0"/>
              <a:t>Kar amacı güden gerçek ve tüzel kişiler tarafından sunulacak, danışmanlık hizmetlerini içeren teknik destek talepleri için; azami </a:t>
            </a:r>
            <a:r>
              <a:rPr lang="tr-TR" dirty="0" smtClean="0"/>
              <a:t>75.000 </a:t>
            </a:r>
            <a:r>
              <a:rPr lang="tr-TR" dirty="0"/>
              <a:t>TL (KDV Dâhil)</a:t>
            </a:r>
          </a:p>
          <a:p>
            <a:endParaRPr lang="tr-TR" dirty="0"/>
          </a:p>
          <a:p>
            <a:endParaRPr lang="tr-TR" dirty="0"/>
          </a:p>
          <a:p>
            <a:r>
              <a:rPr lang="tr-TR" dirty="0" smtClean="0"/>
              <a:t> </a:t>
            </a:r>
          </a:p>
        </p:txBody>
      </p:sp>
      <p:pic>
        <p:nvPicPr>
          <p:cNvPr id="9" name="Resim 8"/>
          <p:cNvPicPr>
            <a:picLocks noChangeAspect="1"/>
          </p:cNvPicPr>
          <p:nvPr/>
        </p:nvPicPr>
        <p:blipFill>
          <a:blip r:embed="rId3"/>
          <a:stretch>
            <a:fillRect/>
          </a:stretch>
        </p:blipFill>
        <p:spPr>
          <a:xfrm>
            <a:off x="323528" y="69017"/>
            <a:ext cx="2478254" cy="805192"/>
          </a:xfrm>
          <a:prstGeom prst="rect">
            <a:avLst/>
          </a:prstGeom>
        </p:spPr>
      </p:pic>
    </p:spTree>
    <p:extLst>
      <p:ext uri="{BB962C8B-B14F-4D97-AF65-F5344CB8AC3E}">
        <p14:creationId xmlns:p14="http://schemas.microsoft.com/office/powerpoint/2010/main" val="1397718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468313" y="1341438"/>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sp>
        <p:nvSpPr>
          <p:cNvPr id="15" name="14 Metin kutusu"/>
          <p:cNvSpPr txBox="1"/>
          <p:nvPr/>
        </p:nvSpPr>
        <p:spPr>
          <a:xfrm>
            <a:off x="1000100" y="2000240"/>
            <a:ext cx="7429552" cy="400110"/>
          </a:xfrm>
          <a:prstGeom prst="rect">
            <a:avLst/>
          </a:prstGeom>
          <a:noFill/>
        </p:spPr>
        <p:txBody>
          <a:bodyPr wrap="square" rtlCol="0">
            <a:spAutoFit/>
          </a:bodyPr>
          <a:lstStyle/>
          <a:p>
            <a:pPr algn="just"/>
            <a:endParaRPr lang="tr-TR" sz="2000" dirty="0"/>
          </a:p>
        </p:txBody>
      </p:sp>
      <p:cxnSp>
        <p:nvCxnSpPr>
          <p:cNvPr id="13" name="12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13 Dikdörtgen"/>
          <p:cNvSpPr/>
          <p:nvPr/>
        </p:nvSpPr>
        <p:spPr>
          <a:xfrm>
            <a:off x="2987824" y="349977"/>
            <a:ext cx="4032448" cy="369332"/>
          </a:xfrm>
          <a:prstGeom prst="rect">
            <a:avLst/>
          </a:prstGeom>
          <a:solidFill>
            <a:schemeClr val="accent5">
              <a:lumMod val="75000"/>
            </a:schemeClr>
          </a:solidFill>
        </p:spPr>
        <p:txBody>
          <a:bodyPr wrap="square">
            <a:spAutoFit/>
          </a:bodyPr>
          <a:lstStyle/>
          <a:p>
            <a:pPr lvl="1"/>
            <a:r>
              <a:rPr lang="tr-TR" dirty="0">
                <a:solidFill>
                  <a:schemeClr val="bg1"/>
                </a:solidFill>
              </a:rPr>
              <a:t>ÖNEMLİ HUSUSLAR</a:t>
            </a:r>
          </a:p>
        </p:txBody>
      </p:sp>
      <p:pic>
        <p:nvPicPr>
          <p:cNvPr id="16" name="15 Resim" descr="Logo.png"/>
          <p:cNvPicPr>
            <a:picLocks noChangeAspect="1"/>
          </p:cNvPicPr>
          <p:nvPr/>
        </p:nvPicPr>
        <p:blipFill>
          <a:blip r:embed="rId2" cstate="print"/>
          <a:stretch>
            <a:fillRect/>
          </a:stretch>
        </p:blipFill>
        <p:spPr>
          <a:xfrm>
            <a:off x="7647489" y="-1"/>
            <a:ext cx="874209" cy="874209"/>
          </a:xfrm>
          <a:prstGeom prst="rect">
            <a:avLst/>
          </a:prstGeom>
        </p:spPr>
      </p:pic>
      <p:sp>
        <p:nvSpPr>
          <p:cNvPr id="2" name="Metin kutusu 1"/>
          <p:cNvSpPr txBox="1"/>
          <p:nvPr/>
        </p:nvSpPr>
        <p:spPr>
          <a:xfrm>
            <a:off x="488156" y="1054563"/>
            <a:ext cx="8044283" cy="2308324"/>
          </a:xfrm>
          <a:prstGeom prst="rect">
            <a:avLst/>
          </a:prstGeom>
          <a:noFill/>
        </p:spPr>
        <p:txBody>
          <a:bodyPr wrap="square" rtlCol="0">
            <a:spAutoFit/>
          </a:bodyPr>
          <a:lstStyle/>
          <a:p>
            <a:r>
              <a:rPr lang="tr-TR" b="1" dirty="0"/>
              <a:t>Tüm başvuru sahipleri her başvuru döneminde en fazla 2 (iki) adet proje sunabilir ve aynı dönemde sadece 1 (bir) projelerine destek alabilirler.</a:t>
            </a:r>
            <a:r>
              <a:rPr lang="tr-TR" dirty="0"/>
              <a:t> İkiden fazla proje sunulması halinde taahhütnamesi önce sunulan ilk iki proje değerlendirmeye alınacaktır.  </a:t>
            </a:r>
          </a:p>
          <a:p>
            <a:r>
              <a:rPr lang="tr-TR" dirty="0"/>
              <a:t>Başvuru sahipleri </a:t>
            </a:r>
            <a:r>
              <a:rPr lang="tr-TR" dirty="0" smtClean="0"/>
              <a:t>2024 </a:t>
            </a:r>
            <a:r>
              <a:rPr lang="tr-TR" dirty="0"/>
              <a:t>Yılı Teknik Destek Programı kapsamında</a:t>
            </a:r>
            <a:r>
              <a:rPr lang="tr-TR" b="1" dirty="0"/>
              <a:t> toplamda en fazla 2 (iki) farklı projesi için destek alabilir</a:t>
            </a:r>
            <a:r>
              <a:rPr lang="tr-TR" dirty="0"/>
              <a:t>. </a:t>
            </a:r>
          </a:p>
          <a:p>
            <a:endParaRPr lang="tr-TR" dirty="0"/>
          </a:p>
          <a:p>
            <a:r>
              <a:rPr lang="tr-TR" dirty="0" smtClean="0"/>
              <a:t> </a:t>
            </a:r>
          </a:p>
        </p:txBody>
      </p:sp>
      <p:pic>
        <p:nvPicPr>
          <p:cNvPr id="9" name="Resim 8"/>
          <p:cNvPicPr>
            <a:picLocks noChangeAspect="1"/>
          </p:cNvPicPr>
          <p:nvPr/>
        </p:nvPicPr>
        <p:blipFill>
          <a:blip r:embed="rId3"/>
          <a:stretch>
            <a:fillRect/>
          </a:stretch>
        </p:blipFill>
        <p:spPr>
          <a:xfrm>
            <a:off x="323528" y="69017"/>
            <a:ext cx="2478254" cy="805192"/>
          </a:xfrm>
          <a:prstGeom prst="rect">
            <a:avLst/>
          </a:prstGeom>
        </p:spPr>
      </p:pic>
    </p:spTree>
    <p:extLst>
      <p:ext uri="{BB962C8B-B14F-4D97-AF65-F5344CB8AC3E}">
        <p14:creationId xmlns:p14="http://schemas.microsoft.com/office/powerpoint/2010/main" val="29721595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468313" y="1341438"/>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sp>
        <p:nvSpPr>
          <p:cNvPr id="15" name="14 Metin kutusu"/>
          <p:cNvSpPr txBox="1"/>
          <p:nvPr/>
        </p:nvSpPr>
        <p:spPr>
          <a:xfrm>
            <a:off x="1000100" y="2000240"/>
            <a:ext cx="7429552" cy="400110"/>
          </a:xfrm>
          <a:prstGeom prst="rect">
            <a:avLst/>
          </a:prstGeom>
          <a:noFill/>
        </p:spPr>
        <p:txBody>
          <a:bodyPr wrap="square" rtlCol="0">
            <a:spAutoFit/>
          </a:bodyPr>
          <a:lstStyle/>
          <a:p>
            <a:pPr algn="just"/>
            <a:endParaRPr lang="tr-TR" sz="2000" dirty="0"/>
          </a:p>
        </p:txBody>
      </p:sp>
      <p:cxnSp>
        <p:nvCxnSpPr>
          <p:cNvPr id="13" name="12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13 Dikdörtgen"/>
          <p:cNvSpPr/>
          <p:nvPr/>
        </p:nvSpPr>
        <p:spPr>
          <a:xfrm>
            <a:off x="2987824" y="323152"/>
            <a:ext cx="4032448" cy="369332"/>
          </a:xfrm>
          <a:prstGeom prst="rect">
            <a:avLst/>
          </a:prstGeom>
          <a:solidFill>
            <a:schemeClr val="accent5">
              <a:lumMod val="75000"/>
            </a:schemeClr>
          </a:solidFill>
        </p:spPr>
        <p:txBody>
          <a:bodyPr wrap="square">
            <a:spAutoFit/>
          </a:bodyPr>
          <a:lstStyle/>
          <a:p>
            <a:pPr lvl="1"/>
            <a:r>
              <a:rPr lang="tr-TR" dirty="0" smtClean="0">
                <a:solidFill>
                  <a:schemeClr val="bg1"/>
                </a:solidFill>
              </a:rPr>
              <a:t>ÖRNEK KONULAR</a:t>
            </a:r>
          </a:p>
        </p:txBody>
      </p:sp>
      <p:pic>
        <p:nvPicPr>
          <p:cNvPr id="16" name="15 Resim" descr="Logo.png"/>
          <p:cNvPicPr>
            <a:picLocks noChangeAspect="1"/>
          </p:cNvPicPr>
          <p:nvPr/>
        </p:nvPicPr>
        <p:blipFill>
          <a:blip r:embed="rId2" cstate="print"/>
          <a:stretch>
            <a:fillRect/>
          </a:stretch>
        </p:blipFill>
        <p:spPr>
          <a:xfrm>
            <a:off x="7647489" y="-1"/>
            <a:ext cx="874209" cy="874209"/>
          </a:xfrm>
          <a:prstGeom prst="rect">
            <a:avLst/>
          </a:prstGeom>
        </p:spPr>
      </p:pic>
      <p:sp>
        <p:nvSpPr>
          <p:cNvPr id="2" name="Metin kutusu 1"/>
          <p:cNvSpPr txBox="1"/>
          <p:nvPr/>
        </p:nvSpPr>
        <p:spPr>
          <a:xfrm>
            <a:off x="488156" y="1054563"/>
            <a:ext cx="8044283" cy="5909310"/>
          </a:xfrm>
          <a:prstGeom prst="rect">
            <a:avLst/>
          </a:prstGeom>
          <a:noFill/>
        </p:spPr>
        <p:txBody>
          <a:bodyPr wrap="square" rtlCol="0">
            <a:spAutoFit/>
          </a:bodyPr>
          <a:lstStyle/>
          <a:p>
            <a:r>
              <a:rPr lang="tr-TR" b="1" dirty="0"/>
              <a:t>Öncelik-1:</a:t>
            </a:r>
            <a:r>
              <a:rPr lang="tr-TR" dirty="0"/>
              <a:t> Turizm, Konaklama, Yiyecek-İçecek Hizmetleri sektöründeki işletmelerin teknik ve kurumsal kapasitenin </a:t>
            </a:r>
            <a:r>
              <a:rPr lang="tr-TR" dirty="0" smtClean="0"/>
              <a:t>geliştirilmesi</a:t>
            </a:r>
          </a:p>
          <a:p>
            <a:endParaRPr lang="tr-TR" dirty="0"/>
          </a:p>
          <a:p>
            <a:pPr marL="742950" lvl="1" indent="-285750">
              <a:buFont typeface="Arial" panose="020B0604020202020204" pitchFamily="34" charset="0"/>
              <a:buChar char="•"/>
            </a:pPr>
            <a:r>
              <a:rPr lang="tr-TR" dirty="0"/>
              <a:t>Turizmde Sürdürülebilirlik (Türkiye Sürdürülebilir Turizm Programı standartları bağlamında</a:t>
            </a:r>
            <a:r>
              <a:rPr lang="tr-TR" dirty="0" smtClean="0"/>
              <a:t>)</a:t>
            </a:r>
          </a:p>
          <a:p>
            <a:pPr marL="742950" lvl="1" indent="-285750">
              <a:buFont typeface="Arial" panose="020B0604020202020204" pitchFamily="34" charset="0"/>
              <a:buChar char="•"/>
            </a:pPr>
            <a:endParaRPr lang="tr-TR" dirty="0"/>
          </a:p>
          <a:p>
            <a:pPr marL="742950" lvl="1" indent="-285750">
              <a:buFont typeface="Arial" panose="020B0604020202020204" pitchFamily="34" charset="0"/>
              <a:buChar char="•"/>
            </a:pPr>
            <a:r>
              <a:rPr lang="tr-TR" dirty="0"/>
              <a:t>Turizm </a:t>
            </a:r>
            <a:r>
              <a:rPr lang="tr-TR" dirty="0" smtClean="0"/>
              <a:t>Hukuku</a:t>
            </a:r>
          </a:p>
          <a:p>
            <a:pPr marL="742950" lvl="1" indent="-285750">
              <a:buFont typeface="Arial" panose="020B0604020202020204" pitchFamily="34" charset="0"/>
              <a:buChar char="•"/>
            </a:pPr>
            <a:endParaRPr lang="tr-TR" dirty="0"/>
          </a:p>
          <a:p>
            <a:pPr marL="742950" lvl="1" indent="-285750">
              <a:buFont typeface="Arial" panose="020B0604020202020204" pitchFamily="34" charset="0"/>
              <a:buChar char="•"/>
            </a:pPr>
            <a:r>
              <a:rPr lang="tr-TR" dirty="0"/>
              <a:t>Turizm Pazarlaması (Turizmde tüketici davranışları dâhil olmak üzere</a:t>
            </a:r>
            <a:r>
              <a:rPr lang="tr-TR" dirty="0" smtClean="0"/>
              <a:t>)</a:t>
            </a:r>
          </a:p>
          <a:p>
            <a:pPr marL="742950" lvl="1" indent="-285750">
              <a:buFont typeface="Arial" panose="020B0604020202020204" pitchFamily="34" charset="0"/>
              <a:buChar char="•"/>
            </a:pPr>
            <a:endParaRPr lang="tr-TR" dirty="0"/>
          </a:p>
          <a:p>
            <a:pPr marL="742950" lvl="1" indent="-285750">
              <a:buFont typeface="Arial" panose="020B0604020202020204" pitchFamily="34" charset="0"/>
              <a:buChar char="•"/>
            </a:pPr>
            <a:r>
              <a:rPr lang="tr-TR" dirty="0"/>
              <a:t>Konaklama </a:t>
            </a:r>
            <a:r>
              <a:rPr lang="tr-TR" dirty="0" smtClean="0"/>
              <a:t>İşletmeciliği</a:t>
            </a:r>
          </a:p>
          <a:p>
            <a:pPr marL="742950" lvl="1" indent="-285750">
              <a:buFont typeface="Arial" panose="020B0604020202020204" pitchFamily="34" charset="0"/>
              <a:buChar char="•"/>
            </a:pPr>
            <a:endParaRPr lang="tr-TR" dirty="0"/>
          </a:p>
          <a:p>
            <a:pPr marL="742950" lvl="1" indent="-285750">
              <a:buFont typeface="Arial" panose="020B0604020202020204" pitchFamily="34" charset="0"/>
              <a:buChar char="•"/>
            </a:pPr>
            <a:r>
              <a:rPr lang="tr-TR" dirty="0"/>
              <a:t>Seyahat İşletmeciliği </a:t>
            </a:r>
            <a:endParaRPr lang="tr-TR" dirty="0" smtClean="0"/>
          </a:p>
          <a:p>
            <a:pPr marL="742950" lvl="1" indent="-285750">
              <a:buFont typeface="Arial" panose="020B0604020202020204" pitchFamily="34" charset="0"/>
              <a:buChar char="•"/>
            </a:pPr>
            <a:endParaRPr lang="tr-TR" dirty="0"/>
          </a:p>
          <a:p>
            <a:pPr marL="742950" lvl="1" indent="-285750">
              <a:buFont typeface="Arial" panose="020B0604020202020204" pitchFamily="34" charset="0"/>
              <a:buChar char="•"/>
            </a:pPr>
            <a:r>
              <a:rPr lang="tr-TR" dirty="0"/>
              <a:t>Turizmde Dijital </a:t>
            </a:r>
            <a:r>
              <a:rPr lang="tr-TR" dirty="0" smtClean="0"/>
              <a:t>Teknolojiler</a:t>
            </a:r>
          </a:p>
          <a:p>
            <a:pPr marL="742950" lvl="1" indent="-285750">
              <a:buFont typeface="Arial" panose="020B0604020202020204" pitchFamily="34" charset="0"/>
              <a:buChar char="•"/>
            </a:pPr>
            <a:endParaRPr lang="tr-TR" dirty="0"/>
          </a:p>
          <a:p>
            <a:pPr marL="742950" lvl="1" indent="-285750">
              <a:buFont typeface="Arial" panose="020B0604020202020204" pitchFamily="34" charset="0"/>
              <a:buChar char="•"/>
            </a:pPr>
            <a:r>
              <a:rPr lang="tr-TR" dirty="0"/>
              <a:t>Turizm İşletmelerinde Çevre </a:t>
            </a:r>
            <a:r>
              <a:rPr lang="tr-TR" dirty="0" smtClean="0"/>
              <a:t>Yönetimi</a:t>
            </a:r>
          </a:p>
          <a:p>
            <a:pPr lvl="1"/>
            <a:endParaRPr lang="tr-TR" dirty="0"/>
          </a:p>
          <a:p>
            <a:pPr marL="742950" lvl="1" indent="-285750">
              <a:buFont typeface="Arial" panose="020B0604020202020204" pitchFamily="34" charset="0"/>
              <a:buChar char="•"/>
            </a:pPr>
            <a:r>
              <a:rPr lang="tr-TR" dirty="0"/>
              <a:t>Turizm İşletmelerinde Operasyon Yönetimi</a:t>
            </a:r>
          </a:p>
          <a:p>
            <a:endParaRPr lang="tr-TR" dirty="0"/>
          </a:p>
          <a:p>
            <a:r>
              <a:rPr lang="tr-TR" dirty="0" smtClean="0"/>
              <a:t> </a:t>
            </a:r>
          </a:p>
        </p:txBody>
      </p:sp>
      <p:pic>
        <p:nvPicPr>
          <p:cNvPr id="9" name="Resim 8"/>
          <p:cNvPicPr>
            <a:picLocks noChangeAspect="1"/>
          </p:cNvPicPr>
          <p:nvPr/>
        </p:nvPicPr>
        <p:blipFill>
          <a:blip r:embed="rId3"/>
          <a:stretch>
            <a:fillRect/>
          </a:stretch>
        </p:blipFill>
        <p:spPr>
          <a:xfrm>
            <a:off x="323528" y="69017"/>
            <a:ext cx="2478254" cy="805192"/>
          </a:xfrm>
          <a:prstGeom prst="rect">
            <a:avLst/>
          </a:prstGeom>
        </p:spPr>
      </p:pic>
    </p:spTree>
    <p:extLst>
      <p:ext uri="{BB962C8B-B14F-4D97-AF65-F5344CB8AC3E}">
        <p14:creationId xmlns:p14="http://schemas.microsoft.com/office/powerpoint/2010/main" val="19233716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468313" y="1341438"/>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sp>
        <p:nvSpPr>
          <p:cNvPr id="15" name="14 Metin kutusu"/>
          <p:cNvSpPr txBox="1"/>
          <p:nvPr/>
        </p:nvSpPr>
        <p:spPr>
          <a:xfrm>
            <a:off x="1000100" y="2000240"/>
            <a:ext cx="7429552" cy="400110"/>
          </a:xfrm>
          <a:prstGeom prst="rect">
            <a:avLst/>
          </a:prstGeom>
          <a:noFill/>
        </p:spPr>
        <p:txBody>
          <a:bodyPr wrap="square" rtlCol="0">
            <a:spAutoFit/>
          </a:bodyPr>
          <a:lstStyle/>
          <a:p>
            <a:pPr algn="just"/>
            <a:endParaRPr lang="tr-TR" sz="2000" dirty="0"/>
          </a:p>
        </p:txBody>
      </p:sp>
      <p:cxnSp>
        <p:nvCxnSpPr>
          <p:cNvPr id="13" name="12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13 Dikdörtgen"/>
          <p:cNvSpPr/>
          <p:nvPr/>
        </p:nvSpPr>
        <p:spPr>
          <a:xfrm>
            <a:off x="1259632" y="260649"/>
            <a:ext cx="4032448" cy="369332"/>
          </a:xfrm>
          <a:prstGeom prst="rect">
            <a:avLst/>
          </a:prstGeom>
          <a:solidFill>
            <a:schemeClr val="accent5">
              <a:lumMod val="75000"/>
            </a:schemeClr>
          </a:solidFill>
        </p:spPr>
        <p:txBody>
          <a:bodyPr wrap="square">
            <a:spAutoFit/>
          </a:bodyPr>
          <a:lstStyle/>
          <a:p>
            <a:pPr lvl="1"/>
            <a:r>
              <a:rPr lang="tr-TR" dirty="0" smtClean="0">
                <a:solidFill>
                  <a:schemeClr val="bg1"/>
                </a:solidFill>
              </a:rPr>
              <a:t>ÖRNEK KONULAR</a:t>
            </a:r>
          </a:p>
        </p:txBody>
      </p:sp>
      <p:pic>
        <p:nvPicPr>
          <p:cNvPr id="16" name="15 Resim" descr="Logo.png"/>
          <p:cNvPicPr>
            <a:picLocks noChangeAspect="1"/>
          </p:cNvPicPr>
          <p:nvPr/>
        </p:nvPicPr>
        <p:blipFill>
          <a:blip r:embed="rId2" cstate="print"/>
          <a:stretch>
            <a:fillRect/>
          </a:stretch>
        </p:blipFill>
        <p:spPr>
          <a:xfrm>
            <a:off x="7647489" y="-1"/>
            <a:ext cx="874209" cy="874209"/>
          </a:xfrm>
          <a:prstGeom prst="rect">
            <a:avLst/>
          </a:prstGeom>
        </p:spPr>
      </p:pic>
      <p:sp>
        <p:nvSpPr>
          <p:cNvPr id="2" name="Metin kutusu 1"/>
          <p:cNvSpPr txBox="1"/>
          <p:nvPr/>
        </p:nvSpPr>
        <p:spPr>
          <a:xfrm>
            <a:off x="488156" y="1054563"/>
            <a:ext cx="8044283" cy="6186309"/>
          </a:xfrm>
          <a:prstGeom prst="rect">
            <a:avLst/>
          </a:prstGeom>
          <a:noFill/>
        </p:spPr>
        <p:txBody>
          <a:bodyPr wrap="square" rtlCol="0">
            <a:spAutoFit/>
          </a:bodyPr>
          <a:lstStyle/>
          <a:p>
            <a:r>
              <a:rPr lang="tr-TR" b="1" dirty="0"/>
              <a:t>Öncelik-1:</a:t>
            </a:r>
            <a:r>
              <a:rPr lang="tr-TR" dirty="0"/>
              <a:t> Turizm, Konaklama, Yiyecek-İçecek Hizmetleri sektöründeki işletmelerin teknik ve kurumsal kapasitenin </a:t>
            </a:r>
            <a:r>
              <a:rPr lang="tr-TR" dirty="0" smtClean="0"/>
              <a:t>geliştirilmesi</a:t>
            </a:r>
          </a:p>
          <a:p>
            <a:endParaRPr lang="tr-TR" dirty="0"/>
          </a:p>
          <a:p>
            <a:pPr marL="742950" lvl="1" indent="-285750">
              <a:buFont typeface="Arial" panose="020B0604020202020204" pitchFamily="34" charset="0"/>
              <a:buChar char="•"/>
            </a:pPr>
            <a:r>
              <a:rPr lang="tr-TR" dirty="0" smtClean="0"/>
              <a:t>Turizmde </a:t>
            </a:r>
            <a:r>
              <a:rPr lang="tr-TR" dirty="0"/>
              <a:t>Ürün </a:t>
            </a:r>
            <a:r>
              <a:rPr lang="tr-TR" dirty="0" smtClean="0"/>
              <a:t>Geliştirme</a:t>
            </a:r>
          </a:p>
          <a:p>
            <a:pPr marL="742950" lvl="1" indent="-285750">
              <a:buFont typeface="Arial" panose="020B0604020202020204" pitchFamily="34" charset="0"/>
              <a:buChar char="•"/>
            </a:pPr>
            <a:endParaRPr lang="tr-TR" dirty="0"/>
          </a:p>
          <a:p>
            <a:pPr marL="742950" lvl="1" indent="-285750">
              <a:buFont typeface="Arial" panose="020B0604020202020204" pitchFamily="34" charset="0"/>
              <a:buChar char="•"/>
            </a:pPr>
            <a:r>
              <a:rPr lang="tr-TR" dirty="0"/>
              <a:t>Turizm İşletmelerinde Verimlilik </a:t>
            </a:r>
            <a:r>
              <a:rPr lang="tr-TR" dirty="0" smtClean="0"/>
              <a:t>Yönetimi</a:t>
            </a:r>
          </a:p>
          <a:p>
            <a:pPr marL="742950" lvl="1" indent="-285750">
              <a:buFont typeface="Arial" panose="020B0604020202020204" pitchFamily="34" charset="0"/>
              <a:buChar char="•"/>
            </a:pPr>
            <a:endParaRPr lang="tr-TR" dirty="0"/>
          </a:p>
          <a:p>
            <a:pPr marL="742950" lvl="1" indent="-285750">
              <a:buFont typeface="Arial" panose="020B0604020202020204" pitchFamily="34" charset="0"/>
              <a:buChar char="•"/>
            </a:pPr>
            <a:r>
              <a:rPr lang="tr-TR" dirty="0"/>
              <a:t>Müşteri İlişkileri </a:t>
            </a:r>
            <a:r>
              <a:rPr lang="tr-TR" dirty="0" smtClean="0"/>
              <a:t>Yönetimi</a:t>
            </a:r>
          </a:p>
          <a:p>
            <a:pPr marL="742950" lvl="1" indent="-285750">
              <a:buFont typeface="Arial" panose="020B0604020202020204" pitchFamily="34" charset="0"/>
              <a:buChar char="•"/>
            </a:pPr>
            <a:endParaRPr lang="tr-TR" dirty="0"/>
          </a:p>
          <a:p>
            <a:pPr marL="742950" lvl="1" indent="-285750">
              <a:buFont typeface="Arial" panose="020B0604020202020204" pitchFamily="34" charset="0"/>
              <a:buChar char="•"/>
            </a:pPr>
            <a:r>
              <a:rPr lang="tr-TR" dirty="0"/>
              <a:t>Deneyim </a:t>
            </a:r>
            <a:r>
              <a:rPr lang="tr-TR" dirty="0" smtClean="0"/>
              <a:t>Ekonomisi</a:t>
            </a:r>
          </a:p>
          <a:p>
            <a:pPr marL="742950" lvl="1" indent="-285750">
              <a:buFont typeface="Arial" panose="020B0604020202020204" pitchFamily="34" charset="0"/>
              <a:buChar char="•"/>
            </a:pPr>
            <a:endParaRPr lang="tr-TR" dirty="0"/>
          </a:p>
          <a:p>
            <a:pPr marL="742950" lvl="1" indent="-285750">
              <a:buFont typeface="Arial" panose="020B0604020202020204" pitchFamily="34" charset="0"/>
              <a:buChar char="•"/>
            </a:pPr>
            <a:r>
              <a:rPr lang="tr-TR" dirty="0"/>
              <a:t>Kültür - Sanat </a:t>
            </a:r>
            <a:r>
              <a:rPr lang="tr-TR" dirty="0" smtClean="0"/>
              <a:t>İşletmeciliği</a:t>
            </a:r>
          </a:p>
          <a:p>
            <a:pPr marL="742950" lvl="1" indent="-285750">
              <a:buFont typeface="Arial" panose="020B0604020202020204" pitchFamily="34" charset="0"/>
              <a:buChar char="•"/>
            </a:pPr>
            <a:endParaRPr lang="tr-TR" dirty="0"/>
          </a:p>
          <a:p>
            <a:pPr marL="742950" lvl="1" indent="-285750">
              <a:buFont typeface="Arial" panose="020B0604020202020204" pitchFamily="34" charset="0"/>
              <a:buChar char="•"/>
            </a:pPr>
            <a:r>
              <a:rPr lang="tr-TR" dirty="0"/>
              <a:t>Konaklama İşletmelerinde Animasyon Hizmetleri </a:t>
            </a:r>
            <a:r>
              <a:rPr lang="tr-TR" dirty="0" smtClean="0"/>
              <a:t>Yönetimi</a:t>
            </a:r>
          </a:p>
          <a:p>
            <a:pPr marL="742950" lvl="1" indent="-285750">
              <a:buFont typeface="Arial" panose="020B0604020202020204" pitchFamily="34" charset="0"/>
              <a:buChar char="•"/>
            </a:pPr>
            <a:endParaRPr lang="tr-TR" dirty="0"/>
          </a:p>
          <a:p>
            <a:pPr marL="742950" lvl="1" indent="-285750">
              <a:buFont typeface="Arial" panose="020B0604020202020204" pitchFamily="34" charset="0"/>
              <a:buChar char="•"/>
            </a:pPr>
            <a:r>
              <a:rPr lang="tr-TR" dirty="0"/>
              <a:t>Turizmde Çocuk Dostu </a:t>
            </a:r>
            <a:r>
              <a:rPr lang="tr-TR" dirty="0" smtClean="0"/>
              <a:t>Uygulamalar</a:t>
            </a:r>
          </a:p>
          <a:p>
            <a:pPr marL="742950" lvl="1" indent="-285750">
              <a:buFont typeface="Arial" panose="020B0604020202020204" pitchFamily="34" charset="0"/>
              <a:buChar char="•"/>
            </a:pPr>
            <a:endParaRPr lang="tr-TR" dirty="0"/>
          </a:p>
          <a:p>
            <a:pPr marL="742950" lvl="1" indent="-285750">
              <a:buFont typeface="Arial" panose="020B0604020202020204" pitchFamily="34" charset="0"/>
              <a:buChar char="•"/>
            </a:pPr>
            <a:r>
              <a:rPr lang="tr-TR" dirty="0"/>
              <a:t>Termal ve SPA </a:t>
            </a:r>
            <a:r>
              <a:rPr lang="tr-TR" dirty="0" smtClean="0"/>
              <a:t>Hizmetleri</a:t>
            </a:r>
          </a:p>
          <a:p>
            <a:pPr lvl="1"/>
            <a:endParaRPr lang="tr-TR" dirty="0"/>
          </a:p>
          <a:p>
            <a:pPr marL="742950" lvl="1" indent="-285750">
              <a:buFont typeface="Arial" panose="020B0604020202020204" pitchFamily="34" charset="0"/>
              <a:buChar char="•"/>
            </a:pPr>
            <a:r>
              <a:rPr lang="tr-TR" dirty="0"/>
              <a:t>Doğa Turizmi, Ekolojik Turizm, </a:t>
            </a:r>
            <a:r>
              <a:rPr lang="tr-TR" dirty="0" err="1"/>
              <a:t>Agroturizm</a:t>
            </a:r>
            <a:endParaRPr lang="tr-TR" dirty="0"/>
          </a:p>
          <a:p>
            <a:endParaRPr lang="tr-TR" dirty="0"/>
          </a:p>
          <a:p>
            <a:r>
              <a:rPr lang="tr-TR" dirty="0" smtClean="0"/>
              <a:t> </a:t>
            </a:r>
          </a:p>
        </p:txBody>
      </p:sp>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00" y="-297028"/>
            <a:ext cx="1534677" cy="1534677"/>
          </a:xfrm>
          <a:prstGeom prst="rect">
            <a:avLst/>
          </a:prstGeom>
        </p:spPr>
      </p:pic>
    </p:spTree>
    <p:extLst>
      <p:ext uri="{BB962C8B-B14F-4D97-AF65-F5344CB8AC3E}">
        <p14:creationId xmlns:p14="http://schemas.microsoft.com/office/powerpoint/2010/main" val="26025795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3393</TotalTime>
  <Words>1161</Words>
  <Application>Microsoft Office PowerPoint</Application>
  <PresentationFormat>Ekran Gösterisi (4:3)</PresentationFormat>
  <Paragraphs>215</Paragraphs>
  <Slides>20</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20</vt:i4>
      </vt:variant>
    </vt:vector>
  </HeadingPairs>
  <TitlesOfParts>
    <vt:vector size="24" baseType="lpstr">
      <vt:lpstr>Arial</vt:lpstr>
      <vt:lpstr>Calibri</vt:lpstr>
      <vt:lpstr>Wingdings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okapyb</dc:creator>
  <cp:lastModifiedBy>Dursun DEMİR</cp:lastModifiedBy>
  <cp:revision>382</cp:revision>
  <cp:lastPrinted>2015-12-22T11:54:01Z</cp:lastPrinted>
  <dcterms:created xsi:type="dcterms:W3CDTF">2013-11-27T12:16:58Z</dcterms:created>
  <dcterms:modified xsi:type="dcterms:W3CDTF">2024-03-20T06:28:08Z</dcterms:modified>
</cp:coreProperties>
</file>